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Barlow" panose="00000500000000000000" pitchFamily="2" charset="0"/>
      <p:regular r:id="rId42"/>
      <p:bold r:id="rId43"/>
      <p:italic r:id="rId44"/>
      <p:boldItalic r:id="rId45"/>
    </p:embeddedFont>
    <p:embeddedFont>
      <p:font typeface="Catamaran" panose="020B0604020202020204" charset="0"/>
      <p:regular r:id="rId46"/>
      <p:bold r:id="rId47"/>
    </p:embeddedFont>
    <p:embeddedFont>
      <p:font typeface="Constantia" panose="02030602050306030303" pitchFamily="18" charset="0"/>
      <p:regular r:id="rId48"/>
      <p:bold r:id="rId49"/>
      <p:italic r:id="rId50"/>
      <p:boldItalic r:id="rId51"/>
    </p:embeddedFont>
    <p:embeddedFont>
      <p:font typeface="Didact Gothic" panose="00000500000000000000" pitchFamily="2" charset="0"/>
      <p:regular r:id="rId52"/>
    </p:embeddedFont>
    <p:embeddedFont>
      <p:font typeface="Fira Sans Condensed Medium" panose="020B0603050000020004" pitchFamily="34" charset="0"/>
      <p:regular r:id="rId53"/>
      <p:bold r:id="rId54"/>
      <p:italic r:id="rId55"/>
      <p:boldItalic r:id="rId56"/>
    </p:embeddedFont>
    <p:embeddedFont>
      <p:font typeface="Inria Serif Light" panose="020B0604020202020204" charset="0"/>
      <p:regular r:id="rId57"/>
      <p:bold r:id="rId58"/>
      <p:italic r:id="rId59"/>
      <p:boldItalic r:id="rId60"/>
    </p:embeddedFont>
    <p:embeddedFont>
      <p:font typeface="Josefin Sans" pitchFamily="2" charset="0"/>
      <p:regular r:id="rId61"/>
      <p:bold r:id="rId62"/>
      <p:italic r:id="rId63"/>
      <p:boldItalic r:id="rId64"/>
    </p:embeddedFont>
    <p:embeddedFont>
      <p:font typeface="Questrial" pitchFamily="2" charset="0"/>
      <p:regular r:id="rId65"/>
    </p:embeddedFont>
    <p:embeddedFont>
      <p:font typeface="Red Hat Display" panose="020B0604020202020204" charset="0"/>
      <p:regular r:id="rId66"/>
      <p:bold r:id="rId67"/>
      <p:italic r:id="rId68"/>
      <p:boldItalic r:id="rId69"/>
    </p:embeddedFont>
    <p:embeddedFont>
      <p:font typeface="Roboto" panose="02000000000000000000" pitchFamily="2" charset="0"/>
      <p:regular r:id="rId70"/>
      <p:bold r:id="rId71"/>
      <p:italic r:id="rId72"/>
      <p:boldItalic r:id="rId73"/>
    </p:embeddedFont>
    <p:embeddedFont>
      <p:font typeface="Roboto Condensed Light" panose="02000000000000000000" pitchFamily="2" charset="0"/>
      <p:regular r:id="rId74"/>
    </p:embeddedFont>
    <p:embeddedFont>
      <p:font typeface="Roboto Slab Light" pitchFamily="2" charset="0"/>
      <p:regular r:id="rId75"/>
      <p:bold r:id="rId76"/>
    </p:embeddedFont>
    <p:embeddedFont>
      <p:font typeface="Teko" panose="020B0604020202020204" charset="0"/>
      <p:regular r:id="rId77"/>
      <p:bold r:id="rId78"/>
    </p:embeddedFont>
    <p:embeddedFont>
      <p:font typeface="Teko Light" panose="020B060402020202020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2" y="7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font" Target="fonts/font27.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12.fntdata"/><Relationship Id="rId58" Type="http://schemas.openxmlformats.org/officeDocument/2006/relationships/font" Target="fonts/font17.fntdata"/><Relationship Id="rId74" Type="http://schemas.openxmlformats.org/officeDocument/2006/relationships/font" Target="fonts/font33.fntdata"/><Relationship Id="rId79" Type="http://schemas.openxmlformats.org/officeDocument/2006/relationships/font" Target="fonts/font38.fntdata"/><Relationship Id="rId5" Type="http://schemas.openxmlformats.org/officeDocument/2006/relationships/slide" Target="slides/slide4.xml"/><Relationship Id="rId61" Type="http://schemas.openxmlformats.org/officeDocument/2006/relationships/font" Target="fonts/font20.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font" Target="fonts/font28.fntdata"/><Relationship Id="rId77" Type="http://schemas.openxmlformats.org/officeDocument/2006/relationships/font" Target="fonts/font36.fntdata"/><Relationship Id="rId8" Type="http://schemas.openxmlformats.org/officeDocument/2006/relationships/slide" Target="slides/slide7.xml"/><Relationship Id="rId51" Type="http://schemas.openxmlformats.org/officeDocument/2006/relationships/font" Target="fonts/font10.fntdata"/><Relationship Id="rId72" Type="http://schemas.openxmlformats.org/officeDocument/2006/relationships/font" Target="fonts/font31.fntdata"/><Relationship Id="rId80" Type="http://schemas.openxmlformats.org/officeDocument/2006/relationships/font" Target="fonts/font3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font" Target="fonts/font26.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font" Target="fonts/font29.fntdata"/><Relationship Id="rId75" Type="http://schemas.openxmlformats.org/officeDocument/2006/relationships/font" Target="fonts/font34.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73" Type="http://schemas.openxmlformats.org/officeDocument/2006/relationships/font" Target="fonts/font32.fntdata"/><Relationship Id="rId78" Type="http://schemas.openxmlformats.org/officeDocument/2006/relationships/font" Target="fonts/font37.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9.fntdata"/><Relationship Id="rId55" Type="http://schemas.openxmlformats.org/officeDocument/2006/relationships/font" Target="fonts/font14.fntdata"/><Relationship Id="rId76" Type="http://schemas.openxmlformats.org/officeDocument/2006/relationships/font" Target="fonts/font35.fntdata"/><Relationship Id="rId7" Type="http://schemas.openxmlformats.org/officeDocument/2006/relationships/slide" Target="slides/slide6.xml"/><Relationship Id="rId71" Type="http://schemas.openxmlformats.org/officeDocument/2006/relationships/font" Target="fonts/font3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font" Target="fonts/font4.fntdata"/><Relationship Id="rId66"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42e283615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42e283615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1f6d020ee0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1f6d020ee0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f6d020ee04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f6d020ee04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f6d020ee04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f6d020ee04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f6d020ee04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f6d020ee04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f6d020ee04_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1f6d020ee04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1f6d020ee04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1f6d020ee04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d0a21080b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3d0a21080b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27" name="Google Shape;627;g3d0a21080b2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d0a21080b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3d0a21080b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36" name="Google Shape;636;g3d0a21080b2_0_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d0a21080b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3d0a21080b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45" name="Google Shape;645;g3d0a21080b2_0_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3d0a21080b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3d0a21080b2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54" name="Google Shape;654;g3d0a21080b2_0_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cb044da28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3d0a21080b2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3d0a21080b2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63" name="Google Shape;663;g3d0a21080b2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3d0a21080b2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3d0a21080b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
        <p:nvSpPr>
          <p:cNvPr id="672" name="Google Shape;672;g3d0a21080b2_0_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1f6d020ee04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1f6d020ee04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Ginny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1f6d020ee04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1f6d020ee0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34369aa70ec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34369aa70ec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3d12803b0d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3d12803b0d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4369aa70ec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4369aa70e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d0e659042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3d0e65904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3d0e659042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3d0e659042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d0e659042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3d0e659042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e5c31bdc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3e5c31bd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(presents)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d0a21080b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3d0a21080b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r>
              <a:rPr lang="en" sz="1050">
                <a:solidFill>
                  <a:srgbClr val="444746"/>
                </a:solidFill>
                <a:latin typeface="Roboto"/>
                <a:ea typeface="Roboto"/>
                <a:cs typeface="Roboto"/>
                <a:sym typeface="Roboto"/>
              </a:rPr>
              <a:t> if they printed off these talking points before, they need to print off the new ones that were posted to the website as of Monday morning.</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d0a21080b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3d0a21080b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MM</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3d17113dc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3d17113dc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KVO</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3e01f4b476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3e01f4b47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Centering if time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f6d020ee04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f6d020ee04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f6d020ee04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f6d020ee04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d0a21080b2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d0a21080b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d0a21080b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3d0a21080b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809" name="Google Shape;809;g3d0a21080b2_0_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d15b64baa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3d15b64baa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f6d020ee04_1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1f6d020ee04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215dd522567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215dd522567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20" name="Google Shape;520;g215dd522567_1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d15b64b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d15b64b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29" name="Google Shape;529;g3d15b64baa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d15b64ba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3d15b64ba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40" name="Google Shape;540;g3d15b64baad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0d0ec773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c0d0ec773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52" name="Google Shape;552;g2c0d0ec7732_0_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d0a21080b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d0a21080b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61" name="Google Shape;561;g3d0a21080b2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3d0a21080b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3d0a21080b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
        <p:nvSpPr>
          <p:cNvPr id="570" name="Google Shape;570;g3d0a21080b2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9425" y="892450"/>
            <a:ext cx="4345200" cy="2790000"/>
          </a:xfrm>
          <a:prstGeom prst="rect">
            <a:avLst/>
          </a:prstGeom>
        </p:spPr>
        <p:txBody>
          <a:bodyPr spcFirstLastPara="1" wrap="square" lIns="91425" tIns="91425" rIns="91425" bIns="91425" anchor="t" anchorCtr="0">
            <a:noAutofit/>
          </a:bodyPr>
          <a:lstStyle>
            <a:lvl1pPr lvl="0" algn="l">
              <a:spcBef>
                <a:spcPts val="0"/>
              </a:spcBef>
              <a:spcAft>
                <a:spcPts val="0"/>
              </a:spcAft>
              <a:buSzPts val="3500"/>
              <a:buNone/>
              <a:defRPr sz="58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1" name="Google Shape;11;p2"/>
          <p:cNvSpPr txBox="1">
            <a:spLocks noGrp="1"/>
          </p:cNvSpPr>
          <p:nvPr>
            <p:ph type="subTitle" idx="1"/>
          </p:nvPr>
        </p:nvSpPr>
        <p:spPr>
          <a:xfrm>
            <a:off x="839425" y="3596000"/>
            <a:ext cx="4109100" cy="442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1400"/>
              <a:buFont typeface="Roboto Slab Light"/>
              <a:buNone/>
              <a:defRPr sz="1600">
                <a:solidFill>
                  <a:schemeClr val="dk1"/>
                </a:solidFill>
                <a:latin typeface="Barlow"/>
                <a:ea typeface="Barlow"/>
                <a:cs typeface="Barlow"/>
                <a:sym typeface="Barlow"/>
              </a:defRPr>
            </a:lvl1pPr>
            <a:lvl2pPr lvl="1">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1400"/>
              <a:buFont typeface="Roboto Slab Light"/>
              <a:buNone/>
              <a:defRPr>
                <a:solidFill>
                  <a:schemeClr val="lt1"/>
                </a:solidFill>
                <a:latin typeface="Roboto Slab Light"/>
                <a:ea typeface="Roboto Slab Light"/>
                <a:cs typeface="Roboto Slab Light"/>
                <a:sym typeface="Roboto Slab Light"/>
              </a:defRPr>
            </a:lvl9pPr>
          </a:lstStyle>
          <a:p>
            <a:endParaRPr/>
          </a:p>
        </p:txBody>
      </p:sp>
      <p:sp>
        <p:nvSpPr>
          <p:cNvPr id="12" name="Google Shape;12;p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13;p2"/>
          <p:cNvCxnSpPr/>
          <p:nvPr/>
        </p:nvCxnSpPr>
        <p:spPr>
          <a:xfrm rot="10800000" flipH="1">
            <a:off x="1729900" y="4821525"/>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rot="10800000" flipH="1">
            <a:off x="5953025"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a:hlinkClick r:id="" action="ppaction://hlinkshowjump?jump=nextslide"/>
          </p:cNvPr>
          <p:cNvSpPr/>
          <p:nvPr/>
        </p:nvSpPr>
        <p:spPr>
          <a:xfrm rot="5400000" flipH="1">
            <a:off x="8098626"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a:hlinkClick r:id="" action="ppaction://hlinkshowjump?jump=previousslide"/>
          </p:cNvPr>
          <p:cNvSpPr/>
          <p:nvPr/>
        </p:nvSpPr>
        <p:spPr>
          <a:xfrm rot="-5400000">
            <a:off x="1531074"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txBox="1">
            <a:spLocks noGrp="1"/>
          </p:cNvSpPr>
          <p:nvPr>
            <p:ph type="title" hasCustomPrompt="1"/>
          </p:nvPr>
        </p:nvSpPr>
        <p:spPr>
          <a:xfrm>
            <a:off x="1253850" y="1210600"/>
            <a:ext cx="6636300" cy="1945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3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7" name="Google Shape;97;p11"/>
          <p:cNvSpPr txBox="1">
            <a:spLocks noGrp="1"/>
          </p:cNvSpPr>
          <p:nvPr>
            <p:ph type="body" idx="1"/>
          </p:nvPr>
        </p:nvSpPr>
        <p:spPr>
          <a:xfrm>
            <a:off x="1542750" y="31717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Clr>
                <a:schemeClr val="lt1"/>
              </a:buClr>
              <a:buSzPts val="1400"/>
              <a:buChar char="●"/>
              <a:defRPr sz="1600">
                <a:solidFill>
                  <a:schemeClr val="dk1"/>
                </a:solidFill>
                <a:latin typeface="Barlow"/>
                <a:ea typeface="Barlow"/>
                <a:cs typeface="Barlow"/>
                <a:sym typeface="Barlow"/>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grpSp>
        <p:nvGrpSpPr>
          <p:cNvPr id="98" name="Google Shape;98;p11"/>
          <p:cNvGrpSpPr/>
          <p:nvPr/>
        </p:nvGrpSpPr>
        <p:grpSpPr>
          <a:xfrm>
            <a:off x="0" y="0"/>
            <a:ext cx="9143975" cy="5143500"/>
            <a:chOff x="0" y="0"/>
            <a:chExt cx="9143975" cy="5143500"/>
          </a:xfrm>
        </p:grpSpPr>
        <p:sp>
          <p:nvSpPr>
            <p:cNvPr id="99" name="Google Shape;99;p1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1" name="Google Shape;101;p11"/>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02" name="Google Shape;102;p11"/>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103" name="Google Shape;103;p11"/>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04" name="Google Shape;104;p11">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 name="Google Shape;106;p11"/>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107" name="Google Shape;107;p11"/>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9_1_1">
    <p:spTree>
      <p:nvGrpSpPr>
        <p:cNvPr id="1" name="Shape 111"/>
        <p:cNvGrpSpPr/>
        <p:nvPr/>
      </p:nvGrpSpPr>
      <p:grpSpPr>
        <a:xfrm>
          <a:off x="0" y="0"/>
          <a:ext cx="0" cy="0"/>
          <a:chOff x="0" y="0"/>
          <a:chExt cx="0" cy="0"/>
        </a:xfrm>
      </p:grpSpPr>
      <p:sp>
        <p:nvSpPr>
          <p:cNvPr id="112" name="Google Shape;112;p13"/>
          <p:cNvSpPr txBox="1">
            <a:spLocks noGrp="1"/>
          </p:cNvSpPr>
          <p:nvPr>
            <p:ph type="title" hasCustomPrompt="1"/>
          </p:nvPr>
        </p:nvSpPr>
        <p:spPr>
          <a:xfrm>
            <a:off x="2347075" y="2780375"/>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dk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13" name="Google Shape;113;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a:spLocks noGrp="1"/>
          </p:cNvSpPr>
          <p:nvPr>
            <p:ph type="title" idx="2"/>
          </p:nvPr>
        </p:nvSpPr>
        <p:spPr>
          <a:xfrm>
            <a:off x="1525813"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5" name="Google Shape;115;p13"/>
          <p:cNvSpPr txBox="1">
            <a:spLocks noGrp="1"/>
          </p:cNvSpPr>
          <p:nvPr>
            <p:ph type="subTitle" idx="1"/>
          </p:nvPr>
        </p:nvSpPr>
        <p:spPr>
          <a:xfrm>
            <a:off x="1727863"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16" name="Google Shape;116;p13"/>
          <p:cNvSpPr txBox="1">
            <a:spLocks noGrp="1"/>
          </p:cNvSpPr>
          <p:nvPr>
            <p:ph type="title" idx="3"/>
          </p:nvPr>
        </p:nvSpPr>
        <p:spPr>
          <a:xfrm>
            <a:off x="4739387"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7" name="Google Shape;117;p13"/>
          <p:cNvSpPr txBox="1">
            <a:spLocks noGrp="1"/>
          </p:cNvSpPr>
          <p:nvPr>
            <p:ph type="subTitle" idx="4"/>
          </p:nvPr>
        </p:nvSpPr>
        <p:spPr>
          <a:xfrm>
            <a:off x="4941437"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18" name="Google Shape;118;p13"/>
          <p:cNvSpPr txBox="1">
            <a:spLocks noGrp="1"/>
          </p:cNvSpPr>
          <p:nvPr>
            <p:ph type="title" idx="5"/>
          </p:nvPr>
        </p:nvSpPr>
        <p:spPr>
          <a:xfrm>
            <a:off x="4739387" y="189282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19" name="Google Shape;119;p13"/>
          <p:cNvSpPr txBox="1">
            <a:spLocks noGrp="1"/>
          </p:cNvSpPr>
          <p:nvPr>
            <p:ph type="subTitle" idx="6"/>
          </p:nvPr>
        </p:nvSpPr>
        <p:spPr>
          <a:xfrm>
            <a:off x="4941437" y="2231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0" name="Google Shape;120;p13"/>
          <p:cNvSpPr txBox="1">
            <a:spLocks noGrp="1"/>
          </p:cNvSpPr>
          <p:nvPr>
            <p:ph type="title" idx="7"/>
          </p:nvPr>
        </p:nvSpPr>
        <p:spPr>
          <a:xfrm>
            <a:off x="1525813" y="3711475"/>
            <a:ext cx="2878800" cy="4017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1800"/>
              <a:buFont typeface="Catamaran"/>
              <a:buNone/>
              <a:defRPr sz="2500" i="0">
                <a:solidFill>
                  <a:schemeClr val="lt1"/>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121" name="Google Shape;121;p13"/>
          <p:cNvSpPr txBox="1">
            <a:spLocks noGrp="1"/>
          </p:cNvSpPr>
          <p:nvPr>
            <p:ph type="subTitle" idx="8"/>
          </p:nvPr>
        </p:nvSpPr>
        <p:spPr>
          <a:xfrm>
            <a:off x="1727863" y="40475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122" name="Google Shape;122;p13"/>
          <p:cNvSpPr txBox="1">
            <a:spLocks noGrp="1"/>
          </p:cNvSpPr>
          <p:nvPr>
            <p:ph type="title" idx="9" hasCustomPrompt="1"/>
          </p:nvPr>
        </p:nvSpPr>
        <p:spPr>
          <a:xfrm>
            <a:off x="5560629" y="2785034"/>
            <a:ext cx="1236300" cy="9153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3" name="Google Shape;123;p13"/>
          <p:cNvSpPr txBox="1">
            <a:spLocks noGrp="1"/>
          </p:cNvSpPr>
          <p:nvPr>
            <p:ph type="title" idx="13" hasCustomPrompt="1"/>
          </p:nvPr>
        </p:nvSpPr>
        <p:spPr>
          <a:xfrm>
            <a:off x="2347075" y="963175"/>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4" name="Google Shape;124;p13"/>
          <p:cNvSpPr txBox="1">
            <a:spLocks noGrp="1"/>
          </p:cNvSpPr>
          <p:nvPr>
            <p:ph type="title" idx="14" hasCustomPrompt="1"/>
          </p:nvPr>
        </p:nvSpPr>
        <p:spPr>
          <a:xfrm>
            <a:off x="5560626" y="967858"/>
            <a:ext cx="1236300" cy="920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6000">
                <a:solidFill>
                  <a:schemeClr val="lt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25" name="Google Shape;125;p13"/>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1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3"/>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29" name="Google Shape;129;p13"/>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30" name="Google Shape;130;p13"/>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31" name="Google Shape;131;p13">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3" name="Google Shape;133;p13"/>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34" name="Google Shape;134;p13"/>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5"/>
        <p:cNvGrpSpPr/>
        <p:nvPr/>
      </p:nvGrpSpPr>
      <p:grpSpPr>
        <a:xfrm>
          <a:off x="0" y="0"/>
          <a:ext cx="0" cy="0"/>
          <a:chOff x="0" y="0"/>
          <a:chExt cx="0" cy="0"/>
        </a:xfrm>
      </p:grpSpPr>
      <p:sp>
        <p:nvSpPr>
          <p:cNvPr id="136" name="Google Shape;136;p1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 name="Google Shape;137;p1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14"/>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39" name="Google Shape;139;p14"/>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40" name="Google Shape;140;p14"/>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41" name="Google Shape;141;p14">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3" name="Google Shape;143;p14"/>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44" name="Google Shape;144;p14"/>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1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15"/>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50" name="Google Shape;150;p15"/>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151" name="Google Shape;151;p15"/>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52" name="Google Shape;152;p15">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4" name="Google Shape;154;p15"/>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155" name="Google Shape;155;p15"/>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 name="Google Shape;158;p1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9" name="Google Shape;159;p16"/>
          <p:cNvCxnSpPr/>
          <p:nvPr/>
        </p:nvCxnSpPr>
        <p:spPr>
          <a:xfrm rot="10800000" flipH="1">
            <a:off x="158308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60" name="Google Shape;160;p16"/>
          <p:cNvPicPr preferRelativeResize="0"/>
          <p:nvPr/>
        </p:nvPicPr>
        <p:blipFill>
          <a:blip r:embed="rId2">
            <a:alphaModFix/>
          </a:blip>
          <a:stretch>
            <a:fillRect/>
          </a:stretch>
        </p:blipFill>
        <p:spPr>
          <a:xfrm>
            <a:off x="556234" y="4692957"/>
            <a:ext cx="696402" cy="290401"/>
          </a:xfrm>
          <a:prstGeom prst="rect">
            <a:avLst/>
          </a:prstGeom>
          <a:noFill/>
          <a:ln>
            <a:noFill/>
          </a:ln>
        </p:spPr>
      </p:pic>
      <p:cxnSp>
        <p:nvCxnSpPr>
          <p:cNvPr id="161" name="Google Shape;161;p16"/>
          <p:cNvCxnSpPr/>
          <p:nvPr/>
        </p:nvCxnSpPr>
        <p:spPr>
          <a:xfrm rot="10800000" flipH="1">
            <a:off x="580620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62" name="Google Shape;162;p16">
            <a:hlinkClick r:id="" action="ppaction://hlinkshowjump?jump=nextslide"/>
          </p:cNvPr>
          <p:cNvSpPr/>
          <p:nvPr/>
        </p:nvSpPr>
        <p:spPr>
          <a:xfrm rot="5400000" flipH="1">
            <a:off x="795181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a:hlinkClick r:id="" action="ppaction://hlinkshowjump?jump=previousslide"/>
          </p:cNvPr>
          <p:cNvSpPr/>
          <p:nvPr/>
        </p:nvSpPr>
        <p:spPr>
          <a:xfrm rot="-5400000">
            <a:off x="138425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p16"/>
          <p:cNvPicPr preferRelativeResize="0"/>
          <p:nvPr/>
        </p:nvPicPr>
        <p:blipFill rotWithShape="1">
          <a:blip r:embed="rId3">
            <a:alphaModFix/>
          </a:blip>
          <a:srcRect t="16357" b="16357"/>
          <a:stretch/>
        </p:blipFill>
        <p:spPr>
          <a:xfrm>
            <a:off x="4122859" y="4379331"/>
            <a:ext cx="1345649" cy="526550"/>
          </a:xfrm>
          <a:prstGeom prst="rect">
            <a:avLst/>
          </a:prstGeom>
          <a:noFill/>
          <a:ln>
            <a:noFill/>
          </a:ln>
        </p:spPr>
      </p:pic>
      <p:sp>
        <p:nvSpPr>
          <p:cNvPr id="165" name="Google Shape;165;p16"/>
          <p:cNvSpPr txBox="1"/>
          <p:nvPr/>
        </p:nvSpPr>
        <p:spPr>
          <a:xfrm>
            <a:off x="384392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166"/>
        <p:cNvGrpSpPr/>
        <p:nvPr/>
      </p:nvGrpSpPr>
      <p:grpSpPr>
        <a:xfrm>
          <a:off x="0" y="0"/>
          <a:ext cx="0" cy="0"/>
          <a:chOff x="0" y="0"/>
          <a:chExt cx="0" cy="0"/>
        </a:xfrm>
      </p:grpSpPr>
      <p:sp>
        <p:nvSpPr>
          <p:cNvPr id="167" name="Google Shape;167;p17"/>
          <p:cNvSpPr/>
          <p:nvPr/>
        </p:nvSpPr>
        <p:spPr>
          <a:xfrm rot="10800000">
            <a:off x="-61714" y="-80486"/>
            <a:ext cx="102086" cy="98519"/>
          </a:xfrm>
          <a:custGeom>
            <a:avLst/>
            <a:gdLst/>
            <a:ahLst/>
            <a:cxnLst/>
            <a:rect l="l" t="t" r="r" b="b"/>
            <a:pathLst>
              <a:path w="1116" h="1077" extrusionOk="0">
                <a:moveTo>
                  <a:pt x="229" y="0"/>
                </a:moveTo>
                <a:cubicBezTo>
                  <a:pt x="178" y="0"/>
                  <a:pt x="128" y="20"/>
                  <a:pt x="88" y="60"/>
                </a:cubicBezTo>
                <a:cubicBezTo>
                  <a:pt x="0" y="139"/>
                  <a:pt x="0" y="271"/>
                  <a:pt x="79" y="350"/>
                </a:cubicBezTo>
                <a:lnTo>
                  <a:pt x="747" y="1017"/>
                </a:lnTo>
                <a:cubicBezTo>
                  <a:pt x="786" y="1057"/>
                  <a:pt x="839" y="1076"/>
                  <a:pt x="892" y="1076"/>
                </a:cubicBezTo>
                <a:cubicBezTo>
                  <a:pt x="945" y="1076"/>
                  <a:pt x="997" y="1057"/>
                  <a:pt x="1037" y="1017"/>
                </a:cubicBezTo>
                <a:cubicBezTo>
                  <a:pt x="1116" y="938"/>
                  <a:pt x="1116" y="806"/>
                  <a:pt x="1037" y="727"/>
                </a:cubicBezTo>
                <a:lnTo>
                  <a:pt x="369" y="60"/>
                </a:lnTo>
                <a:cubicBezTo>
                  <a:pt x="330" y="20"/>
                  <a:pt x="279" y="0"/>
                  <a:pt x="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9" name="Google Shape;169;p17"/>
          <p:cNvGrpSpPr/>
          <p:nvPr/>
        </p:nvGrpSpPr>
        <p:grpSpPr>
          <a:xfrm>
            <a:off x="0" y="0"/>
            <a:ext cx="9143975" cy="5143500"/>
            <a:chOff x="0" y="0"/>
            <a:chExt cx="9143975" cy="5143500"/>
          </a:xfrm>
        </p:grpSpPr>
        <p:sp>
          <p:nvSpPr>
            <p:cNvPr id="170" name="Google Shape;170;p17"/>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2" name="Google Shape;172;p17"/>
          <p:cNvCxnSpPr/>
          <p:nvPr/>
        </p:nvCxnSpPr>
        <p:spPr>
          <a:xfrm rot="10800000" flipH="1">
            <a:off x="17861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73" name="Google Shape;173;p17"/>
          <p:cNvPicPr preferRelativeResize="0"/>
          <p:nvPr/>
        </p:nvPicPr>
        <p:blipFill>
          <a:blip r:embed="rId2">
            <a:alphaModFix/>
          </a:blip>
          <a:stretch>
            <a:fillRect/>
          </a:stretch>
        </p:blipFill>
        <p:spPr>
          <a:xfrm>
            <a:off x="759284" y="4692957"/>
            <a:ext cx="696402" cy="290401"/>
          </a:xfrm>
          <a:prstGeom prst="rect">
            <a:avLst/>
          </a:prstGeom>
          <a:noFill/>
          <a:ln>
            <a:noFill/>
          </a:ln>
        </p:spPr>
      </p:pic>
      <p:cxnSp>
        <p:nvCxnSpPr>
          <p:cNvPr id="174" name="Google Shape;174;p17"/>
          <p:cNvCxnSpPr/>
          <p:nvPr/>
        </p:nvCxnSpPr>
        <p:spPr>
          <a:xfrm rot="10800000" flipH="1">
            <a:off x="60092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75" name="Google Shape;175;p17">
            <a:hlinkClick r:id="" action="ppaction://hlinkshowjump?jump=nextslide"/>
          </p:cNvPr>
          <p:cNvSpPr/>
          <p:nvPr/>
        </p:nvSpPr>
        <p:spPr>
          <a:xfrm rot="5400000" flipH="1">
            <a:off x="81548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a:hlinkClick r:id="" action="ppaction://hlinkshowjump?jump=previousslide"/>
          </p:cNvPr>
          <p:cNvSpPr/>
          <p:nvPr/>
        </p:nvSpPr>
        <p:spPr>
          <a:xfrm rot="-5400000">
            <a:off x="15873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17"/>
          <p:cNvPicPr preferRelativeResize="0"/>
          <p:nvPr/>
        </p:nvPicPr>
        <p:blipFill rotWithShape="1">
          <a:blip r:embed="rId3">
            <a:alphaModFix/>
          </a:blip>
          <a:srcRect t="16357" b="16357"/>
          <a:stretch/>
        </p:blipFill>
        <p:spPr>
          <a:xfrm>
            <a:off x="4325909" y="4379331"/>
            <a:ext cx="1345649" cy="526550"/>
          </a:xfrm>
          <a:prstGeom prst="rect">
            <a:avLst/>
          </a:prstGeom>
          <a:noFill/>
          <a:ln>
            <a:noFill/>
          </a:ln>
        </p:spPr>
      </p:pic>
      <p:sp>
        <p:nvSpPr>
          <p:cNvPr id="178" name="Google Shape;178;p17"/>
          <p:cNvSpPr txBox="1"/>
          <p:nvPr/>
        </p:nvSpPr>
        <p:spPr>
          <a:xfrm>
            <a:off x="40469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1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18"/>
          <p:cNvCxnSpPr/>
          <p:nvPr/>
        </p:nvCxnSpPr>
        <p:spPr>
          <a:xfrm rot="10800000" flipH="1">
            <a:off x="2118234"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83" name="Google Shape;183;p18"/>
          <p:cNvPicPr preferRelativeResize="0"/>
          <p:nvPr/>
        </p:nvPicPr>
        <p:blipFill>
          <a:blip r:embed="rId2">
            <a:alphaModFix/>
          </a:blip>
          <a:stretch>
            <a:fillRect/>
          </a:stretch>
        </p:blipFill>
        <p:spPr>
          <a:xfrm>
            <a:off x="1091384" y="4692957"/>
            <a:ext cx="696402" cy="290401"/>
          </a:xfrm>
          <a:prstGeom prst="rect">
            <a:avLst/>
          </a:prstGeom>
          <a:noFill/>
          <a:ln>
            <a:noFill/>
          </a:ln>
        </p:spPr>
      </p:pic>
      <p:cxnSp>
        <p:nvCxnSpPr>
          <p:cNvPr id="184" name="Google Shape;184;p18"/>
          <p:cNvCxnSpPr/>
          <p:nvPr/>
        </p:nvCxnSpPr>
        <p:spPr>
          <a:xfrm rot="10800000" flipH="1">
            <a:off x="6341359"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85" name="Google Shape;185;p18">
            <a:hlinkClick r:id="" action="ppaction://hlinkshowjump?jump=nextslide"/>
          </p:cNvPr>
          <p:cNvSpPr/>
          <p:nvPr/>
        </p:nvSpPr>
        <p:spPr>
          <a:xfrm rot="5400000" flipH="1">
            <a:off x="8486960"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a:hlinkClick r:id="" action="ppaction://hlinkshowjump?jump=previousslide"/>
          </p:cNvPr>
          <p:cNvSpPr/>
          <p:nvPr/>
        </p:nvSpPr>
        <p:spPr>
          <a:xfrm rot="-5400000">
            <a:off x="1919409"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3">
            <a:alphaModFix/>
          </a:blip>
          <a:srcRect t="16357" b="16357"/>
          <a:stretch/>
        </p:blipFill>
        <p:spPr>
          <a:xfrm>
            <a:off x="4658009" y="4379331"/>
            <a:ext cx="1345649" cy="526550"/>
          </a:xfrm>
          <a:prstGeom prst="rect">
            <a:avLst/>
          </a:prstGeom>
          <a:noFill/>
          <a:ln>
            <a:noFill/>
          </a:ln>
        </p:spPr>
      </p:pic>
      <p:sp>
        <p:nvSpPr>
          <p:cNvPr id="188" name="Google Shape;188;p18"/>
          <p:cNvSpPr txBox="1"/>
          <p:nvPr/>
        </p:nvSpPr>
        <p:spPr>
          <a:xfrm>
            <a:off x="4379072"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TITLE_ONLY_1_1_1_1_1_2">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1" name="Google Shape;191;p1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192;p19"/>
          <p:cNvCxnSpPr/>
          <p:nvPr/>
        </p:nvCxnSpPr>
        <p:spPr>
          <a:xfrm rot="10800000" flipH="1">
            <a:off x="2155347"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193" name="Google Shape;193;p19"/>
          <p:cNvPicPr preferRelativeResize="0"/>
          <p:nvPr/>
        </p:nvPicPr>
        <p:blipFill>
          <a:blip r:embed="rId2">
            <a:alphaModFix/>
          </a:blip>
          <a:stretch>
            <a:fillRect/>
          </a:stretch>
        </p:blipFill>
        <p:spPr>
          <a:xfrm>
            <a:off x="1128497" y="4692957"/>
            <a:ext cx="696402" cy="290401"/>
          </a:xfrm>
          <a:prstGeom prst="rect">
            <a:avLst/>
          </a:prstGeom>
          <a:noFill/>
          <a:ln>
            <a:noFill/>
          </a:ln>
        </p:spPr>
      </p:pic>
      <p:cxnSp>
        <p:nvCxnSpPr>
          <p:cNvPr id="194" name="Google Shape;194;p19"/>
          <p:cNvCxnSpPr/>
          <p:nvPr/>
        </p:nvCxnSpPr>
        <p:spPr>
          <a:xfrm rot="10800000" flipH="1">
            <a:off x="6378472"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195" name="Google Shape;195;p19">
            <a:hlinkClick r:id="" action="ppaction://hlinkshowjump?jump=nextslide"/>
          </p:cNvPr>
          <p:cNvSpPr/>
          <p:nvPr/>
        </p:nvSpPr>
        <p:spPr>
          <a:xfrm rot="5400000" flipH="1">
            <a:off x="8524073"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a:hlinkClick r:id="" action="ppaction://hlinkshowjump?jump=previousslide"/>
          </p:cNvPr>
          <p:cNvSpPr/>
          <p:nvPr/>
        </p:nvSpPr>
        <p:spPr>
          <a:xfrm rot="-5400000">
            <a:off x="1956521"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19"/>
          <p:cNvPicPr preferRelativeResize="0"/>
          <p:nvPr/>
        </p:nvPicPr>
        <p:blipFill rotWithShape="1">
          <a:blip r:embed="rId3">
            <a:alphaModFix/>
          </a:blip>
          <a:srcRect t="16357" b="16357"/>
          <a:stretch/>
        </p:blipFill>
        <p:spPr>
          <a:xfrm>
            <a:off x="4695122" y="4379331"/>
            <a:ext cx="1345649" cy="526550"/>
          </a:xfrm>
          <a:prstGeom prst="rect">
            <a:avLst/>
          </a:prstGeom>
          <a:noFill/>
          <a:ln>
            <a:noFill/>
          </a:ln>
        </p:spPr>
      </p:pic>
      <p:sp>
        <p:nvSpPr>
          <p:cNvPr id="198" name="Google Shape;198;p19"/>
          <p:cNvSpPr txBox="1"/>
          <p:nvPr/>
        </p:nvSpPr>
        <p:spPr>
          <a:xfrm>
            <a:off x="4416184"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TITLE_ONLY_1_1_1_1_1_1">
    <p:spTree>
      <p:nvGrpSpPr>
        <p:cNvPr id="1" name="Shape 199"/>
        <p:cNvGrpSpPr/>
        <p:nvPr/>
      </p:nvGrpSpPr>
      <p:grpSpPr>
        <a:xfrm>
          <a:off x="0" y="0"/>
          <a:ext cx="0" cy="0"/>
          <a:chOff x="0" y="0"/>
          <a:chExt cx="0" cy="0"/>
        </a:xfrm>
      </p:grpSpPr>
      <p:sp>
        <p:nvSpPr>
          <p:cNvPr id="200" name="Google Shape;200;p20"/>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1" name="Google Shape;201;p2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 name="Google Shape;202;p20"/>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03" name="Google Shape;203;p20"/>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04" name="Google Shape;204;p20"/>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05" name="Google Shape;205;p20">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20"/>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08" name="Google Shape;208;p20"/>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417825" y="2356375"/>
            <a:ext cx="3447900" cy="8112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20" name="Google Shape;20;p3"/>
          <p:cNvSpPr txBox="1">
            <a:spLocks noGrp="1"/>
          </p:cNvSpPr>
          <p:nvPr>
            <p:ph type="subTitle" idx="1"/>
          </p:nvPr>
        </p:nvSpPr>
        <p:spPr>
          <a:xfrm>
            <a:off x="4696375" y="3067600"/>
            <a:ext cx="2890800" cy="619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21" name="Google Shape;21;p3"/>
          <p:cNvSpPr txBox="1">
            <a:spLocks noGrp="1"/>
          </p:cNvSpPr>
          <p:nvPr>
            <p:ph type="title" idx="2" hasCustomPrompt="1"/>
          </p:nvPr>
        </p:nvSpPr>
        <p:spPr>
          <a:xfrm>
            <a:off x="5077225" y="1039012"/>
            <a:ext cx="2129100" cy="1400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22" name="Google Shape;22;p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1425100" y="4817600"/>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3"/>
          <p:cNvCxnSpPr/>
          <p:nvPr/>
        </p:nvCxnSpPr>
        <p:spPr>
          <a:xfrm rot="10800000" flipH="1">
            <a:off x="5648225"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5" name="Google Shape;25;p3">
            <a:hlinkClick r:id="" action="ppaction://hlinkshowjump?jump=nextslide"/>
          </p:cNvPr>
          <p:cNvSpPr/>
          <p:nvPr/>
        </p:nvSpPr>
        <p:spPr>
          <a:xfrm rot="5400000" flipH="1">
            <a:off x="7793826"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a:hlinkClick r:id="" action="ppaction://hlinkshowjump?jump=previousslide"/>
          </p:cNvPr>
          <p:cNvSpPr/>
          <p:nvPr/>
        </p:nvSpPr>
        <p:spPr>
          <a:xfrm rot="-5400000">
            <a:off x="122627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8">
  <p:cSld name="TITLE_ONLY_1_1_1_1_1_1_1">
    <p:spTree>
      <p:nvGrpSpPr>
        <p:cNvPr id="1" name="Shape 209"/>
        <p:cNvGrpSpPr/>
        <p:nvPr/>
      </p:nvGrpSpPr>
      <p:grpSpPr>
        <a:xfrm>
          <a:off x="0" y="0"/>
          <a:ext cx="0" cy="0"/>
          <a:chOff x="0" y="0"/>
          <a:chExt cx="0" cy="0"/>
        </a:xfrm>
      </p:grpSpPr>
      <p:sp>
        <p:nvSpPr>
          <p:cNvPr id="210" name="Google Shape;210;p21"/>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2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Google Shape;212;p21"/>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13" name="Google Shape;213;p21"/>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14" name="Google Shape;214;p21"/>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15" name="Google Shape;215;p21">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21"/>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18" name="Google Shape;218;p21"/>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9">
  <p:cSld name="TITLE_ONLY_1_1_1_1_1_1_1_1">
    <p:spTree>
      <p:nvGrpSpPr>
        <p:cNvPr id="1" name="Shape 219"/>
        <p:cNvGrpSpPr/>
        <p:nvPr/>
      </p:nvGrpSpPr>
      <p:grpSpPr>
        <a:xfrm>
          <a:off x="0" y="0"/>
          <a:ext cx="0" cy="0"/>
          <a:chOff x="0" y="0"/>
          <a:chExt cx="0" cy="0"/>
        </a:xfrm>
      </p:grpSpPr>
      <p:sp>
        <p:nvSpPr>
          <p:cNvPr id="220" name="Google Shape;220;p2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1" name="Google Shape;221;p22"/>
          <p:cNvGrpSpPr/>
          <p:nvPr/>
        </p:nvGrpSpPr>
        <p:grpSpPr>
          <a:xfrm>
            <a:off x="0" y="0"/>
            <a:ext cx="9143975" cy="5143500"/>
            <a:chOff x="0" y="0"/>
            <a:chExt cx="9143975" cy="5143500"/>
          </a:xfrm>
        </p:grpSpPr>
        <p:sp>
          <p:nvSpPr>
            <p:cNvPr id="222" name="Google Shape;222;p22"/>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4" name="Google Shape;224;p22"/>
          <p:cNvCxnSpPr/>
          <p:nvPr/>
        </p:nvCxnSpPr>
        <p:spPr>
          <a:xfrm rot="10800000" flipH="1">
            <a:off x="181942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25" name="Google Shape;225;p22"/>
          <p:cNvPicPr preferRelativeResize="0"/>
          <p:nvPr/>
        </p:nvPicPr>
        <p:blipFill>
          <a:blip r:embed="rId2">
            <a:alphaModFix/>
          </a:blip>
          <a:stretch>
            <a:fillRect/>
          </a:stretch>
        </p:blipFill>
        <p:spPr>
          <a:xfrm>
            <a:off x="792572" y="4692957"/>
            <a:ext cx="696402" cy="290401"/>
          </a:xfrm>
          <a:prstGeom prst="rect">
            <a:avLst/>
          </a:prstGeom>
          <a:noFill/>
          <a:ln>
            <a:noFill/>
          </a:ln>
        </p:spPr>
      </p:pic>
      <p:cxnSp>
        <p:nvCxnSpPr>
          <p:cNvPr id="226" name="Google Shape;226;p22"/>
          <p:cNvCxnSpPr/>
          <p:nvPr/>
        </p:nvCxnSpPr>
        <p:spPr>
          <a:xfrm rot="10800000" flipH="1">
            <a:off x="604254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27" name="Google Shape;227;p22">
            <a:hlinkClick r:id="" action="ppaction://hlinkshowjump?jump=nextslide"/>
          </p:cNvPr>
          <p:cNvSpPr/>
          <p:nvPr/>
        </p:nvSpPr>
        <p:spPr>
          <a:xfrm rot="5400000" flipH="1">
            <a:off x="818814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2">
            <a:hlinkClick r:id="" action="ppaction://hlinkshowjump?jump=previousslide"/>
          </p:cNvPr>
          <p:cNvSpPr/>
          <p:nvPr/>
        </p:nvSpPr>
        <p:spPr>
          <a:xfrm rot="-5400000">
            <a:off x="162059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9" name="Google Shape;229;p22"/>
          <p:cNvPicPr preferRelativeResize="0"/>
          <p:nvPr/>
        </p:nvPicPr>
        <p:blipFill rotWithShape="1">
          <a:blip r:embed="rId3">
            <a:alphaModFix/>
          </a:blip>
          <a:srcRect t="16357" b="16357"/>
          <a:stretch/>
        </p:blipFill>
        <p:spPr>
          <a:xfrm>
            <a:off x="4359197" y="4379331"/>
            <a:ext cx="1345649" cy="526550"/>
          </a:xfrm>
          <a:prstGeom prst="rect">
            <a:avLst/>
          </a:prstGeom>
          <a:noFill/>
          <a:ln>
            <a:noFill/>
          </a:ln>
        </p:spPr>
      </p:pic>
      <p:sp>
        <p:nvSpPr>
          <p:cNvPr id="230" name="Google Shape;230;p22"/>
          <p:cNvSpPr txBox="1"/>
          <p:nvPr/>
        </p:nvSpPr>
        <p:spPr>
          <a:xfrm>
            <a:off x="408025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0">
  <p:cSld name="TITLE_ONLY_1_1_1_1_1_1_1_1_1">
    <p:spTree>
      <p:nvGrpSpPr>
        <p:cNvPr id="1" name="Shape 231"/>
        <p:cNvGrpSpPr/>
        <p:nvPr/>
      </p:nvGrpSpPr>
      <p:grpSpPr>
        <a:xfrm>
          <a:off x="0" y="0"/>
          <a:ext cx="0" cy="0"/>
          <a:chOff x="0" y="0"/>
          <a:chExt cx="0" cy="0"/>
        </a:xfrm>
      </p:grpSpPr>
      <p:sp>
        <p:nvSpPr>
          <p:cNvPr id="232" name="Google Shape;232;p2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3" name="Google Shape;233;p2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 name="Google Shape;234;p23"/>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35" name="Google Shape;235;p23"/>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36" name="Google Shape;236;p23"/>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37" name="Google Shape;237;p23">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23"/>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40" name="Google Shape;240;p23"/>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1">
  <p:cSld name="TITLE_ONLY_1_1_1_1_1_1_1_1_1_1">
    <p:spTree>
      <p:nvGrpSpPr>
        <p:cNvPr id="1" name="Shape 241"/>
        <p:cNvGrpSpPr/>
        <p:nvPr/>
      </p:nvGrpSpPr>
      <p:grpSpPr>
        <a:xfrm>
          <a:off x="0" y="0"/>
          <a:ext cx="0" cy="0"/>
          <a:chOff x="0" y="0"/>
          <a:chExt cx="0" cy="0"/>
        </a:xfrm>
      </p:grpSpPr>
      <p:sp>
        <p:nvSpPr>
          <p:cNvPr id="242" name="Google Shape;242;p2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3" name="Google Shape;243;p2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2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45" name="Google Shape;245;p24"/>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46" name="Google Shape;246;p2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47" name="Google Shape;247;p2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24"/>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50" name="Google Shape;250;p24"/>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2">
  <p:cSld name="TITLE_ONLY_1_1_1_1_1_1_1_1_1_1_1">
    <p:spTree>
      <p:nvGrpSpPr>
        <p:cNvPr id="1" name="Shape 251"/>
        <p:cNvGrpSpPr/>
        <p:nvPr/>
      </p:nvGrpSpPr>
      <p:grpSpPr>
        <a:xfrm>
          <a:off x="0" y="0"/>
          <a:ext cx="0" cy="0"/>
          <a:chOff x="0" y="0"/>
          <a:chExt cx="0" cy="0"/>
        </a:xfrm>
      </p:grpSpPr>
      <p:sp>
        <p:nvSpPr>
          <p:cNvPr id="252" name="Google Shape;252;p2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53" name="Google Shape;253;p25"/>
          <p:cNvGrpSpPr/>
          <p:nvPr/>
        </p:nvGrpSpPr>
        <p:grpSpPr>
          <a:xfrm>
            <a:off x="0" y="0"/>
            <a:ext cx="9143975" cy="5143500"/>
            <a:chOff x="0" y="0"/>
            <a:chExt cx="9143975" cy="5143500"/>
          </a:xfrm>
        </p:grpSpPr>
        <p:sp>
          <p:nvSpPr>
            <p:cNvPr id="254" name="Google Shape;254;p2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56" name="Google Shape;256;p2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57" name="Google Shape;257;p25"/>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258" name="Google Shape;258;p2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259" name="Google Shape;259;p2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1" name="Google Shape;261;p25"/>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262" name="Google Shape;262;p25"/>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1_1">
    <p:spTree>
      <p:nvGrpSpPr>
        <p:cNvPr id="1" name="Shape 263"/>
        <p:cNvGrpSpPr/>
        <p:nvPr/>
      </p:nvGrpSpPr>
      <p:grpSpPr>
        <a:xfrm>
          <a:off x="0" y="0"/>
          <a:ext cx="0" cy="0"/>
          <a:chOff x="0" y="0"/>
          <a:chExt cx="0" cy="0"/>
        </a:xfrm>
      </p:grpSpPr>
      <p:sp>
        <p:nvSpPr>
          <p:cNvPr id="264" name="Google Shape;264;p26"/>
          <p:cNvSpPr txBox="1">
            <a:spLocks noGrp="1"/>
          </p:cNvSpPr>
          <p:nvPr>
            <p:ph type="subTitle" idx="1"/>
          </p:nvPr>
        </p:nvSpPr>
        <p:spPr>
          <a:xfrm>
            <a:off x="685800" y="2576050"/>
            <a:ext cx="3629400" cy="11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265" name="Google Shape;265;p26"/>
          <p:cNvSpPr txBox="1">
            <a:spLocks noGrp="1"/>
          </p:cNvSpPr>
          <p:nvPr>
            <p:ph type="title"/>
          </p:nvPr>
        </p:nvSpPr>
        <p:spPr>
          <a:xfrm>
            <a:off x="687025" y="1265225"/>
            <a:ext cx="3816000" cy="12981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0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266" name="Google Shape;266;p2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7" name="Google Shape;267;p26"/>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68" name="Google Shape;268;p26"/>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269" name="Google Shape;269;p26"/>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270" name="Google Shape;270;p26">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6"/>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273" name="Google Shape;273;p26"/>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
  <p:cSld name="CUSTOM_18_2">
    <p:spTree>
      <p:nvGrpSpPr>
        <p:cNvPr id="1" name="Shape 274"/>
        <p:cNvGrpSpPr/>
        <p:nvPr/>
      </p:nvGrpSpPr>
      <p:grpSpPr>
        <a:xfrm>
          <a:off x="0" y="0"/>
          <a:ext cx="0" cy="0"/>
          <a:chOff x="0" y="0"/>
          <a:chExt cx="0" cy="0"/>
        </a:xfrm>
      </p:grpSpPr>
      <p:sp>
        <p:nvSpPr>
          <p:cNvPr id="275" name="Google Shape;275;p27"/>
          <p:cNvSpPr txBox="1">
            <a:spLocks noGrp="1"/>
          </p:cNvSpPr>
          <p:nvPr>
            <p:ph type="title"/>
          </p:nvPr>
        </p:nvSpPr>
        <p:spPr>
          <a:xfrm>
            <a:off x="1593325" y="22849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76" name="Google Shape;276;p27"/>
          <p:cNvSpPr txBox="1">
            <a:spLocks noGrp="1"/>
          </p:cNvSpPr>
          <p:nvPr>
            <p:ph type="subTitle" idx="1"/>
          </p:nvPr>
        </p:nvSpPr>
        <p:spPr>
          <a:xfrm>
            <a:off x="1539175" y="26311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77" name="Google Shape;277;p27"/>
          <p:cNvSpPr txBox="1">
            <a:spLocks noGrp="1"/>
          </p:cNvSpPr>
          <p:nvPr>
            <p:ph type="title" idx="2"/>
          </p:nvPr>
        </p:nvSpPr>
        <p:spPr>
          <a:xfrm>
            <a:off x="1593325" y="10750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78" name="Google Shape;278;p27"/>
          <p:cNvSpPr txBox="1">
            <a:spLocks noGrp="1"/>
          </p:cNvSpPr>
          <p:nvPr>
            <p:ph type="subTitle" idx="3"/>
          </p:nvPr>
        </p:nvSpPr>
        <p:spPr>
          <a:xfrm>
            <a:off x="1539175" y="1421200"/>
            <a:ext cx="2266200" cy="592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79" name="Google Shape;279;p27"/>
          <p:cNvSpPr txBox="1">
            <a:spLocks noGrp="1"/>
          </p:cNvSpPr>
          <p:nvPr>
            <p:ph type="title" idx="4"/>
          </p:nvPr>
        </p:nvSpPr>
        <p:spPr>
          <a:xfrm>
            <a:off x="1593325" y="3494825"/>
            <a:ext cx="21579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80" name="Google Shape;280;p27"/>
          <p:cNvSpPr txBox="1">
            <a:spLocks noGrp="1"/>
          </p:cNvSpPr>
          <p:nvPr>
            <p:ph type="subTitle" idx="5"/>
          </p:nvPr>
        </p:nvSpPr>
        <p:spPr>
          <a:xfrm>
            <a:off x="1539175" y="3841000"/>
            <a:ext cx="2266200" cy="56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81" name="Google Shape;281;p27"/>
          <p:cNvSpPr txBox="1">
            <a:spLocks noGrp="1"/>
          </p:cNvSpPr>
          <p:nvPr>
            <p:ph type="title" idx="6"/>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2" name="Google Shape;282;p2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27"/>
          <p:cNvCxnSpPr/>
          <p:nvPr/>
        </p:nvCxnSpPr>
        <p:spPr>
          <a:xfrm rot="10800000" flipH="1">
            <a:off x="1969522" y="481625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284" name="Google Shape;284;p27"/>
          <p:cNvPicPr preferRelativeResize="0"/>
          <p:nvPr/>
        </p:nvPicPr>
        <p:blipFill>
          <a:blip r:embed="rId2">
            <a:alphaModFix/>
          </a:blip>
          <a:stretch>
            <a:fillRect/>
          </a:stretch>
        </p:blipFill>
        <p:spPr>
          <a:xfrm>
            <a:off x="942672" y="4691607"/>
            <a:ext cx="696402" cy="290401"/>
          </a:xfrm>
          <a:prstGeom prst="rect">
            <a:avLst/>
          </a:prstGeom>
          <a:noFill/>
          <a:ln>
            <a:noFill/>
          </a:ln>
        </p:spPr>
      </p:pic>
      <p:cxnSp>
        <p:nvCxnSpPr>
          <p:cNvPr id="285" name="Google Shape;285;p27"/>
          <p:cNvCxnSpPr/>
          <p:nvPr/>
        </p:nvCxnSpPr>
        <p:spPr>
          <a:xfrm rot="10800000" flipH="1">
            <a:off x="6192647" y="4816250"/>
            <a:ext cx="2078400" cy="8400"/>
          </a:xfrm>
          <a:prstGeom prst="straightConnector1">
            <a:avLst/>
          </a:prstGeom>
          <a:noFill/>
          <a:ln w="9525" cap="flat" cmpd="sng">
            <a:solidFill>
              <a:schemeClr val="lt1"/>
            </a:solidFill>
            <a:prstDash val="solid"/>
            <a:round/>
            <a:headEnd type="none" w="med" len="med"/>
            <a:tailEnd type="none" w="med" len="med"/>
          </a:ln>
        </p:spPr>
      </p:cxnSp>
      <p:sp>
        <p:nvSpPr>
          <p:cNvPr id="286" name="Google Shape;286;p27">
            <a:hlinkClick r:id="" action="ppaction://hlinkshowjump?jump=nextslide"/>
          </p:cNvPr>
          <p:cNvSpPr/>
          <p:nvPr/>
        </p:nvSpPr>
        <p:spPr>
          <a:xfrm rot="5400000" flipH="1">
            <a:off x="8338248" y="476675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a:hlinkClick r:id="" action="ppaction://hlinkshowjump?jump=previousslide"/>
          </p:cNvPr>
          <p:cNvSpPr/>
          <p:nvPr/>
        </p:nvSpPr>
        <p:spPr>
          <a:xfrm rot="-5400000">
            <a:off x="1770696" y="476795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8" name="Google Shape;288;p27"/>
          <p:cNvPicPr preferRelativeResize="0"/>
          <p:nvPr/>
        </p:nvPicPr>
        <p:blipFill rotWithShape="1">
          <a:blip r:embed="rId3">
            <a:alphaModFix/>
          </a:blip>
          <a:srcRect t="16357" b="16357"/>
          <a:stretch/>
        </p:blipFill>
        <p:spPr>
          <a:xfrm>
            <a:off x="4509297" y="4377981"/>
            <a:ext cx="1345649" cy="526550"/>
          </a:xfrm>
          <a:prstGeom prst="rect">
            <a:avLst/>
          </a:prstGeom>
          <a:noFill/>
          <a:ln>
            <a:noFill/>
          </a:ln>
        </p:spPr>
      </p:pic>
      <p:sp>
        <p:nvSpPr>
          <p:cNvPr id="289" name="Google Shape;289;p27"/>
          <p:cNvSpPr txBox="1"/>
          <p:nvPr/>
        </p:nvSpPr>
        <p:spPr>
          <a:xfrm>
            <a:off x="4230359" y="481905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CUSTOM_12_1_1">
    <p:spTree>
      <p:nvGrpSpPr>
        <p:cNvPr id="1" name="Shape 290"/>
        <p:cNvGrpSpPr/>
        <p:nvPr/>
      </p:nvGrpSpPr>
      <p:grpSpPr>
        <a:xfrm>
          <a:off x="0" y="0"/>
          <a:ext cx="0" cy="0"/>
          <a:chOff x="0" y="0"/>
          <a:chExt cx="0" cy="0"/>
        </a:xfrm>
      </p:grpSpPr>
      <p:sp>
        <p:nvSpPr>
          <p:cNvPr id="291" name="Google Shape;291;p2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2" name="Google Shape;292;p28"/>
          <p:cNvSpPr txBox="1">
            <a:spLocks noGrp="1"/>
          </p:cNvSpPr>
          <p:nvPr>
            <p:ph type="title" idx="2"/>
          </p:nvPr>
        </p:nvSpPr>
        <p:spPr>
          <a:xfrm>
            <a:off x="4898312"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3" name="Google Shape;293;p28"/>
          <p:cNvSpPr txBox="1">
            <a:spLocks noGrp="1"/>
          </p:cNvSpPr>
          <p:nvPr>
            <p:ph type="subTitle" idx="1"/>
          </p:nvPr>
        </p:nvSpPr>
        <p:spPr>
          <a:xfrm>
            <a:off x="4820762"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4" name="Google Shape;294;p28"/>
          <p:cNvSpPr txBox="1">
            <a:spLocks noGrp="1"/>
          </p:cNvSpPr>
          <p:nvPr>
            <p:ph type="title" idx="3"/>
          </p:nvPr>
        </p:nvSpPr>
        <p:spPr>
          <a:xfrm>
            <a:off x="1583188" y="1503250"/>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5" name="Google Shape;295;p28"/>
          <p:cNvSpPr txBox="1">
            <a:spLocks noGrp="1"/>
          </p:cNvSpPr>
          <p:nvPr>
            <p:ph type="subTitle" idx="4"/>
          </p:nvPr>
        </p:nvSpPr>
        <p:spPr>
          <a:xfrm>
            <a:off x="1505638" y="1864275"/>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6" name="Google Shape;296;p28"/>
          <p:cNvSpPr txBox="1">
            <a:spLocks noGrp="1"/>
          </p:cNvSpPr>
          <p:nvPr>
            <p:ph type="title" idx="5"/>
          </p:nvPr>
        </p:nvSpPr>
        <p:spPr>
          <a:xfrm>
            <a:off x="4898312"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7" name="Google Shape;297;p28"/>
          <p:cNvSpPr txBox="1">
            <a:spLocks noGrp="1"/>
          </p:cNvSpPr>
          <p:nvPr>
            <p:ph type="subTitle" idx="6"/>
          </p:nvPr>
        </p:nvSpPr>
        <p:spPr>
          <a:xfrm>
            <a:off x="4820762"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298" name="Google Shape;298;p28"/>
          <p:cNvSpPr txBox="1">
            <a:spLocks noGrp="1"/>
          </p:cNvSpPr>
          <p:nvPr>
            <p:ph type="title" idx="7"/>
          </p:nvPr>
        </p:nvSpPr>
        <p:spPr>
          <a:xfrm>
            <a:off x="1583188" y="2954325"/>
            <a:ext cx="2662500" cy="4017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800"/>
              <a:buNone/>
              <a:defRPr sz="2500" i="0">
                <a:solidFill>
                  <a:schemeClr val="lt1"/>
                </a:solidFill>
              </a:defRPr>
            </a:lvl1pPr>
            <a:lvl2pPr lvl="1" algn="ctr" rtl="0">
              <a:spcBef>
                <a:spcPts val="0"/>
              </a:spcBef>
              <a:spcAft>
                <a:spcPts val="0"/>
              </a:spcAft>
              <a:buSzPts val="1800"/>
              <a:buNone/>
              <a:defRPr sz="1800" b="1"/>
            </a:lvl2pPr>
            <a:lvl3pPr lvl="2" algn="ctr" rtl="0">
              <a:spcBef>
                <a:spcPts val="0"/>
              </a:spcBef>
              <a:spcAft>
                <a:spcPts val="0"/>
              </a:spcAft>
              <a:buSzPts val="1800"/>
              <a:buNone/>
              <a:defRPr sz="1800" b="1"/>
            </a:lvl3pPr>
            <a:lvl4pPr lvl="3" algn="ctr" rtl="0">
              <a:spcBef>
                <a:spcPts val="0"/>
              </a:spcBef>
              <a:spcAft>
                <a:spcPts val="0"/>
              </a:spcAft>
              <a:buSzPts val="1800"/>
              <a:buNone/>
              <a:defRPr sz="1800" b="1"/>
            </a:lvl4pPr>
            <a:lvl5pPr lvl="4" algn="ctr" rtl="0">
              <a:spcBef>
                <a:spcPts val="0"/>
              </a:spcBef>
              <a:spcAft>
                <a:spcPts val="0"/>
              </a:spcAft>
              <a:buSzPts val="1800"/>
              <a:buNone/>
              <a:defRPr sz="1800" b="1"/>
            </a:lvl5pPr>
            <a:lvl6pPr lvl="5" algn="ctr" rtl="0">
              <a:spcBef>
                <a:spcPts val="0"/>
              </a:spcBef>
              <a:spcAft>
                <a:spcPts val="0"/>
              </a:spcAft>
              <a:buSzPts val="1800"/>
              <a:buNone/>
              <a:defRPr sz="1800" b="1"/>
            </a:lvl6pPr>
            <a:lvl7pPr lvl="6" algn="ctr" rtl="0">
              <a:spcBef>
                <a:spcPts val="0"/>
              </a:spcBef>
              <a:spcAft>
                <a:spcPts val="0"/>
              </a:spcAft>
              <a:buSzPts val="1800"/>
              <a:buNone/>
              <a:defRPr sz="1800" b="1"/>
            </a:lvl7pPr>
            <a:lvl8pPr lvl="7" algn="ctr" rtl="0">
              <a:spcBef>
                <a:spcPts val="0"/>
              </a:spcBef>
              <a:spcAft>
                <a:spcPts val="0"/>
              </a:spcAft>
              <a:buSzPts val="1800"/>
              <a:buNone/>
              <a:defRPr sz="1800" b="1"/>
            </a:lvl8pPr>
            <a:lvl9pPr lvl="8" algn="ctr" rtl="0">
              <a:spcBef>
                <a:spcPts val="0"/>
              </a:spcBef>
              <a:spcAft>
                <a:spcPts val="0"/>
              </a:spcAft>
              <a:buSzPts val="1800"/>
              <a:buNone/>
              <a:defRPr sz="1800" b="1"/>
            </a:lvl9pPr>
          </a:lstStyle>
          <a:p>
            <a:endParaRPr/>
          </a:p>
        </p:txBody>
      </p:sp>
      <p:sp>
        <p:nvSpPr>
          <p:cNvPr id="299" name="Google Shape;299;p28"/>
          <p:cNvSpPr txBox="1">
            <a:spLocks noGrp="1"/>
          </p:cNvSpPr>
          <p:nvPr>
            <p:ph type="subTitle" idx="8"/>
          </p:nvPr>
        </p:nvSpPr>
        <p:spPr>
          <a:xfrm>
            <a:off x="1505638" y="3315350"/>
            <a:ext cx="2817600" cy="808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Barlow"/>
                <a:ea typeface="Barlow"/>
                <a:cs typeface="Barlow"/>
                <a:sym typeface="Barlow"/>
              </a:defRPr>
            </a:lvl1pPr>
            <a:lvl2pPr lvl="1" algn="ctr" rtl="0">
              <a:spcBef>
                <a:spcPts val="0"/>
              </a:spcBef>
              <a:spcAft>
                <a:spcPts val="0"/>
              </a:spcAft>
              <a:buNone/>
              <a:defRPr>
                <a:solidFill>
                  <a:schemeClr val="dk1"/>
                </a:solidFill>
                <a:latin typeface="Barlow"/>
                <a:ea typeface="Barlow"/>
                <a:cs typeface="Barlow"/>
                <a:sym typeface="Barlow"/>
              </a:defRPr>
            </a:lvl2pPr>
            <a:lvl3pPr lvl="2" algn="ctr" rtl="0">
              <a:spcBef>
                <a:spcPts val="0"/>
              </a:spcBef>
              <a:spcAft>
                <a:spcPts val="0"/>
              </a:spcAft>
              <a:buNone/>
              <a:defRPr>
                <a:solidFill>
                  <a:schemeClr val="dk1"/>
                </a:solidFill>
                <a:latin typeface="Barlow"/>
                <a:ea typeface="Barlow"/>
                <a:cs typeface="Barlow"/>
                <a:sym typeface="Barlow"/>
              </a:defRPr>
            </a:lvl3pPr>
            <a:lvl4pPr lvl="3" algn="ctr" rtl="0">
              <a:spcBef>
                <a:spcPts val="0"/>
              </a:spcBef>
              <a:spcAft>
                <a:spcPts val="0"/>
              </a:spcAft>
              <a:buNone/>
              <a:defRPr>
                <a:solidFill>
                  <a:schemeClr val="dk1"/>
                </a:solidFill>
                <a:latin typeface="Barlow"/>
                <a:ea typeface="Barlow"/>
                <a:cs typeface="Barlow"/>
                <a:sym typeface="Barlow"/>
              </a:defRPr>
            </a:lvl4pPr>
            <a:lvl5pPr lvl="4" algn="ctr" rtl="0">
              <a:spcBef>
                <a:spcPts val="0"/>
              </a:spcBef>
              <a:spcAft>
                <a:spcPts val="0"/>
              </a:spcAft>
              <a:buNone/>
              <a:defRPr>
                <a:solidFill>
                  <a:schemeClr val="dk1"/>
                </a:solidFill>
                <a:latin typeface="Barlow"/>
                <a:ea typeface="Barlow"/>
                <a:cs typeface="Barlow"/>
                <a:sym typeface="Barlow"/>
              </a:defRPr>
            </a:lvl5pPr>
            <a:lvl6pPr lvl="5" algn="ctr" rtl="0">
              <a:spcBef>
                <a:spcPts val="0"/>
              </a:spcBef>
              <a:spcAft>
                <a:spcPts val="0"/>
              </a:spcAft>
              <a:buNone/>
              <a:defRPr>
                <a:solidFill>
                  <a:schemeClr val="dk1"/>
                </a:solidFill>
                <a:latin typeface="Barlow"/>
                <a:ea typeface="Barlow"/>
                <a:cs typeface="Barlow"/>
                <a:sym typeface="Barlow"/>
              </a:defRPr>
            </a:lvl6pPr>
            <a:lvl7pPr lvl="6" algn="ctr" rtl="0">
              <a:spcBef>
                <a:spcPts val="0"/>
              </a:spcBef>
              <a:spcAft>
                <a:spcPts val="0"/>
              </a:spcAft>
              <a:buNone/>
              <a:defRPr>
                <a:solidFill>
                  <a:schemeClr val="dk1"/>
                </a:solidFill>
                <a:latin typeface="Barlow"/>
                <a:ea typeface="Barlow"/>
                <a:cs typeface="Barlow"/>
                <a:sym typeface="Barlow"/>
              </a:defRPr>
            </a:lvl7pPr>
            <a:lvl8pPr lvl="7" algn="ctr" rtl="0">
              <a:spcBef>
                <a:spcPts val="0"/>
              </a:spcBef>
              <a:spcAft>
                <a:spcPts val="0"/>
              </a:spcAft>
              <a:buNone/>
              <a:defRPr>
                <a:solidFill>
                  <a:schemeClr val="dk1"/>
                </a:solidFill>
                <a:latin typeface="Barlow"/>
                <a:ea typeface="Barlow"/>
                <a:cs typeface="Barlow"/>
                <a:sym typeface="Barlow"/>
              </a:defRPr>
            </a:lvl8pPr>
            <a:lvl9pPr lvl="8" algn="ctr" rtl="0">
              <a:spcBef>
                <a:spcPts val="0"/>
              </a:spcBef>
              <a:spcAft>
                <a:spcPts val="0"/>
              </a:spcAft>
              <a:buNone/>
              <a:defRPr>
                <a:solidFill>
                  <a:schemeClr val="dk1"/>
                </a:solidFill>
                <a:latin typeface="Barlow"/>
                <a:ea typeface="Barlow"/>
                <a:cs typeface="Barlow"/>
                <a:sym typeface="Barlow"/>
              </a:defRPr>
            </a:lvl9pPr>
          </a:lstStyle>
          <a:p>
            <a:endParaRPr/>
          </a:p>
        </p:txBody>
      </p:sp>
      <p:sp>
        <p:nvSpPr>
          <p:cNvPr id="300" name="Google Shape;300;p2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28"/>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02" name="Google Shape;302;p28"/>
          <p:cNvPicPr preferRelativeResize="0"/>
          <p:nvPr/>
        </p:nvPicPr>
        <p:blipFill>
          <a:blip r:embed="rId2">
            <a:alphaModFix/>
          </a:blip>
          <a:stretch>
            <a:fillRect/>
          </a:stretch>
        </p:blipFill>
        <p:spPr>
          <a:xfrm>
            <a:off x="459584" y="4696882"/>
            <a:ext cx="696402" cy="290401"/>
          </a:xfrm>
          <a:prstGeom prst="rect">
            <a:avLst/>
          </a:prstGeom>
          <a:noFill/>
          <a:ln>
            <a:noFill/>
          </a:ln>
        </p:spPr>
      </p:pic>
      <p:cxnSp>
        <p:nvCxnSpPr>
          <p:cNvPr id="303" name="Google Shape;303;p28"/>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04" name="Google Shape;304;p28">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rotWithShape="1">
          <a:blip r:embed="rId3">
            <a:alphaModFix/>
          </a:blip>
          <a:srcRect t="16357" b="16357"/>
          <a:stretch/>
        </p:blipFill>
        <p:spPr>
          <a:xfrm>
            <a:off x="4026209" y="4383256"/>
            <a:ext cx="1345649" cy="526550"/>
          </a:xfrm>
          <a:prstGeom prst="rect">
            <a:avLst/>
          </a:prstGeom>
          <a:noFill/>
          <a:ln>
            <a:noFill/>
          </a:ln>
        </p:spPr>
      </p:pic>
      <p:sp>
        <p:nvSpPr>
          <p:cNvPr id="307" name="Google Shape;307;p28"/>
          <p:cNvSpPr txBox="1"/>
          <p:nvPr/>
        </p:nvSpPr>
        <p:spPr>
          <a:xfrm>
            <a:off x="3747272" y="482432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1">
  <p:cSld name="CUSTOM_1_1_1">
    <p:spTree>
      <p:nvGrpSpPr>
        <p:cNvPr id="1" name="Shape 308"/>
        <p:cNvGrpSpPr/>
        <p:nvPr/>
      </p:nvGrpSpPr>
      <p:grpSpPr>
        <a:xfrm>
          <a:off x="0" y="0"/>
          <a:ext cx="0" cy="0"/>
          <a:chOff x="0" y="0"/>
          <a:chExt cx="0" cy="0"/>
        </a:xfrm>
      </p:grpSpPr>
      <p:sp>
        <p:nvSpPr>
          <p:cNvPr id="309" name="Google Shape;309;p29"/>
          <p:cNvSpPr txBox="1">
            <a:spLocks noGrp="1"/>
          </p:cNvSpPr>
          <p:nvPr>
            <p:ph type="title"/>
          </p:nvPr>
        </p:nvSpPr>
        <p:spPr>
          <a:xfrm>
            <a:off x="777175" y="2246200"/>
            <a:ext cx="2747100" cy="1103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10" name="Google Shape;310;p29"/>
          <p:cNvSpPr txBox="1">
            <a:spLocks noGrp="1"/>
          </p:cNvSpPr>
          <p:nvPr>
            <p:ph type="subTitle" idx="1"/>
          </p:nvPr>
        </p:nvSpPr>
        <p:spPr>
          <a:xfrm>
            <a:off x="946375" y="3423425"/>
            <a:ext cx="2577900" cy="6516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11" name="Google Shape;311;p29"/>
          <p:cNvSpPr txBox="1">
            <a:spLocks noGrp="1"/>
          </p:cNvSpPr>
          <p:nvPr>
            <p:ph type="title" idx="2" hasCustomPrompt="1"/>
          </p:nvPr>
        </p:nvSpPr>
        <p:spPr>
          <a:xfrm>
            <a:off x="1577875" y="913875"/>
            <a:ext cx="19464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12" name="Google Shape;312;p29"/>
          <p:cNvGrpSpPr/>
          <p:nvPr/>
        </p:nvGrpSpPr>
        <p:grpSpPr>
          <a:xfrm>
            <a:off x="0" y="0"/>
            <a:ext cx="9143975" cy="5143500"/>
            <a:chOff x="0" y="0"/>
            <a:chExt cx="9143975" cy="5143500"/>
          </a:xfrm>
        </p:grpSpPr>
        <p:sp>
          <p:nvSpPr>
            <p:cNvPr id="313" name="Google Shape;313;p29"/>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5" name="Google Shape;315;p29"/>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16" name="Google Shape;316;p29"/>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17" name="Google Shape;317;p29"/>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18" name="Google Shape;318;p29">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9">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0" name="Google Shape;320;p29"/>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21" name="Google Shape;321;p29"/>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2">
  <p:cSld name="CUSTOM_1_1_1_1">
    <p:spTree>
      <p:nvGrpSpPr>
        <p:cNvPr id="1" name="Shape 322"/>
        <p:cNvGrpSpPr/>
        <p:nvPr/>
      </p:nvGrpSpPr>
      <p:grpSpPr>
        <a:xfrm>
          <a:off x="0" y="0"/>
          <a:ext cx="0" cy="0"/>
          <a:chOff x="0" y="0"/>
          <a:chExt cx="0" cy="0"/>
        </a:xfrm>
      </p:grpSpPr>
      <p:sp>
        <p:nvSpPr>
          <p:cNvPr id="323" name="Google Shape;323;p30"/>
          <p:cNvSpPr txBox="1">
            <a:spLocks noGrp="1"/>
          </p:cNvSpPr>
          <p:nvPr>
            <p:ph type="title"/>
          </p:nvPr>
        </p:nvSpPr>
        <p:spPr>
          <a:xfrm>
            <a:off x="5163600" y="2304588"/>
            <a:ext cx="2715000" cy="1118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24" name="Google Shape;324;p30"/>
          <p:cNvSpPr txBox="1">
            <a:spLocks noGrp="1"/>
          </p:cNvSpPr>
          <p:nvPr>
            <p:ph type="subTitle" idx="1"/>
          </p:nvPr>
        </p:nvSpPr>
        <p:spPr>
          <a:xfrm>
            <a:off x="5163600" y="3469338"/>
            <a:ext cx="2461800" cy="6921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dk1"/>
              </a:buClr>
              <a:buSzPts val="2100"/>
              <a:buFont typeface="Roboto Slab Light"/>
              <a:buNone/>
              <a:defRPr sz="2100">
                <a:solidFill>
                  <a:schemeClr val="dk1"/>
                </a:solidFill>
                <a:latin typeface="Roboto Slab Light"/>
                <a:ea typeface="Roboto Slab Light"/>
                <a:cs typeface="Roboto Slab Light"/>
                <a:sym typeface="Roboto Slab Light"/>
              </a:defRPr>
            </a:lvl9pPr>
          </a:lstStyle>
          <a:p>
            <a:endParaRPr/>
          </a:p>
        </p:txBody>
      </p:sp>
      <p:sp>
        <p:nvSpPr>
          <p:cNvPr id="325" name="Google Shape;325;p30"/>
          <p:cNvSpPr txBox="1">
            <a:spLocks noGrp="1"/>
          </p:cNvSpPr>
          <p:nvPr>
            <p:ph type="title" idx="2" hasCustomPrompt="1"/>
          </p:nvPr>
        </p:nvSpPr>
        <p:spPr>
          <a:xfrm>
            <a:off x="5163600" y="982063"/>
            <a:ext cx="15870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9600"/>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326" name="Google Shape;326;p30"/>
          <p:cNvGrpSpPr/>
          <p:nvPr/>
        </p:nvGrpSpPr>
        <p:grpSpPr>
          <a:xfrm>
            <a:off x="0" y="0"/>
            <a:ext cx="9143975" cy="5143500"/>
            <a:chOff x="0" y="0"/>
            <a:chExt cx="9143975" cy="5143500"/>
          </a:xfrm>
        </p:grpSpPr>
        <p:sp>
          <p:nvSpPr>
            <p:cNvPr id="327" name="Google Shape;327;p30"/>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0"/>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29" name="Google Shape;329;p30"/>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30" name="Google Shape;330;p30"/>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31" name="Google Shape;331;p30"/>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32" name="Google Shape;332;p30">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p30"/>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35" name="Google Shape;335;p30"/>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body" idx="1"/>
          </p:nvPr>
        </p:nvSpPr>
        <p:spPr>
          <a:xfrm>
            <a:off x="687025" y="914025"/>
            <a:ext cx="7770000" cy="37161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Barlow"/>
              <a:buAutoNum type="arabicPeriod"/>
              <a:defRPr sz="1250">
                <a:solidFill>
                  <a:schemeClr val="lt1"/>
                </a:solidFill>
                <a:latin typeface="Barlow"/>
                <a:ea typeface="Barlow"/>
                <a:cs typeface="Barlow"/>
                <a:sym typeface="Barlow"/>
              </a:defRPr>
            </a:lvl1pPr>
            <a:lvl2pPr marL="914400" lvl="1" indent="-304800" rtl="0">
              <a:spcBef>
                <a:spcPts val="0"/>
              </a:spcBef>
              <a:spcAft>
                <a:spcPts val="0"/>
              </a:spcAft>
              <a:buClr>
                <a:srgbClr val="434343"/>
              </a:buClr>
              <a:buSzPts val="1200"/>
              <a:buFont typeface="Roboto Condensed Light"/>
              <a:buAutoNum type="alphaLcPeriod"/>
              <a:defRPr sz="1300">
                <a:solidFill>
                  <a:schemeClr val="lt1"/>
                </a:solidFill>
                <a:latin typeface="Barlow"/>
                <a:ea typeface="Barlow"/>
                <a:cs typeface="Barlow"/>
                <a:sym typeface="Barlow"/>
              </a:defRPr>
            </a:lvl2pPr>
            <a:lvl3pPr marL="1371600" lvl="2"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3pPr>
            <a:lvl4pPr marL="1828800" lvl="3"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4pPr>
            <a:lvl5pPr marL="2286000" lvl="4"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5pPr>
            <a:lvl6pPr marL="2743200" lvl="5"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6pPr>
            <a:lvl7pPr marL="3200400" lvl="6" indent="-304800" rtl="0">
              <a:spcBef>
                <a:spcPts val="0"/>
              </a:spcBef>
              <a:spcAft>
                <a:spcPts val="0"/>
              </a:spcAft>
              <a:buClr>
                <a:srgbClr val="434343"/>
              </a:buClr>
              <a:buSzPts val="1200"/>
              <a:buFont typeface="Roboto Condensed Light"/>
              <a:buAutoNum type="arabicPeriod"/>
              <a:defRPr>
                <a:solidFill>
                  <a:schemeClr val="lt1"/>
                </a:solidFill>
                <a:latin typeface="Questrial"/>
                <a:ea typeface="Questrial"/>
                <a:cs typeface="Questrial"/>
                <a:sym typeface="Questrial"/>
              </a:defRPr>
            </a:lvl7pPr>
            <a:lvl8pPr marL="3657600" lvl="7" indent="-304800" rtl="0">
              <a:spcBef>
                <a:spcPts val="0"/>
              </a:spcBef>
              <a:spcAft>
                <a:spcPts val="0"/>
              </a:spcAft>
              <a:buClr>
                <a:srgbClr val="434343"/>
              </a:buClr>
              <a:buSzPts val="1200"/>
              <a:buFont typeface="Roboto Condensed Light"/>
              <a:buAutoNum type="alphaLcPeriod"/>
              <a:defRPr>
                <a:solidFill>
                  <a:schemeClr val="lt1"/>
                </a:solidFill>
                <a:latin typeface="Questrial"/>
                <a:ea typeface="Questrial"/>
                <a:cs typeface="Questrial"/>
                <a:sym typeface="Questrial"/>
              </a:defRPr>
            </a:lvl8pPr>
            <a:lvl9pPr marL="4114800" lvl="8" indent="-304800" rtl="0">
              <a:spcBef>
                <a:spcPts val="0"/>
              </a:spcBef>
              <a:spcAft>
                <a:spcPts val="0"/>
              </a:spcAft>
              <a:buClr>
                <a:srgbClr val="434343"/>
              </a:buClr>
              <a:buSzPts val="1200"/>
              <a:buFont typeface="Roboto Condensed Light"/>
              <a:buAutoNum type="romanLcPeriod"/>
              <a:defRPr>
                <a:solidFill>
                  <a:schemeClr val="lt1"/>
                </a:solidFill>
                <a:latin typeface="Questrial"/>
                <a:ea typeface="Questrial"/>
                <a:cs typeface="Questrial"/>
                <a:sym typeface="Questrial"/>
              </a:defRPr>
            </a:lvl9pPr>
          </a:lstStyle>
          <a:p>
            <a:endParaRPr/>
          </a:p>
        </p:txBody>
      </p:sp>
      <p:sp>
        <p:nvSpPr>
          <p:cNvPr id="30" name="Google Shape;30;p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 name="Google Shape;32;p4"/>
          <p:cNvCxnSpPr/>
          <p:nvPr/>
        </p:nvCxnSpPr>
        <p:spPr>
          <a:xfrm rot="10800000" flipH="1">
            <a:off x="1486434" y="4821525"/>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33" name="Google Shape;33;p4"/>
          <p:cNvCxnSpPr/>
          <p:nvPr/>
        </p:nvCxnSpPr>
        <p:spPr>
          <a:xfrm rot="10800000" flipH="1">
            <a:off x="5709559" y="4821525"/>
            <a:ext cx="2078400" cy="8400"/>
          </a:xfrm>
          <a:prstGeom prst="straightConnector1">
            <a:avLst/>
          </a:prstGeom>
          <a:noFill/>
          <a:ln w="9525" cap="flat" cmpd="sng">
            <a:solidFill>
              <a:schemeClr val="lt1"/>
            </a:solidFill>
            <a:prstDash val="solid"/>
            <a:round/>
            <a:headEnd type="none" w="med" len="med"/>
            <a:tailEnd type="none" w="med" len="med"/>
          </a:ln>
        </p:spPr>
      </p:cxnSp>
      <p:sp>
        <p:nvSpPr>
          <p:cNvPr id="34" name="Google Shape;34;p4">
            <a:hlinkClick r:id="" action="ppaction://hlinkshowjump?jump=nextslide"/>
          </p:cNvPr>
          <p:cNvSpPr/>
          <p:nvPr/>
        </p:nvSpPr>
        <p:spPr>
          <a:xfrm rot="5400000" flipH="1">
            <a:off x="7855160" y="477202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a:hlinkClick r:id="" action="ppaction://hlinkshowjump?jump=previousslide"/>
          </p:cNvPr>
          <p:cNvSpPr/>
          <p:nvPr/>
        </p:nvSpPr>
        <p:spPr>
          <a:xfrm rot="-5400000">
            <a:off x="1287609" y="477322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3">
  <p:cSld name="CUSTOM_1_1_1_1_1">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xfrm>
            <a:off x="3298650" y="2243100"/>
            <a:ext cx="2546700" cy="10146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38" name="Google Shape;338;p31"/>
          <p:cNvSpPr txBox="1">
            <a:spLocks noGrp="1"/>
          </p:cNvSpPr>
          <p:nvPr>
            <p:ph type="subTitle" idx="1"/>
          </p:nvPr>
        </p:nvSpPr>
        <p:spPr>
          <a:xfrm>
            <a:off x="3298650" y="3418050"/>
            <a:ext cx="2546700" cy="576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100"/>
              <a:buFont typeface="Roboto Slab Light"/>
              <a:buNone/>
              <a:defRPr sz="1600">
                <a:solidFill>
                  <a:schemeClr val="dk1"/>
                </a:solidFill>
                <a:latin typeface="Barlow"/>
                <a:ea typeface="Barlow"/>
                <a:cs typeface="Barlow"/>
                <a:sym typeface="Barlow"/>
              </a:defRPr>
            </a:lvl1pPr>
            <a:lvl2pPr lvl="1"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2pPr>
            <a:lvl3pPr lvl="2"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3pPr>
            <a:lvl4pPr lvl="3"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4pPr>
            <a:lvl5pPr lvl="4"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5pPr>
            <a:lvl6pPr lvl="5"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6pPr>
            <a:lvl7pPr lvl="6"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7pPr>
            <a:lvl8pPr lvl="7"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8pPr>
            <a:lvl9pPr lvl="8" rtl="0">
              <a:lnSpc>
                <a:spcPct val="100000"/>
              </a:lnSpc>
              <a:spcBef>
                <a:spcPts val="0"/>
              </a:spcBef>
              <a:spcAft>
                <a:spcPts val="0"/>
              </a:spcAft>
              <a:buClr>
                <a:schemeClr val="lt1"/>
              </a:buClr>
              <a:buSzPts val="2100"/>
              <a:buFont typeface="Roboto Slab Light"/>
              <a:buNone/>
              <a:defRPr sz="2100">
                <a:solidFill>
                  <a:schemeClr val="lt1"/>
                </a:solidFill>
                <a:latin typeface="Roboto Slab Light"/>
                <a:ea typeface="Roboto Slab Light"/>
                <a:cs typeface="Roboto Slab Light"/>
                <a:sym typeface="Roboto Slab Light"/>
              </a:defRPr>
            </a:lvl9pPr>
          </a:lstStyle>
          <a:p>
            <a:endParaRPr/>
          </a:p>
        </p:txBody>
      </p:sp>
      <p:sp>
        <p:nvSpPr>
          <p:cNvPr id="339" name="Google Shape;339;p31"/>
          <p:cNvSpPr txBox="1">
            <a:spLocks noGrp="1"/>
          </p:cNvSpPr>
          <p:nvPr>
            <p:ph type="title" idx="2" hasCustomPrompt="1"/>
          </p:nvPr>
        </p:nvSpPr>
        <p:spPr>
          <a:xfrm>
            <a:off x="3507450" y="905675"/>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96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340" name="Google Shape;340;p31"/>
          <p:cNvGrpSpPr/>
          <p:nvPr/>
        </p:nvGrpSpPr>
        <p:grpSpPr>
          <a:xfrm>
            <a:off x="0" y="0"/>
            <a:ext cx="9143975" cy="5143500"/>
            <a:chOff x="0" y="0"/>
            <a:chExt cx="9143975" cy="5143500"/>
          </a:xfrm>
        </p:grpSpPr>
        <p:sp>
          <p:nvSpPr>
            <p:cNvPr id="341" name="Google Shape;341;p31"/>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1"/>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43" name="Google Shape;343;p31"/>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44" name="Google Shape;344;p31"/>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45" name="Google Shape;345;p31"/>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46" name="Google Shape;346;p31">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1">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8" name="Google Shape;348;p31"/>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349" name="Google Shape;349;p31"/>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1">
  <p:cSld name="CUSTOM_10_1">
    <p:spTree>
      <p:nvGrpSpPr>
        <p:cNvPr id="1" name="Shape 350"/>
        <p:cNvGrpSpPr/>
        <p:nvPr/>
      </p:nvGrpSpPr>
      <p:grpSpPr>
        <a:xfrm>
          <a:off x="0" y="0"/>
          <a:ext cx="0" cy="0"/>
          <a:chOff x="0" y="0"/>
          <a:chExt cx="0" cy="0"/>
        </a:xfrm>
      </p:grpSpPr>
      <p:sp>
        <p:nvSpPr>
          <p:cNvPr id="351" name="Google Shape;351;p32"/>
          <p:cNvSpPr txBox="1">
            <a:spLocks noGrp="1"/>
          </p:cNvSpPr>
          <p:nvPr>
            <p:ph type="body" idx="1"/>
          </p:nvPr>
        </p:nvSpPr>
        <p:spPr>
          <a:xfrm>
            <a:off x="686412" y="999275"/>
            <a:ext cx="3960300" cy="33813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52" name="Google Shape;352;p32"/>
          <p:cNvSpPr txBox="1">
            <a:spLocks noGrp="1"/>
          </p:cNvSpPr>
          <p:nvPr>
            <p:ph type="body" idx="2"/>
          </p:nvPr>
        </p:nvSpPr>
        <p:spPr>
          <a:xfrm>
            <a:off x="4497288" y="2150625"/>
            <a:ext cx="3960300" cy="2229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a:solidFill>
                  <a:schemeClr val="dk1"/>
                </a:solidFill>
              </a:defRPr>
            </a:lvl1pPr>
            <a:lvl2pPr marL="914400" lvl="1" indent="-317500" rtl="0">
              <a:lnSpc>
                <a:spcPct val="115000"/>
              </a:lnSpc>
              <a:spcBef>
                <a:spcPts val="10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
        <p:nvSpPr>
          <p:cNvPr id="353" name="Google Shape;353;p3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4" name="Google Shape;354;p32"/>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5" name="Google Shape;355;p32"/>
          <p:cNvCxnSpPr/>
          <p:nvPr/>
        </p:nvCxnSpPr>
        <p:spPr>
          <a:xfrm rot="10800000" flipH="1">
            <a:off x="1819422" y="48512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56" name="Google Shape;356;p32"/>
          <p:cNvPicPr preferRelativeResize="0"/>
          <p:nvPr/>
        </p:nvPicPr>
        <p:blipFill>
          <a:blip r:embed="rId2">
            <a:alphaModFix/>
          </a:blip>
          <a:stretch>
            <a:fillRect/>
          </a:stretch>
        </p:blipFill>
        <p:spPr>
          <a:xfrm>
            <a:off x="792572" y="4726632"/>
            <a:ext cx="696402" cy="290401"/>
          </a:xfrm>
          <a:prstGeom prst="rect">
            <a:avLst/>
          </a:prstGeom>
          <a:noFill/>
          <a:ln>
            <a:noFill/>
          </a:ln>
        </p:spPr>
      </p:pic>
      <p:cxnSp>
        <p:nvCxnSpPr>
          <p:cNvPr id="357" name="Google Shape;357;p32"/>
          <p:cNvCxnSpPr/>
          <p:nvPr/>
        </p:nvCxnSpPr>
        <p:spPr>
          <a:xfrm rot="10800000" flipH="1">
            <a:off x="6042547" y="4851275"/>
            <a:ext cx="2078400" cy="8400"/>
          </a:xfrm>
          <a:prstGeom prst="straightConnector1">
            <a:avLst/>
          </a:prstGeom>
          <a:noFill/>
          <a:ln w="9525" cap="flat" cmpd="sng">
            <a:solidFill>
              <a:schemeClr val="lt1"/>
            </a:solidFill>
            <a:prstDash val="solid"/>
            <a:round/>
            <a:headEnd type="none" w="med" len="med"/>
            <a:tailEnd type="none" w="med" len="med"/>
          </a:ln>
        </p:spPr>
      </p:cxnSp>
      <p:sp>
        <p:nvSpPr>
          <p:cNvPr id="358" name="Google Shape;358;p32">
            <a:hlinkClick r:id="" action="ppaction://hlinkshowjump?jump=nextslide"/>
          </p:cNvPr>
          <p:cNvSpPr/>
          <p:nvPr/>
        </p:nvSpPr>
        <p:spPr>
          <a:xfrm rot="5400000" flipH="1">
            <a:off x="8188148" y="48017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2">
            <a:hlinkClick r:id="" action="ppaction://hlinkshowjump?jump=previousslide"/>
          </p:cNvPr>
          <p:cNvSpPr/>
          <p:nvPr/>
        </p:nvSpPr>
        <p:spPr>
          <a:xfrm rot="-5400000">
            <a:off x="1620596" y="48029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0" name="Google Shape;360;p32"/>
          <p:cNvPicPr preferRelativeResize="0"/>
          <p:nvPr/>
        </p:nvPicPr>
        <p:blipFill rotWithShape="1">
          <a:blip r:embed="rId3">
            <a:alphaModFix/>
          </a:blip>
          <a:srcRect t="16357" b="16357"/>
          <a:stretch/>
        </p:blipFill>
        <p:spPr>
          <a:xfrm>
            <a:off x="4359197" y="4413006"/>
            <a:ext cx="1345649" cy="526550"/>
          </a:xfrm>
          <a:prstGeom prst="rect">
            <a:avLst/>
          </a:prstGeom>
          <a:noFill/>
          <a:ln>
            <a:noFill/>
          </a:ln>
        </p:spPr>
      </p:pic>
      <p:sp>
        <p:nvSpPr>
          <p:cNvPr id="361" name="Google Shape;361;p32"/>
          <p:cNvSpPr txBox="1"/>
          <p:nvPr/>
        </p:nvSpPr>
        <p:spPr>
          <a:xfrm>
            <a:off x="4080259" y="48540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362"/>
        <p:cNvGrpSpPr/>
        <p:nvPr/>
      </p:nvGrpSpPr>
      <p:grpSpPr>
        <a:xfrm>
          <a:off x="0" y="0"/>
          <a:ext cx="0" cy="0"/>
          <a:chOff x="0" y="0"/>
          <a:chExt cx="0" cy="0"/>
        </a:xfrm>
      </p:grpSpPr>
      <p:sp>
        <p:nvSpPr>
          <p:cNvPr id="363" name="Google Shape;363;p33"/>
          <p:cNvSpPr txBox="1">
            <a:spLocks noGrp="1"/>
          </p:cNvSpPr>
          <p:nvPr>
            <p:ph type="subTitle" idx="1"/>
          </p:nvPr>
        </p:nvSpPr>
        <p:spPr>
          <a:xfrm>
            <a:off x="1524750" y="1593050"/>
            <a:ext cx="6094500" cy="1358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2600">
                <a:solidFill>
                  <a:schemeClr val="dk1"/>
                </a:solidFill>
                <a:latin typeface="Barlow"/>
                <a:ea typeface="Barlow"/>
                <a:cs typeface="Barlow"/>
                <a:sym typeface="Barlow"/>
              </a:defRPr>
            </a:lvl1pPr>
            <a:lvl2pPr lvl="1" algn="ctr" rtl="0">
              <a:lnSpc>
                <a:spcPct val="100000"/>
              </a:lnSpc>
              <a:spcBef>
                <a:spcPts val="0"/>
              </a:spcBef>
              <a:spcAft>
                <a:spcPts val="0"/>
              </a:spcAft>
              <a:buNone/>
              <a:defRPr sz="2600">
                <a:solidFill>
                  <a:schemeClr val="dk1"/>
                </a:solidFill>
                <a:latin typeface="Barlow"/>
                <a:ea typeface="Barlow"/>
                <a:cs typeface="Barlow"/>
                <a:sym typeface="Barlow"/>
              </a:defRPr>
            </a:lvl2pPr>
            <a:lvl3pPr lvl="2" algn="ctr" rtl="0">
              <a:lnSpc>
                <a:spcPct val="100000"/>
              </a:lnSpc>
              <a:spcBef>
                <a:spcPts val="0"/>
              </a:spcBef>
              <a:spcAft>
                <a:spcPts val="0"/>
              </a:spcAft>
              <a:buNone/>
              <a:defRPr sz="2600">
                <a:solidFill>
                  <a:schemeClr val="dk1"/>
                </a:solidFill>
                <a:latin typeface="Barlow"/>
                <a:ea typeface="Barlow"/>
                <a:cs typeface="Barlow"/>
                <a:sym typeface="Barlow"/>
              </a:defRPr>
            </a:lvl3pPr>
            <a:lvl4pPr lvl="3" algn="ctr" rtl="0">
              <a:lnSpc>
                <a:spcPct val="100000"/>
              </a:lnSpc>
              <a:spcBef>
                <a:spcPts val="0"/>
              </a:spcBef>
              <a:spcAft>
                <a:spcPts val="0"/>
              </a:spcAft>
              <a:buNone/>
              <a:defRPr sz="2600">
                <a:solidFill>
                  <a:schemeClr val="dk1"/>
                </a:solidFill>
                <a:latin typeface="Barlow"/>
                <a:ea typeface="Barlow"/>
                <a:cs typeface="Barlow"/>
                <a:sym typeface="Barlow"/>
              </a:defRPr>
            </a:lvl4pPr>
            <a:lvl5pPr lvl="4" algn="ctr" rtl="0">
              <a:lnSpc>
                <a:spcPct val="100000"/>
              </a:lnSpc>
              <a:spcBef>
                <a:spcPts val="0"/>
              </a:spcBef>
              <a:spcAft>
                <a:spcPts val="0"/>
              </a:spcAft>
              <a:buNone/>
              <a:defRPr sz="2600">
                <a:solidFill>
                  <a:schemeClr val="dk1"/>
                </a:solidFill>
                <a:latin typeface="Barlow"/>
                <a:ea typeface="Barlow"/>
                <a:cs typeface="Barlow"/>
                <a:sym typeface="Barlow"/>
              </a:defRPr>
            </a:lvl5pPr>
            <a:lvl6pPr lvl="5" algn="ctr" rtl="0">
              <a:lnSpc>
                <a:spcPct val="100000"/>
              </a:lnSpc>
              <a:spcBef>
                <a:spcPts val="0"/>
              </a:spcBef>
              <a:spcAft>
                <a:spcPts val="0"/>
              </a:spcAft>
              <a:buNone/>
              <a:defRPr sz="2600">
                <a:solidFill>
                  <a:schemeClr val="dk1"/>
                </a:solidFill>
                <a:latin typeface="Barlow"/>
                <a:ea typeface="Barlow"/>
                <a:cs typeface="Barlow"/>
                <a:sym typeface="Barlow"/>
              </a:defRPr>
            </a:lvl6pPr>
            <a:lvl7pPr lvl="6" algn="ctr" rtl="0">
              <a:lnSpc>
                <a:spcPct val="100000"/>
              </a:lnSpc>
              <a:spcBef>
                <a:spcPts val="0"/>
              </a:spcBef>
              <a:spcAft>
                <a:spcPts val="0"/>
              </a:spcAft>
              <a:buNone/>
              <a:defRPr sz="2600">
                <a:solidFill>
                  <a:schemeClr val="dk1"/>
                </a:solidFill>
                <a:latin typeface="Barlow"/>
                <a:ea typeface="Barlow"/>
                <a:cs typeface="Barlow"/>
                <a:sym typeface="Barlow"/>
              </a:defRPr>
            </a:lvl7pPr>
            <a:lvl8pPr lvl="7" algn="ctr" rtl="0">
              <a:lnSpc>
                <a:spcPct val="100000"/>
              </a:lnSpc>
              <a:spcBef>
                <a:spcPts val="0"/>
              </a:spcBef>
              <a:spcAft>
                <a:spcPts val="0"/>
              </a:spcAft>
              <a:buNone/>
              <a:defRPr sz="2600">
                <a:solidFill>
                  <a:schemeClr val="dk1"/>
                </a:solidFill>
                <a:latin typeface="Barlow"/>
                <a:ea typeface="Barlow"/>
                <a:cs typeface="Barlow"/>
                <a:sym typeface="Barlow"/>
              </a:defRPr>
            </a:lvl8pPr>
            <a:lvl9pPr lvl="8" algn="ctr" rtl="0">
              <a:lnSpc>
                <a:spcPct val="100000"/>
              </a:lnSpc>
              <a:spcBef>
                <a:spcPts val="0"/>
              </a:spcBef>
              <a:spcAft>
                <a:spcPts val="0"/>
              </a:spcAft>
              <a:buNone/>
              <a:defRPr sz="2600">
                <a:solidFill>
                  <a:schemeClr val="dk1"/>
                </a:solidFill>
                <a:latin typeface="Barlow"/>
                <a:ea typeface="Barlow"/>
                <a:cs typeface="Barlow"/>
                <a:sym typeface="Barlow"/>
              </a:defRPr>
            </a:lvl9pPr>
          </a:lstStyle>
          <a:p>
            <a:endParaRPr/>
          </a:p>
        </p:txBody>
      </p:sp>
      <p:sp>
        <p:nvSpPr>
          <p:cNvPr id="364" name="Google Shape;364;p33"/>
          <p:cNvSpPr txBox="1">
            <a:spLocks noGrp="1"/>
          </p:cNvSpPr>
          <p:nvPr>
            <p:ph type="subTitle" idx="2"/>
          </p:nvPr>
        </p:nvSpPr>
        <p:spPr>
          <a:xfrm>
            <a:off x="2298150" y="3020531"/>
            <a:ext cx="4547700" cy="695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1pPr>
            <a:lvl2pPr lvl="1"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2pPr>
            <a:lvl3pPr lvl="2"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3pPr>
            <a:lvl4pPr lvl="3"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4pPr>
            <a:lvl5pPr lvl="4"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5pPr>
            <a:lvl6pPr lvl="5"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6pPr>
            <a:lvl7pPr lvl="6"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7pPr>
            <a:lvl8pPr lvl="7"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8pPr>
            <a:lvl9pPr lvl="8" algn="ctr" rtl="0">
              <a:lnSpc>
                <a:spcPct val="100000"/>
              </a:lnSpc>
              <a:spcBef>
                <a:spcPts val="0"/>
              </a:spcBef>
              <a:spcAft>
                <a:spcPts val="0"/>
              </a:spcAft>
              <a:buNone/>
              <a:defRPr sz="3500">
                <a:solidFill>
                  <a:schemeClr val="dk1"/>
                </a:solidFill>
                <a:latin typeface="Josefin Sans"/>
                <a:ea typeface="Josefin Sans"/>
                <a:cs typeface="Josefin Sans"/>
                <a:sym typeface="Josefin Sans"/>
              </a:defRPr>
            </a:lvl9pPr>
          </a:lstStyle>
          <a:p>
            <a:endParaRPr/>
          </a:p>
        </p:txBody>
      </p:sp>
      <p:sp>
        <p:nvSpPr>
          <p:cNvPr id="365" name="Google Shape;365;p33"/>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7" name="Google Shape;367;p33"/>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68" name="Google Shape;368;p33"/>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369" name="Google Shape;369;p33"/>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70" name="Google Shape;370;p33">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2" name="Google Shape;372;p33"/>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373" name="Google Shape;373;p33"/>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
  <p:cSld name="CUSTOM_1_1_1_2_1">
    <p:spTree>
      <p:nvGrpSpPr>
        <p:cNvPr id="1" name="Shape 374"/>
        <p:cNvGrpSpPr/>
        <p:nvPr/>
      </p:nvGrpSpPr>
      <p:grpSpPr>
        <a:xfrm>
          <a:off x="0" y="0"/>
          <a:ext cx="0" cy="0"/>
          <a:chOff x="0" y="0"/>
          <a:chExt cx="0" cy="0"/>
        </a:xfrm>
      </p:grpSpPr>
      <p:sp>
        <p:nvSpPr>
          <p:cNvPr id="375" name="Google Shape;375;p34"/>
          <p:cNvSpPr txBox="1">
            <a:spLocks noGrp="1"/>
          </p:cNvSpPr>
          <p:nvPr>
            <p:ph type="ctrTitle"/>
          </p:nvPr>
        </p:nvSpPr>
        <p:spPr>
          <a:xfrm>
            <a:off x="984001"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76" name="Google Shape;376;p34"/>
          <p:cNvSpPr txBox="1">
            <a:spLocks noGrp="1"/>
          </p:cNvSpPr>
          <p:nvPr>
            <p:ph type="subTitle" idx="1"/>
          </p:nvPr>
        </p:nvSpPr>
        <p:spPr>
          <a:xfrm>
            <a:off x="1048501"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77" name="Google Shape;377;p34"/>
          <p:cNvSpPr txBox="1">
            <a:spLocks noGrp="1"/>
          </p:cNvSpPr>
          <p:nvPr>
            <p:ph type="ctrTitle" idx="2"/>
          </p:nvPr>
        </p:nvSpPr>
        <p:spPr>
          <a:xfrm>
            <a:off x="3442050" y="1605825"/>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78" name="Google Shape;378;p34"/>
          <p:cNvSpPr txBox="1">
            <a:spLocks noGrp="1"/>
          </p:cNvSpPr>
          <p:nvPr>
            <p:ph type="subTitle" idx="3"/>
          </p:nvPr>
        </p:nvSpPr>
        <p:spPr>
          <a:xfrm>
            <a:off x="3501150"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79" name="Google Shape;379;p34"/>
          <p:cNvSpPr txBox="1">
            <a:spLocks noGrp="1"/>
          </p:cNvSpPr>
          <p:nvPr>
            <p:ph type="ctrTitle" idx="4"/>
          </p:nvPr>
        </p:nvSpPr>
        <p:spPr>
          <a:xfrm>
            <a:off x="5889299" y="1605825"/>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0" name="Google Shape;380;p34"/>
          <p:cNvSpPr txBox="1">
            <a:spLocks noGrp="1"/>
          </p:cNvSpPr>
          <p:nvPr>
            <p:ph type="subTitle" idx="5"/>
          </p:nvPr>
        </p:nvSpPr>
        <p:spPr>
          <a:xfrm>
            <a:off x="5953799" y="2037975"/>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1" name="Google Shape;381;p34"/>
          <p:cNvSpPr txBox="1">
            <a:spLocks noGrp="1"/>
          </p:cNvSpPr>
          <p:nvPr>
            <p:ph type="ctrTitle" idx="6"/>
          </p:nvPr>
        </p:nvSpPr>
        <p:spPr>
          <a:xfrm>
            <a:off x="984001"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2" name="Google Shape;382;p34"/>
          <p:cNvSpPr txBox="1">
            <a:spLocks noGrp="1"/>
          </p:cNvSpPr>
          <p:nvPr>
            <p:ph type="subTitle" idx="7"/>
          </p:nvPr>
        </p:nvSpPr>
        <p:spPr>
          <a:xfrm>
            <a:off x="1048501"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3" name="Google Shape;383;p34"/>
          <p:cNvSpPr txBox="1">
            <a:spLocks noGrp="1"/>
          </p:cNvSpPr>
          <p:nvPr>
            <p:ph type="ctrTitle" idx="8"/>
          </p:nvPr>
        </p:nvSpPr>
        <p:spPr>
          <a:xfrm>
            <a:off x="3442050" y="3078247"/>
            <a:ext cx="22599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4" name="Google Shape;384;p34"/>
          <p:cNvSpPr txBox="1">
            <a:spLocks noGrp="1"/>
          </p:cNvSpPr>
          <p:nvPr>
            <p:ph type="subTitle" idx="9"/>
          </p:nvPr>
        </p:nvSpPr>
        <p:spPr>
          <a:xfrm>
            <a:off x="3501150" y="3515150"/>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5" name="Google Shape;385;p34"/>
          <p:cNvSpPr txBox="1">
            <a:spLocks noGrp="1"/>
          </p:cNvSpPr>
          <p:nvPr>
            <p:ph type="ctrTitle" idx="13"/>
          </p:nvPr>
        </p:nvSpPr>
        <p:spPr>
          <a:xfrm>
            <a:off x="5889299" y="3078247"/>
            <a:ext cx="2270700" cy="396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800"/>
              <a:buFont typeface="Fira Sans Condensed Medium"/>
              <a:buNone/>
              <a:defRPr sz="2500">
                <a:solidFill>
                  <a:schemeClr val="lt1"/>
                </a:solidFill>
              </a:defRPr>
            </a:lvl1pPr>
            <a:lvl2pPr lvl="1"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2pPr>
            <a:lvl3pPr lvl="2"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3pPr>
            <a:lvl4pPr lvl="3"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4pPr>
            <a:lvl5pPr lvl="4"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5pPr>
            <a:lvl6pPr lvl="5"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6pPr>
            <a:lvl7pPr lvl="6"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7pPr>
            <a:lvl8pPr lvl="7"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8pPr>
            <a:lvl9pPr lvl="8" algn="ctr" rtl="0">
              <a:spcBef>
                <a:spcPts val="0"/>
              </a:spcBef>
              <a:spcAft>
                <a:spcPts val="0"/>
              </a:spcAft>
              <a:buSzPts val="1800"/>
              <a:buFont typeface="Fira Sans Condensed Medium"/>
              <a:buNone/>
              <a:defRPr sz="1800">
                <a:latin typeface="Fira Sans Condensed Medium"/>
                <a:ea typeface="Fira Sans Condensed Medium"/>
                <a:cs typeface="Fira Sans Condensed Medium"/>
                <a:sym typeface="Fira Sans Condensed Medium"/>
              </a:defRPr>
            </a:lvl9pPr>
          </a:lstStyle>
          <a:p>
            <a:endParaRPr/>
          </a:p>
        </p:txBody>
      </p:sp>
      <p:sp>
        <p:nvSpPr>
          <p:cNvPr id="386" name="Google Shape;386;p34"/>
          <p:cNvSpPr txBox="1">
            <a:spLocks noGrp="1"/>
          </p:cNvSpPr>
          <p:nvPr>
            <p:ph type="subTitle" idx="14"/>
          </p:nvPr>
        </p:nvSpPr>
        <p:spPr>
          <a:xfrm>
            <a:off x="5953799" y="3515152"/>
            <a:ext cx="2141700" cy="64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000"/>
              <a:buFont typeface="Red Hat Display"/>
              <a:buNone/>
              <a:defRPr sz="1400">
                <a:solidFill>
                  <a:schemeClr val="dk1"/>
                </a:solidFill>
                <a:latin typeface="Barlow"/>
                <a:ea typeface="Barlow"/>
                <a:cs typeface="Barlow"/>
                <a:sym typeface="Barlow"/>
              </a:defRPr>
            </a:lvl1pPr>
            <a:lvl2pPr lvl="1"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2pPr>
            <a:lvl3pPr lvl="2"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3pPr>
            <a:lvl4pPr lvl="3"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4pPr>
            <a:lvl5pPr lvl="4"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5pPr>
            <a:lvl6pPr lvl="5"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6pPr>
            <a:lvl7pPr lvl="6"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7pPr>
            <a:lvl8pPr lvl="7"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8pPr>
            <a:lvl9pPr lvl="8" algn="ctr" rtl="0">
              <a:lnSpc>
                <a:spcPct val="100000"/>
              </a:lnSpc>
              <a:spcBef>
                <a:spcPts val="0"/>
              </a:spcBef>
              <a:spcAft>
                <a:spcPts val="0"/>
              </a:spcAft>
              <a:buClr>
                <a:schemeClr val="dk1"/>
              </a:buClr>
              <a:buSzPts val="1000"/>
              <a:buFont typeface="Red Hat Display"/>
              <a:buNone/>
              <a:defRPr sz="1000">
                <a:solidFill>
                  <a:schemeClr val="dk1"/>
                </a:solidFill>
                <a:latin typeface="Red Hat Display"/>
                <a:ea typeface="Red Hat Display"/>
                <a:cs typeface="Red Hat Display"/>
                <a:sym typeface="Red Hat Display"/>
              </a:defRPr>
            </a:lvl9pPr>
          </a:lstStyle>
          <a:p>
            <a:endParaRPr/>
          </a:p>
        </p:txBody>
      </p:sp>
      <p:sp>
        <p:nvSpPr>
          <p:cNvPr id="387" name="Google Shape;387;p34"/>
          <p:cNvSpPr txBox="1">
            <a:spLocks noGrp="1"/>
          </p:cNvSpPr>
          <p:nvPr>
            <p:ph type="title" idx="15"/>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88" name="Google Shape;388;p34"/>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 name="Google Shape;389;p34"/>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390" name="Google Shape;390;p34"/>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391" name="Google Shape;391;p34"/>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392" name="Google Shape;392;p34">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4" name="Google Shape;394;p34"/>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395" name="Google Shape;395;p34"/>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396"/>
        <p:cNvGrpSpPr/>
        <p:nvPr/>
      </p:nvGrpSpPr>
      <p:grpSpPr>
        <a:xfrm>
          <a:off x="0" y="0"/>
          <a:ext cx="0" cy="0"/>
          <a:chOff x="0" y="0"/>
          <a:chExt cx="0" cy="0"/>
        </a:xfrm>
      </p:grpSpPr>
      <p:sp>
        <p:nvSpPr>
          <p:cNvPr id="397" name="Google Shape;397;p35"/>
          <p:cNvSpPr txBox="1">
            <a:spLocks noGrp="1"/>
          </p:cNvSpPr>
          <p:nvPr>
            <p:ph type="subTitle" idx="1"/>
          </p:nvPr>
        </p:nvSpPr>
        <p:spPr>
          <a:xfrm>
            <a:off x="1460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398" name="Google Shape;398;p35"/>
          <p:cNvSpPr txBox="1">
            <a:spLocks noGrp="1"/>
          </p:cNvSpPr>
          <p:nvPr>
            <p:ph type="title" hasCustomPrompt="1"/>
          </p:nvPr>
        </p:nvSpPr>
        <p:spPr>
          <a:xfrm>
            <a:off x="1726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99" name="Google Shape;399;p35"/>
          <p:cNvSpPr txBox="1">
            <a:spLocks noGrp="1"/>
          </p:cNvSpPr>
          <p:nvPr>
            <p:ph type="subTitle" idx="2"/>
          </p:nvPr>
        </p:nvSpPr>
        <p:spPr>
          <a:xfrm>
            <a:off x="4881950" y="170707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0" name="Google Shape;400;p35"/>
          <p:cNvSpPr txBox="1">
            <a:spLocks noGrp="1"/>
          </p:cNvSpPr>
          <p:nvPr>
            <p:ph type="title" idx="3" hasCustomPrompt="1"/>
          </p:nvPr>
        </p:nvSpPr>
        <p:spPr>
          <a:xfrm>
            <a:off x="5147150" y="108790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1" name="Google Shape;401;p35"/>
          <p:cNvSpPr txBox="1">
            <a:spLocks noGrp="1"/>
          </p:cNvSpPr>
          <p:nvPr>
            <p:ph type="subTitle" idx="4"/>
          </p:nvPr>
        </p:nvSpPr>
        <p:spPr>
          <a:xfrm>
            <a:off x="1460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2" name="Google Shape;402;p35"/>
          <p:cNvSpPr txBox="1">
            <a:spLocks noGrp="1"/>
          </p:cNvSpPr>
          <p:nvPr>
            <p:ph type="title" idx="5" hasCustomPrompt="1"/>
          </p:nvPr>
        </p:nvSpPr>
        <p:spPr>
          <a:xfrm>
            <a:off x="1726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403" name="Google Shape;403;p35"/>
          <p:cNvSpPr txBox="1">
            <a:spLocks noGrp="1"/>
          </p:cNvSpPr>
          <p:nvPr>
            <p:ph type="subTitle" idx="6"/>
          </p:nvPr>
        </p:nvSpPr>
        <p:spPr>
          <a:xfrm>
            <a:off x="4881950" y="3525225"/>
            <a:ext cx="2801100" cy="417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600">
                <a:solidFill>
                  <a:schemeClr val="dk1"/>
                </a:solidFill>
                <a:latin typeface="Didact Gothic"/>
                <a:ea typeface="Didact Gothic"/>
                <a:cs typeface="Didact Gothic"/>
                <a:sym typeface="Didact Gothic"/>
              </a:defRPr>
            </a:lvl1pPr>
            <a:lvl2pPr lvl="1" algn="ctr" rtl="0">
              <a:spcBef>
                <a:spcPts val="0"/>
              </a:spcBef>
              <a:spcAft>
                <a:spcPts val="0"/>
              </a:spcAft>
              <a:buNone/>
              <a:defRPr sz="1600">
                <a:solidFill>
                  <a:schemeClr val="dk1"/>
                </a:solidFill>
                <a:latin typeface="Didact Gothic"/>
                <a:ea typeface="Didact Gothic"/>
                <a:cs typeface="Didact Gothic"/>
                <a:sym typeface="Didact Gothic"/>
              </a:defRPr>
            </a:lvl2pPr>
            <a:lvl3pPr lvl="2" algn="ctr" rtl="0">
              <a:spcBef>
                <a:spcPts val="0"/>
              </a:spcBef>
              <a:spcAft>
                <a:spcPts val="0"/>
              </a:spcAft>
              <a:buNone/>
              <a:defRPr sz="1600">
                <a:solidFill>
                  <a:schemeClr val="dk1"/>
                </a:solidFill>
                <a:latin typeface="Didact Gothic"/>
                <a:ea typeface="Didact Gothic"/>
                <a:cs typeface="Didact Gothic"/>
                <a:sym typeface="Didact Gothic"/>
              </a:defRPr>
            </a:lvl3pPr>
            <a:lvl4pPr lvl="3" algn="ctr" rtl="0">
              <a:spcBef>
                <a:spcPts val="0"/>
              </a:spcBef>
              <a:spcAft>
                <a:spcPts val="0"/>
              </a:spcAft>
              <a:buNone/>
              <a:defRPr sz="1600">
                <a:solidFill>
                  <a:schemeClr val="dk1"/>
                </a:solidFill>
                <a:latin typeface="Didact Gothic"/>
                <a:ea typeface="Didact Gothic"/>
                <a:cs typeface="Didact Gothic"/>
                <a:sym typeface="Didact Gothic"/>
              </a:defRPr>
            </a:lvl4pPr>
            <a:lvl5pPr lvl="4" algn="ctr" rtl="0">
              <a:spcBef>
                <a:spcPts val="0"/>
              </a:spcBef>
              <a:spcAft>
                <a:spcPts val="0"/>
              </a:spcAft>
              <a:buNone/>
              <a:defRPr sz="1600">
                <a:solidFill>
                  <a:schemeClr val="dk1"/>
                </a:solidFill>
                <a:latin typeface="Didact Gothic"/>
                <a:ea typeface="Didact Gothic"/>
                <a:cs typeface="Didact Gothic"/>
                <a:sym typeface="Didact Gothic"/>
              </a:defRPr>
            </a:lvl5pPr>
            <a:lvl6pPr lvl="5" algn="ctr" rtl="0">
              <a:spcBef>
                <a:spcPts val="0"/>
              </a:spcBef>
              <a:spcAft>
                <a:spcPts val="0"/>
              </a:spcAft>
              <a:buNone/>
              <a:defRPr sz="1600">
                <a:solidFill>
                  <a:schemeClr val="dk1"/>
                </a:solidFill>
                <a:latin typeface="Didact Gothic"/>
                <a:ea typeface="Didact Gothic"/>
                <a:cs typeface="Didact Gothic"/>
                <a:sym typeface="Didact Gothic"/>
              </a:defRPr>
            </a:lvl6pPr>
            <a:lvl7pPr lvl="6" algn="ctr" rtl="0">
              <a:spcBef>
                <a:spcPts val="0"/>
              </a:spcBef>
              <a:spcAft>
                <a:spcPts val="0"/>
              </a:spcAft>
              <a:buNone/>
              <a:defRPr sz="1600">
                <a:solidFill>
                  <a:schemeClr val="dk1"/>
                </a:solidFill>
                <a:latin typeface="Didact Gothic"/>
                <a:ea typeface="Didact Gothic"/>
                <a:cs typeface="Didact Gothic"/>
                <a:sym typeface="Didact Gothic"/>
              </a:defRPr>
            </a:lvl7pPr>
            <a:lvl8pPr lvl="7" algn="ctr" rtl="0">
              <a:spcBef>
                <a:spcPts val="0"/>
              </a:spcBef>
              <a:spcAft>
                <a:spcPts val="0"/>
              </a:spcAft>
              <a:buNone/>
              <a:defRPr sz="1600">
                <a:solidFill>
                  <a:schemeClr val="dk1"/>
                </a:solidFill>
                <a:latin typeface="Didact Gothic"/>
                <a:ea typeface="Didact Gothic"/>
                <a:cs typeface="Didact Gothic"/>
                <a:sym typeface="Didact Gothic"/>
              </a:defRPr>
            </a:lvl8pPr>
            <a:lvl9pPr lvl="8" algn="ctr" rtl="0">
              <a:spcBef>
                <a:spcPts val="0"/>
              </a:spcBef>
              <a:spcAft>
                <a:spcPts val="0"/>
              </a:spcAft>
              <a:buNone/>
              <a:defRPr sz="1600">
                <a:solidFill>
                  <a:schemeClr val="dk1"/>
                </a:solidFill>
                <a:latin typeface="Didact Gothic"/>
                <a:ea typeface="Didact Gothic"/>
                <a:cs typeface="Didact Gothic"/>
                <a:sym typeface="Didact Gothic"/>
              </a:defRPr>
            </a:lvl9pPr>
          </a:lstStyle>
          <a:p>
            <a:endParaRPr/>
          </a:p>
        </p:txBody>
      </p:sp>
      <p:sp>
        <p:nvSpPr>
          <p:cNvPr id="404" name="Google Shape;404;p35"/>
          <p:cNvSpPr txBox="1">
            <a:spLocks noGrp="1"/>
          </p:cNvSpPr>
          <p:nvPr>
            <p:ph type="title" idx="7" hasCustomPrompt="1"/>
          </p:nvPr>
        </p:nvSpPr>
        <p:spPr>
          <a:xfrm>
            <a:off x="5147150" y="2906050"/>
            <a:ext cx="2270700" cy="6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405" name="Google Shape;405;p35"/>
          <p:cNvGrpSpPr/>
          <p:nvPr/>
        </p:nvGrpSpPr>
        <p:grpSpPr>
          <a:xfrm>
            <a:off x="0" y="0"/>
            <a:ext cx="9143975" cy="5143500"/>
            <a:chOff x="0" y="0"/>
            <a:chExt cx="9143975" cy="5143500"/>
          </a:xfrm>
        </p:grpSpPr>
        <p:sp>
          <p:nvSpPr>
            <p:cNvPr id="406" name="Google Shape;406;p35"/>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08" name="Google Shape;408;p35"/>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09" name="Google Shape;409;p35"/>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10" name="Google Shape;410;p35"/>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11" name="Google Shape;411;p35">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35"/>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14" name="Google Shape;414;p35"/>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OBJECT_1_1_1">
    <p:spTree>
      <p:nvGrpSpPr>
        <p:cNvPr id="1" name="Shape 415"/>
        <p:cNvGrpSpPr/>
        <p:nvPr/>
      </p:nvGrpSpPr>
      <p:grpSpPr>
        <a:xfrm>
          <a:off x="0" y="0"/>
          <a:ext cx="0" cy="0"/>
          <a:chOff x="0" y="0"/>
          <a:chExt cx="0" cy="0"/>
        </a:xfrm>
      </p:grpSpPr>
      <p:sp>
        <p:nvSpPr>
          <p:cNvPr id="416" name="Google Shape;416;p36"/>
          <p:cNvSpPr txBox="1">
            <a:spLocks noGrp="1"/>
          </p:cNvSpPr>
          <p:nvPr>
            <p:ph type="title"/>
          </p:nvPr>
        </p:nvSpPr>
        <p:spPr>
          <a:xfrm>
            <a:off x="2445300" y="468425"/>
            <a:ext cx="4253400" cy="1276500"/>
          </a:xfrm>
          <a:prstGeom prst="rect">
            <a:avLst/>
          </a:prstGeom>
          <a:noFill/>
          <a:ln>
            <a:noFill/>
          </a:ln>
        </p:spPr>
        <p:txBody>
          <a:bodyPr spcFirstLastPara="1" wrap="square" lIns="0" tIns="0" rIns="0" bIns="0" anchor="t" anchorCtr="0">
            <a:noAutofit/>
          </a:bodyPr>
          <a:lstStyle>
            <a:lvl1pPr lvl="0" rtl="0">
              <a:spcBef>
                <a:spcPts val="0"/>
              </a:spcBef>
              <a:spcAft>
                <a:spcPts val="0"/>
              </a:spcAft>
              <a:buSzPts val="3300"/>
              <a:buNone/>
              <a:defRPr sz="96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417" name="Google Shape;417;p36"/>
          <p:cNvSpPr txBox="1">
            <a:spLocks noGrp="1"/>
          </p:cNvSpPr>
          <p:nvPr>
            <p:ph type="subTitle" idx="1"/>
          </p:nvPr>
        </p:nvSpPr>
        <p:spPr>
          <a:xfrm>
            <a:off x="2919450" y="2411263"/>
            <a:ext cx="3305100" cy="909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Barlow"/>
                <a:ea typeface="Barlow"/>
                <a:cs typeface="Barlow"/>
                <a:sym typeface="Barlow"/>
              </a:defRPr>
            </a:lvl1pPr>
            <a:lvl2pPr lvl="1" algn="ctr" rtl="0">
              <a:spcBef>
                <a:spcPts val="0"/>
              </a:spcBef>
              <a:spcAft>
                <a:spcPts val="0"/>
              </a:spcAft>
              <a:buNone/>
              <a:defRPr sz="1400">
                <a:solidFill>
                  <a:schemeClr val="dk1"/>
                </a:solidFill>
                <a:latin typeface="Barlow"/>
                <a:ea typeface="Barlow"/>
                <a:cs typeface="Barlow"/>
                <a:sym typeface="Barlow"/>
              </a:defRPr>
            </a:lvl2pPr>
            <a:lvl3pPr lvl="2" algn="ctr" rtl="0">
              <a:spcBef>
                <a:spcPts val="0"/>
              </a:spcBef>
              <a:spcAft>
                <a:spcPts val="0"/>
              </a:spcAft>
              <a:buNone/>
              <a:defRPr sz="1400">
                <a:solidFill>
                  <a:schemeClr val="dk1"/>
                </a:solidFill>
                <a:latin typeface="Barlow"/>
                <a:ea typeface="Barlow"/>
                <a:cs typeface="Barlow"/>
                <a:sym typeface="Barlow"/>
              </a:defRPr>
            </a:lvl3pPr>
            <a:lvl4pPr lvl="3" algn="ctr" rtl="0">
              <a:spcBef>
                <a:spcPts val="0"/>
              </a:spcBef>
              <a:spcAft>
                <a:spcPts val="0"/>
              </a:spcAft>
              <a:buNone/>
              <a:defRPr sz="1400">
                <a:solidFill>
                  <a:schemeClr val="dk1"/>
                </a:solidFill>
                <a:latin typeface="Barlow"/>
                <a:ea typeface="Barlow"/>
                <a:cs typeface="Barlow"/>
                <a:sym typeface="Barlow"/>
              </a:defRPr>
            </a:lvl4pPr>
            <a:lvl5pPr lvl="4" algn="ctr" rtl="0">
              <a:spcBef>
                <a:spcPts val="0"/>
              </a:spcBef>
              <a:spcAft>
                <a:spcPts val="0"/>
              </a:spcAft>
              <a:buNone/>
              <a:defRPr sz="1400">
                <a:solidFill>
                  <a:schemeClr val="dk1"/>
                </a:solidFill>
                <a:latin typeface="Barlow"/>
                <a:ea typeface="Barlow"/>
                <a:cs typeface="Barlow"/>
                <a:sym typeface="Barlow"/>
              </a:defRPr>
            </a:lvl5pPr>
            <a:lvl6pPr lvl="5" algn="ctr" rtl="0">
              <a:spcBef>
                <a:spcPts val="0"/>
              </a:spcBef>
              <a:spcAft>
                <a:spcPts val="0"/>
              </a:spcAft>
              <a:buNone/>
              <a:defRPr sz="1400">
                <a:solidFill>
                  <a:schemeClr val="dk1"/>
                </a:solidFill>
                <a:latin typeface="Barlow"/>
                <a:ea typeface="Barlow"/>
                <a:cs typeface="Barlow"/>
                <a:sym typeface="Barlow"/>
              </a:defRPr>
            </a:lvl6pPr>
            <a:lvl7pPr lvl="6" algn="ctr" rtl="0">
              <a:spcBef>
                <a:spcPts val="0"/>
              </a:spcBef>
              <a:spcAft>
                <a:spcPts val="0"/>
              </a:spcAft>
              <a:buNone/>
              <a:defRPr sz="1400">
                <a:solidFill>
                  <a:schemeClr val="dk1"/>
                </a:solidFill>
                <a:latin typeface="Barlow"/>
                <a:ea typeface="Barlow"/>
                <a:cs typeface="Barlow"/>
                <a:sym typeface="Barlow"/>
              </a:defRPr>
            </a:lvl7pPr>
            <a:lvl8pPr lvl="7" algn="ctr" rtl="0">
              <a:spcBef>
                <a:spcPts val="0"/>
              </a:spcBef>
              <a:spcAft>
                <a:spcPts val="0"/>
              </a:spcAft>
              <a:buNone/>
              <a:defRPr sz="1400">
                <a:solidFill>
                  <a:schemeClr val="dk1"/>
                </a:solidFill>
                <a:latin typeface="Barlow"/>
                <a:ea typeface="Barlow"/>
                <a:cs typeface="Barlow"/>
                <a:sym typeface="Barlow"/>
              </a:defRPr>
            </a:lvl8pPr>
            <a:lvl9pPr lvl="8" algn="ctr"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418" name="Google Shape;418;p36"/>
          <p:cNvSpPr txBox="1">
            <a:spLocks noGrp="1"/>
          </p:cNvSpPr>
          <p:nvPr>
            <p:ph type="subTitle" idx="2"/>
          </p:nvPr>
        </p:nvSpPr>
        <p:spPr>
          <a:xfrm>
            <a:off x="2607600" y="4088100"/>
            <a:ext cx="3928800" cy="319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200" b="1">
                <a:solidFill>
                  <a:schemeClr val="dk1"/>
                </a:solidFill>
                <a:latin typeface="Barlow"/>
                <a:ea typeface="Barlow"/>
                <a:cs typeface="Barlow"/>
                <a:sym typeface="Barlow"/>
              </a:defRPr>
            </a:lvl1pPr>
            <a:lvl2pPr lvl="1" algn="ctr" rtl="0">
              <a:spcBef>
                <a:spcPts val="0"/>
              </a:spcBef>
              <a:spcAft>
                <a:spcPts val="0"/>
              </a:spcAft>
              <a:buNone/>
              <a:defRPr sz="1200" b="1">
                <a:solidFill>
                  <a:schemeClr val="dk1"/>
                </a:solidFill>
                <a:latin typeface="Barlow"/>
                <a:ea typeface="Barlow"/>
                <a:cs typeface="Barlow"/>
                <a:sym typeface="Barlow"/>
              </a:defRPr>
            </a:lvl2pPr>
            <a:lvl3pPr lvl="2" algn="ctr" rtl="0">
              <a:spcBef>
                <a:spcPts val="0"/>
              </a:spcBef>
              <a:spcAft>
                <a:spcPts val="0"/>
              </a:spcAft>
              <a:buNone/>
              <a:defRPr sz="1200" b="1">
                <a:solidFill>
                  <a:schemeClr val="dk1"/>
                </a:solidFill>
                <a:latin typeface="Barlow"/>
                <a:ea typeface="Barlow"/>
                <a:cs typeface="Barlow"/>
                <a:sym typeface="Barlow"/>
              </a:defRPr>
            </a:lvl3pPr>
            <a:lvl4pPr lvl="3" algn="ctr" rtl="0">
              <a:spcBef>
                <a:spcPts val="0"/>
              </a:spcBef>
              <a:spcAft>
                <a:spcPts val="0"/>
              </a:spcAft>
              <a:buNone/>
              <a:defRPr sz="1200" b="1">
                <a:solidFill>
                  <a:schemeClr val="dk1"/>
                </a:solidFill>
                <a:latin typeface="Barlow"/>
                <a:ea typeface="Barlow"/>
                <a:cs typeface="Barlow"/>
                <a:sym typeface="Barlow"/>
              </a:defRPr>
            </a:lvl4pPr>
            <a:lvl5pPr lvl="4" algn="ctr" rtl="0">
              <a:spcBef>
                <a:spcPts val="0"/>
              </a:spcBef>
              <a:spcAft>
                <a:spcPts val="0"/>
              </a:spcAft>
              <a:buNone/>
              <a:defRPr sz="1200" b="1">
                <a:solidFill>
                  <a:schemeClr val="dk1"/>
                </a:solidFill>
                <a:latin typeface="Barlow"/>
                <a:ea typeface="Barlow"/>
                <a:cs typeface="Barlow"/>
                <a:sym typeface="Barlow"/>
              </a:defRPr>
            </a:lvl5pPr>
            <a:lvl6pPr lvl="5" algn="ctr" rtl="0">
              <a:spcBef>
                <a:spcPts val="0"/>
              </a:spcBef>
              <a:spcAft>
                <a:spcPts val="0"/>
              </a:spcAft>
              <a:buNone/>
              <a:defRPr sz="1200" b="1">
                <a:solidFill>
                  <a:schemeClr val="dk1"/>
                </a:solidFill>
                <a:latin typeface="Barlow"/>
                <a:ea typeface="Barlow"/>
                <a:cs typeface="Barlow"/>
                <a:sym typeface="Barlow"/>
              </a:defRPr>
            </a:lvl6pPr>
            <a:lvl7pPr lvl="6" algn="ctr" rtl="0">
              <a:spcBef>
                <a:spcPts val="0"/>
              </a:spcBef>
              <a:spcAft>
                <a:spcPts val="0"/>
              </a:spcAft>
              <a:buNone/>
              <a:defRPr sz="1200" b="1">
                <a:solidFill>
                  <a:schemeClr val="dk1"/>
                </a:solidFill>
                <a:latin typeface="Barlow"/>
                <a:ea typeface="Barlow"/>
                <a:cs typeface="Barlow"/>
                <a:sym typeface="Barlow"/>
              </a:defRPr>
            </a:lvl7pPr>
            <a:lvl8pPr lvl="7" algn="ctr" rtl="0">
              <a:spcBef>
                <a:spcPts val="0"/>
              </a:spcBef>
              <a:spcAft>
                <a:spcPts val="0"/>
              </a:spcAft>
              <a:buNone/>
              <a:defRPr sz="1200" b="1">
                <a:solidFill>
                  <a:schemeClr val="dk1"/>
                </a:solidFill>
                <a:latin typeface="Barlow"/>
                <a:ea typeface="Barlow"/>
                <a:cs typeface="Barlow"/>
                <a:sym typeface="Barlow"/>
              </a:defRPr>
            </a:lvl8pPr>
            <a:lvl9pPr lvl="8" algn="ctr" rtl="0">
              <a:spcBef>
                <a:spcPts val="0"/>
              </a:spcBef>
              <a:spcAft>
                <a:spcPts val="0"/>
              </a:spcAft>
              <a:buNone/>
              <a:defRPr sz="1200" b="1">
                <a:solidFill>
                  <a:schemeClr val="dk1"/>
                </a:solidFill>
                <a:latin typeface="Barlow"/>
                <a:ea typeface="Barlow"/>
                <a:cs typeface="Barlow"/>
                <a:sym typeface="Barlow"/>
              </a:defRPr>
            </a:lvl9pPr>
          </a:lstStyle>
          <a:p>
            <a:endParaRPr/>
          </a:p>
        </p:txBody>
      </p:sp>
      <p:sp>
        <p:nvSpPr>
          <p:cNvPr id="419" name="Google Shape;419;p36"/>
          <p:cNvSpPr txBox="1"/>
          <p:nvPr/>
        </p:nvSpPr>
        <p:spPr>
          <a:xfrm>
            <a:off x="2607600" y="3356750"/>
            <a:ext cx="3928800" cy="7677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1"/>
                </a:solidFill>
                <a:latin typeface="Barlow"/>
                <a:ea typeface="Barlow"/>
                <a:cs typeface="Barlow"/>
                <a:sym typeface="Barlow"/>
              </a:rPr>
              <a:t>CREDITS: This presentation template was created by </a:t>
            </a:r>
            <a:r>
              <a:rPr lang="en" sz="1200" b="1">
                <a:solidFill>
                  <a:schemeClr val="dk1"/>
                </a:solidFill>
                <a:latin typeface="Barlow"/>
                <a:ea typeface="Barlow"/>
                <a:cs typeface="Barlow"/>
                <a:sym typeface="Barlow"/>
              </a:rPr>
              <a:t>Slidesgo</a:t>
            </a:r>
            <a:r>
              <a:rPr lang="en" sz="1200">
                <a:solidFill>
                  <a:schemeClr val="dk1"/>
                </a:solidFill>
                <a:latin typeface="Barlow"/>
                <a:ea typeface="Barlow"/>
                <a:cs typeface="Barlow"/>
                <a:sym typeface="Barlow"/>
              </a:rPr>
              <a:t>, including icons by </a:t>
            </a:r>
            <a:r>
              <a:rPr lang="en" sz="1200" b="1">
                <a:solidFill>
                  <a:schemeClr val="dk1"/>
                </a:solidFill>
                <a:latin typeface="Barlow"/>
                <a:ea typeface="Barlow"/>
                <a:cs typeface="Barlow"/>
                <a:sym typeface="Barlow"/>
              </a:rPr>
              <a:t>Flaticon </a:t>
            </a:r>
            <a:r>
              <a:rPr lang="en" sz="1200">
                <a:solidFill>
                  <a:schemeClr val="dk1"/>
                </a:solidFill>
                <a:latin typeface="Barlow"/>
                <a:ea typeface="Barlow"/>
                <a:cs typeface="Barlow"/>
                <a:sym typeface="Barlow"/>
              </a:rPr>
              <a:t>and infographics &amp; images by </a:t>
            </a:r>
            <a:r>
              <a:rPr lang="en" sz="1200" b="1">
                <a:solidFill>
                  <a:schemeClr val="dk1"/>
                </a:solidFill>
                <a:latin typeface="Barlow"/>
                <a:ea typeface="Barlow"/>
                <a:cs typeface="Barlow"/>
                <a:sym typeface="Barlow"/>
              </a:rPr>
              <a:t>Freepik</a:t>
            </a:r>
            <a:endParaRPr sz="1200" b="1">
              <a:solidFill>
                <a:schemeClr val="dk1"/>
              </a:solidFill>
              <a:latin typeface="Barlow"/>
              <a:ea typeface="Barlow"/>
              <a:cs typeface="Barlow"/>
              <a:sym typeface="Barlow"/>
            </a:endParaRPr>
          </a:p>
        </p:txBody>
      </p:sp>
      <p:grpSp>
        <p:nvGrpSpPr>
          <p:cNvPr id="420" name="Google Shape;420;p36"/>
          <p:cNvGrpSpPr/>
          <p:nvPr/>
        </p:nvGrpSpPr>
        <p:grpSpPr>
          <a:xfrm>
            <a:off x="0" y="0"/>
            <a:ext cx="9143975" cy="5143500"/>
            <a:chOff x="0" y="0"/>
            <a:chExt cx="9143975" cy="5143500"/>
          </a:xfrm>
        </p:grpSpPr>
        <p:sp>
          <p:nvSpPr>
            <p:cNvPr id="421" name="Google Shape;421;p3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3" name="Google Shape;423;p36"/>
          <p:cNvCxnSpPr/>
          <p:nvPr/>
        </p:nvCxnSpPr>
        <p:spPr>
          <a:xfrm rot="10800000" flipH="1">
            <a:off x="1843159" y="4845575"/>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24" name="Google Shape;424;p36"/>
          <p:cNvPicPr preferRelativeResize="0"/>
          <p:nvPr/>
        </p:nvPicPr>
        <p:blipFill>
          <a:blip r:embed="rId2">
            <a:alphaModFix/>
          </a:blip>
          <a:stretch>
            <a:fillRect/>
          </a:stretch>
        </p:blipFill>
        <p:spPr>
          <a:xfrm>
            <a:off x="816309" y="4720932"/>
            <a:ext cx="696402" cy="290401"/>
          </a:xfrm>
          <a:prstGeom prst="rect">
            <a:avLst/>
          </a:prstGeom>
          <a:noFill/>
          <a:ln>
            <a:noFill/>
          </a:ln>
        </p:spPr>
      </p:pic>
      <p:cxnSp>
        <p:nvCxnSpPr>
          <p:cNvPr id="425" name="Google Shape;425;p36"/>
          <p:cNvCxnSpPr/>
          <p:nvPr/>
        </p:nvCxnSpPr>
        <p:spPr>
          <a:xfrm rot="10800000" flipH="1">
            <a:off x="6066284" y="4845575"/>
            <a:ext cx="2078400" cy="8400"/>
          </a:xfrm>
          <a:prstGeom prst="straightConnector1">
            <a:avLst/>
          </a:prstGeom>
          <a:noFill/>
          <a:ln w="9525" cap="flat" cmpd="sng">
            <a:solidFill>
              <a:schemeClr val="lt1"/>
            </a:solidFill>
            <a:prstDash val="solid"/>
            <a:round/>
            <a:headEnd type="none" w="med" len="med"/>
            <a:tailEnd type="none" w="med" len="med"/>
          </a:ln>
        </p:spPr>
      </p:cxnSp>
      <p:sp>
        <p:nvSpPr>
          <p:cNvPr id="426" name="Google Shape;426;p36">
            <a:hlinkClick r:id="" action="ppaction://hlinkshowjump?jump=nextslide"/>
          </p:cNvPr>
          <p:cNvSpPr/>
          <p:nvPr/>
        </p:nvSpPr>
        <p:spPr>
          <a:xfrm rot="5400000" flipH="1">
            <a:off x="8211885" y="4796075"/>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6">
            <a:hlinkClick r:id="" action="ppaction://hlinkshowjump?jump=previousslide"/>
          </p:cNvPr>
          <p:cNvSpPr/>
          <p:nvPr/>
        </p:nvSpPr>
        <p:spPr>
          <a:xfrm rot="-5400000">
            <a:off x="1644334" y="4797275"/>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p36"/>
          <p:cNvPicPr preferRelativeResize="0"/>
          <p:nvPr/>
        </p:nvPicPr>
        <p:blipFill rotWithShape="1">
          <a:blip r:embed="rId3">
            <a:alphaModFix/>
          </a:blip>
          <a:srcRect t="16357" b="16357"/>
          <a:stretch/>
        </p:blipFill>
        <p:spPr>
          <a:xfrm>
            <a:off x="4382934" y="4407306"/>
            <a:ext cx="1345649" cy="526550"/>
          </a:xfrm>
          <a:prstGeom prst="rect">
            <a:avLst/>
          </a:prstGeom>
          <a:noFill/>
          <a:ln>
            <a:noFill/>
          </a:ln>
        </p:spPr>
      </p:pic>
      <p:sp>
        <p:nvSpPr>
          <p:cNvPr id="429" name="Google Shape;429;p36"/>
          <p:cNvSpPr txBox="1"/>
          <p:nvPr/>
        </p:nvSpPr>
        <p:spPr>
          <a:xfrm>
            <a:off x="4103997" y="4848375"/>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CUSTOM_21_1_1_1_1">
    <p:spTree>
      <p:nvGrpSpPr>
        <p:cNvPr id="1" name="Shape 430"/>
        <p:cNvGrpSpPr/>
        <p:nvPr/>
      </p:nvGrpSpPr>
      <p:grpSpPr>
        <a:xfrm>
          <a:off x="0" y="0"/>
          <a:ext cx="0" cy="0"/>
          <a:chOff x="0" y="0"/>
          <a:chExt cx="0" cy="0"/>
        </a:xfrm>
      </p:grpSpPr>
      <p:sp>
        <p:nvSpPr>
          <p:cNvPr id="431" name="Google Shape;431;p37"/>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2" name="Google Shape;432;p3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33" name="Google Shape;433;p3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434" name="Google Shape;434;p3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35" name="Google Shape;435;p3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3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438" name="Google Shape;438;p3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CUSTOM_21_1_1_1_1_1">
    <p:spTree>
      <p:nvGrpSpPr>
        <p:cNvPr id="1" name="Shape 439"/>
        <p:cNvGrpSpPr/>
        <p:nvPr/>
      </p:nvGrpSpPr>
      <p:grpSpPr>
        <a:xfrm>
          <a:off x="0" y="0"/>
          <a:ext cx="0" cy="0"/>
          <a:chOff x="0" y="0"/>
          <a:chExt cx="0" cy="0"/>
        </a:xfrm>
      </p:grpSpPr>
      <p:grpSp>
        <p:nvGrpSpPr>
          <p:cNvPr id="440" name="Google Shape;440;p38"/>
          <p:cNvGrpSpPr/>
          <p:nvPr/>
        </p:nvGrpSpPr>
        <p:grpSpPr>
          <a:xfrm>
            <a:off x="0" y="0"/>
            <a:ext cx="9143975" cy="5143500"/>
            <a:chOff x="0" y="0"/>
            <a:chExt cx="9143975" cy="5143500"/>
          </a:xfrm>
        </p:grpSpPr>
        <p:sp>
          <p:nvSpPr>
            <p:cNvPr id="441" name="Google Shape;441;p3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43" name="Google Shape;443;p38"/>
          <p:cNvCxnSpPr/>
          <p:nvPr/>
        </p:nvCxnSpPr>
        <p:spPr>
          <a:xfrm rot="10800000" flipH="1">
            <a:off x="1843159"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444" name="Google Shape;444;p38"/>
          <p:cNvPicPr preferRelativeResize="0"/>
          <p:nvPr/>
        </p:nvPicPr>
        <p:blipFill>
          <a:blip r:embed="rId2">
            <a:alphaModFix/>
          </a:blip>
          <a:stretch>
            <a:fillRect/>
          </a:stretch>
        </p:blipFill>
        <p:spPr>
          <a:xfrm>
            <a:off x="816309" y="4692957"/>
            <a:ext cx="696402" cy="290401"/>
          </a:xfrm>
          <a:prstGeom prst="rect">
            <a:avLst/>
          </a:prstGeom>
          <a:noFill/>
          <a:ln>
            <a:noFill/>
          </a:ln>
        </p:spPr>
      </p:pic>
      <p:cxnSp>
        <p:nvCxnSpPr>
          <p:cNvPr id="445" name="Google Shape;445;p38"/>
          <p:cNvCxnSpPr/>
          <p:nvPr/>
        </p:nvCxnSpPr>
        <p:spPr>
          <a:xfrm rot="10800000" flipH="1">
            <a:off x="6066284"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46" name="Google Shape;446;p38">
            <a:hlinkClick r:id="" action="ppaction://hlinkshowjump?jump=nextslide"/>
          </p:cNvPr>
          <p:cNvSpPr/>
          <p:nvPr/>
        </p:nvSpPr>
        <p:spPr>
          <a:xfrm rot="5400000" flipH="1">
            <a:off x="8211885"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a:hlinkClick r:id="" action="ppaction://hlinkshowjump?jump=previousslide"/>
          </p:cNvPr>
          <p:cNvSpPr/>
          <p:nvPr/>
        </p:nvSpPr>
        <p:spPr>
          <a:xfrm rot="-5400000">
            <a:off x="1644334"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8" name="Google Shape;448;p38"/>
          <p:cNvPicPr preferRelativeResize="0"/>
          <p:nvPr/>
        </p:nvPicPr>
        <p:blipFill rotWithShape="1">
          <a:blip r:embed="rId3">
            <a:alphaModFix/>
          </a:blip>
          <a:srcRect t="16357" b="16357"/>
          <a:stretch/>
        </p:blipFill>
        <p:spPr>
          <a:xfrm>
            <a:off x="4382934" y="4379331"/>
            <a:ext cx="1345649" cy="526550"/>
          </a:xfrm>
          <a:prstGeom prst="rect">
            <a:avLst/>
          </a:prstGeom>
          <a:noFill/>
          <a:ln>
            <a:noFill/>
          </a:ln>
        </p:spPr>
      </p:pic>
      <p:sp>
        <p:nvSpPr>
          <p:cNvPr id="449" name="Google Shape;449;p38"/>
          <p:cNvSpPr txBox="1"/>
          <p:nvPr/>
        </p:nvSpPr>
        <p:spPr>
          <a:xfrm>
            <a:off x="4103997"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0"/>
        <p:cNvGrpSpPr/>
        <p:nvPr/>
      </p:nvGrpSpPr>
      <p:grpSpPr>
        <a:xfrm>
          <a:off x="0" y="0"/>
          <a:ext cx="0" cy="0"/>
          <a:chOff x="0" y="0"/>
          <a:chExt cx="0" cy="0"/>
        </a:xfrm>
      </p:grpSpPr>
      <p:sp>
        <p:nvSpPr>
          <p:cNvPr id="451" name="Google Shape;451;p39"/>
          <p:cNvSpPr txBox="1">
            <a:spLocks noGrp="1"/>
          </p:cNvSpPr>
          <p:nvPr>
            <p:ph type="title"/>
          </p:nvPr>
        </p:nvSpPr>
        <p:spPr>
          <a:xfrm>
            <a:off x="914400" y="114300"/>
            <a:ext cx="7315200" cy="971550"/>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39"/>
          <p:cNvSpPr txBox="1">
            <a:spLocks noGrp="1"/>
          </p:cNvSpPr>
          <p:nvPr>
            <p:ph type="body" idx="1"/>
          </p:nvPr>
        </p:nvSpPr>
        <p:spPr>
          <a:xfrm>
            <a:off x="914400" y="1200150"/>
            <a:ext cx="7315200" cy="3429000"/>
          </a:xfrm>
          <a:prstGeom prst="rect">
            <a:avLst/>
          </a:prstGeom>
          <a:noFill/>
          <a:ln>
            <a:noFill/>
          </a:ln>
        </p:spPr>
        <p:txBody>
          <a:bodyPr spcFirstLastPara="1" wrap="square" lIns="121875" tIns="60925" rIns="121875" bIns="60925" anchor="t" anchorCtr="0">
            <a:no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55600" algn="l">
              <a:lnSpc>
                <a:spcPct val="90000"/>
              </a:lnSpc>
              <a:spcBef>
                <a:spcPts val="800"/>
              </a:spcBef>
              <a:spcAft>
                <a:spcPts val="0"/>
              </a:spcAft>
              <a:buSzPts val="2000"/>
              <a:buChar char="•"/>
              <a:defRPr/>
            </a:lvl5pPr>
            <a:lvl6pPr marL="2743200" lvl="5" indent="-355600" algn="l">
              <a:lnSpc>
                <a:spcPct val="90000"/>
              </a:lnSpc>
              <a:spcBef>
                <a:spcPts val="800"/>
              </a:spcBef>
              <a:spcAft>
                <a:spcPts val="0"/>
              </a:spcAft>
              <a:buSzPts val="2000"/>
              <a:buChar char="•"/>
              <a:defRPr/>
            </a:lvl6pPr>
            <a:lvl7pPr marL="3200400" lvl="6" indent="-355600" algn="l">
              <a:lnSpc>
                <a:spcPct val="90000"/>
              </a:lnSpc>
              <a:spcBef>
                <a:spcPts val="800"/>
              </a:spcBef>
              <a:spcAft>
                <a:spcPts val="0"/>
              </a:spcAft>
              <a:buSzPts val="2000"/>
              <a:buChar char="•"/>
              <a:defRPr/>
            </a:lvl7pPr>
            <a:lvl8pPr marL="3657600" lvl="7" indent="-355600" algn="l">
              <a:lnSpc>
                <a:spcPct val="90000"/>
              </a:lnSpc>
              <a:spcBef>
                <a:spcPts val="800"/>
              </a:spcBef>
              <a:spcAft>
                <a:spcPts val="0"/>
              </a:spcAft>
              <a:buSzPts val="2000"/>
              <a:buChar char="•"/>
              <a:defRPr/>
            </a:lvl8pPr>
            <a:lvl9pPr marL="4114800" lvl="8" indent="-355600" algn="l">
              <a:lnSpc>
                <a:spcPct val="90000"/>
              </a:lnSpc>
              <a:spcBef>
                <a:spcPts val="800"/>
              </a:spcBef>
              <a:spcAft>
                <a:spcPts val="0"/>
              </a:spcAft>
              <a:buSzPts val="2000"/>
              <a:buChar char="•"/>
              <a:defRPr/>
            </a:lvl9pPr>
          </a:lstStyle>
          <a:p>
            <a:endParaRPr/>
          </a:p>
        </p:txBody>
      </p:sp>
      <p:sp>
        <p:nvSpPr>
          <p:cNvPr id="453" name="Google Shape;453;p39"/>
          <p:cNvSpPr txBox="1">
            <a:spLocks noGrp="1"/>
          </p:cNvSpPr>
          <p:nvPr>
            <p:ph type="sldNum" idx="12"/>
          </p:nvPr>
        </p:nvSpPr>
        <p:spPr>
          <a:xfrm>
            <a:off x="8305800" y="4852997"/>
            <a:ext cx="609600" cy="135675"/>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1 column">
  <p:cSld name="TITLE_AND_BODY_1">
    <p:spTree>
      <p:nvGrpSpPr>
        <p:cNvPr id="1" name="Shape 454"/>
        <p:cNvGrpSpPr/>
        <p:nvPr/>
      </p:nvGrpSpPr>
      <p:grpSpPr>
        <a:xfrm>
          <a:off x="0" y="0"/>
          <a:ext cx="0" cy="0"/>
          <a:chOff x="0" y="0"/>
          <a:chExt cx="0" cy="0"/>
        </a:xfrm>
      </p:grpSpPr>
      <p:sp>
        <p:nvSpPr>
          <p:cNvPr id="455" name="Google Shape;455;p40"/>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6" name="Google Shape;456;p40"/>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57" name="Google Shape;457;p40"/>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0"/>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0"/>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11041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39" name="Google Shape;39;p5"/>
          <p:cNvSpPr txBox="1">
            <a:spLocks noGrp="1"/>
          </p:cNvSpPr>
          <p:nvPr>
            <p:ph type="title"/>
          </p:nvPr>
        </p:nvSpPr>
        <p:spPr>
          <a:xfrm>
            <a:off x="11041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0" name="Google Shape;40;p5"/>
          <p:cNvSpPr txBox="1">
            <a:spLocks noGrp="1"/>
          </p:cNvSpPr>
          <p:nvPr>
            <p:ph type="subTitle" idx="2"/>
          </p:nvPr>
        </p:nvSpPr>
        <p:spPr>
          <a:xfrm>
            <a:off x="4837350" y="2192750"/>
            <a:ext cx="3202500" cy="1911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400">
                <a:solidFill>
                  <a:schemeClr val="lt1"/>
                </a:solidFill>
                <a:latin typeface="Barlow"/>
                <a:ea typeface="Barlow"/>
                <a:cs typeface="Barlow"/>
                <a:sym typeface="Barlow"/>
              </a:defRPr>
            </a:lvl1pPr>
            <a:lvl2pPr lvl="1" rtl="0">
              <a:spcBef>
                <a:spcPts val="0"/>
              </a:spcBef>
              <a:spcAft>
                <a:spcPts val="0"/>
              </a:spcAft>
              <a:buNone/>
              <a:defRPr sz="1400">
                <a:solidFill>
                  <a:schemeClr val="lt1"/>
                </a:solidFill>
                <a:latin typeface="Barlow"/>
                <a:ea typeface="Barlow"/>
                <a:cs typeface="Barlow"/>
                <a:sym typeface="Barlow"/>
              </a:defRPr>
            </a:lvl2pPr>
            <a:lvl3pPr lvl="2" rtl="0">
              <a:spcBef>
                <a:spcPts val="0"/>
              </a:spcBef>
              <a:spcAft>
                <a:spcPts val="0"/>
              </a:spcAft>
              <a:buNone/>
              <a:defRPr sz="1400">
                <a:solidFill>
                  <a:schemeClr val="lt1"/>
                </a:solidFill>
                <a:latin typeface="Barlow"/>
                <a:ea typeface="Barlow"/>
                <a:cs typeface="Barlow"/>
                <a:sym typeface="Barlow"/>
              </a:defRPr>
            </a:lvl3pPr>
            <a:lvl4pPr lvl="3" rtl="0">
              <a:spcBef>
                <a:spcPts val="0"/>
              </a:spcBef>
              <a:spcAft>
                <a:spcPts val="0"/>
              </a:spcAft>
              <a:buNone/>
              <a:defRPr sz="1400">
                <a:solidFill>
                  <a:schemeClr val="lt1"/>
                </a:solidFill>
                <a:latin typeface="Barlow"/>
                <a:ea typeface="Barlow"/>
                <a:cs typeface="Barlow"/>
                <a:sym typeface="Barlow"/>
              </a:defRPr>
            </a:lvl4pPr>
            <a:lvl5pPr lvl="4" rtl="0">
              <a:spcBef>
                <a:spcPts val="0"/>
              </a:spcBef>
              <a:spcAft>
                <a:spcPts val="0"/>
              </a:spcAft>
              <a:buNone/>
              <a:defRPr sz="1400">
                <a:solidFill>
                  <a:schemeClr val="lt1"/>
                </a:solidFill>
                <a:latin typeface="Barlow"/>
                <a:ea typeface="Barlow"/>
                <a:cs typeface="Barlow"/>
                <a:sym typeface="Barlow"/>
              </a:defRPr>
            </a:lvl5pPr>
            <a:lvl6pPr lvl="5" rtl="0">
              <a:spcBef>
                <a:spcPts val="0"/>
              </a:spcBef>
              <a:spcAft>
                <a:spcPts val="0"/>
              </a:spcAft>
              <a:buNone/>
              <a:defRPr sz="1400">
                <a:solidFill>
                  <a:schemeClr val="lt1"/>
                </a:solidFill>
                <a:latin typeface="Barlow"/>
                <a:ea typeface="Barlow"/>
                <a:cs typeface="Barlow"/>
                <a:sym typeface="Barlow"/>
              </a:defRPr>
            </a:lvl6pPr>
            <a:lvl7pPr lvl="6" rtl="0">
              <a:spcBef>
                <a:spcPts val="0"/>
              </a:spcBef>
              <a:spcAft>
                <a:spcPts val="0"/>
              </a:spcAft>
              <a:buNone/>
              <a:defRPr sz="1400">
                <a:solidFill>
                  <a:schemeClr val="lt1"/>
                </a:solidFill>
                <a:latin typeface="Barlow"/>
                <a:ea typeface="Barlow"/>
                <a:cs typeface="Barlow"/>
                <a:sym typeface="Barlow"/>
              </a:defRPr>
            </a:lvl7pPr>
            <a:lvl8pPr lvl="7" rtl="0">
              <a:spcBef>
                <a:spcPts val="0"/>
              </a:spcBef>
              <a:spcAft>
                <a:spcPts val="0"/>
              </a:spcAft>
              <a:buNone/>
              <a:defRPr sz="1400">
                <a:solidFill>
                  <a:schemeClr val="lt1"/>
                </a:solidFill>
                <a:latin typeface="Barlow"/>
                <a:ea typeface="Barlow"/>
                <a:cs typeface="Barlow"/>
                <a:sym typeface="Barlow"/>
              </a:defRPr>
            </a:lvl8pPr>
            <a:lvl9pPr lvl="8" rtl="0">
              <a:spcBef>
                <a:spcPts val="0"/>
              </a:spcBef>
              <a:spcAft>
                <a:spcPts val="0"/>
              </a:spcAft>
              <a:buNone/>
              <a:defRPr sz="1400">
                <a:solidFill>
                  <a:schemeClr val="lt1"/>
                </a:solidFill>
                <a:latin typeface="Barlow"/>
                <a:ea typeface="Barlow"/>
                <a:cs typeface="Barlow"/>
                <a:sym typeface="Barlow"/>
              </a:defRPr>
            </a:lvl9pPr>
          </a:lstStyle>
          <a:p>
            <a:endParaRPr/>
          </a:p>
        </p:txBody>
      </p:sp>
      <p:sp>
        <p:nvSpPr>
          <p:cNvPr id="41" name="Google Shape;41;p5"/>
          <p:cNvSpPr txBox="1">
            <a:spLocks noGrp="1"/>
          </p:cNvSpPr>
          <p:nvPr>
            <p:ph type="title" idx="3"/>
          </p:nvPr>
        </p:nvSpPr>
        <p:spPr>
          <a:xfrm>
            <a:off x="4837350" y="1512700"/>
            <a:ext cx="3202500" cy="6222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2200"/>
              <a:buNone/>
              <a:defRPr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2" name="Google Shape;42;p5"/>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txBox="1">
            <a:spLocks noGrp="1"/>
          </p:cNvSpPr>
          <p:nvPr>
            <p:ph type="title" idx="4"/>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4" name="Google Shape;44;p5"/>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cxnSp>
        <p:nvCxnSpPr>
          <p:cNvPr id="45" name="Google Shape;45;p5"/>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46" name="Google Shape;46;p5">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1">
  <p:cSld name="TITLE_AND_BODY_2">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893700" y="358400"/>
            <a:ext cx="75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4" name="Google Shape;464;p41"/>
          <p:cNvSpPr txBox="1">
            <a:spLocks noGrp="1"/>
          </p:cNvSpPr>
          <p:nvPr>
            <p:ph type="body" idx="1"/>
          </p:nvPr>
        </p:nvSpPr>
        <p:spPr>
          <a:xfrm>
            <a:off x="893700" y="1373600"/>
            <a:ext cx="7830300" cy="3552300"/>
          </a:xfrm>
          <a:prstGeom prst="rect">
            <a:avLst/>
          </a:prstGeom>
          <a:noFill/>
          <a:ln>
            <a:noFill/>
          </a:ln>
        </p:spPr>
        <p:txBody>
          <a:bodyPr spcFirstLastPara="1" wrap="square" lIns="91425" tIns="91425" rIns="91425" bIns="91425" anchor="ctr" anchorCtr="0">
            <a:noAutofit/>
          </a:bodyPr>
          <a:lstStyle>
            <a:lvl1pPr marL="457200" lvl="0" indent="-342900" rtl="0">
              <a:spcBef>
                <a:spcPts val="0"/>
              </a:spcBef>
              <a:spcAft>
                <a:spcPts val="0"/>
              </a:spcAft>
              <a:buClr>
                <a:schemeClr val="accent6"/>
              </a:buClr>
              <a:buSzPts val="1800"/>
              <a:buChar char="●"/>
              <a:defRPr>
                <a:solidFill>
                  <a:schemeClr val="dk1"/>
                </a:solidFill>
              </a:defRPr>
            </a:lvl1pPr>
            <a:lvl2pPr marL="914400" lvl="1" indent="-317500" rtl="0">
              <a:spcBef>
                <a:spcPts val="0"/>
              </a:spcBef>
              <a:spcAft>
                <a:spcPts val="0"/>
              </a:spcAft>
              <a:buClr>
                <a:schemeClr val="dk1"/>
              </a:buClr>
              <a:buSzPts val="1400"/>
              <a:buChar char="○"/>
              <a:defRPr>
                <a:solidFill>
                  <a:schemeClr val="dk1"/>
                </a:solidFill>
              </a:defRPr>
            </a:lvl2pPr>
            <a:lvl3pPr marL="1371600" lvl="2" indent="-317500" rtl="0">
              <a:spcBef>
                <a:spcPts val="0"/>
              </a:spcBef>
              <a:spcAft>
                <a:spcPts val="0"/>
              </a:spcAft>
              <a:buClr>
                <a:schemeClr val="dk1"/>
              </a:buClr>
              <a:buSzPts val="1400"/>
              <a:buChar char="■"/>
              <a:defRPr>
                <a:solidFill>
                  <a:schemeClr val="dk1"/>
                </a:solidFill>
              </a:defRPr>
            </a:lvl3pPr>
            <a:lvl4pPr marL="1828800" lvl="3" indent="-317500" rtl="0">
              <a:spcBef>
                <a:spcPts val="0"/>
              </a:spcBef>
              <a:spcAft>
                <a:spcPts val="0"/>
              </a:spcAft>
              <a:buClr>
                <a:schemeClr val="dk1"/>
              </a:buClr>
              <a:buSzPts val="1400"/>
              <a:buChar char="●"/>
              <a:defRPr>
                <a:solidFill>
                  <a:schemeClr val="dk1"/>
                </a:solidFill>
              </a:defRPr>
            </a:lvl4pPr>
            <a:lvl5pPr marL="2286000" lvl="4" indent="-317500" rtl="0">
              <a:spcBef>
                <a:spcPts val="0"/>
              </a:spcBef>
              <a:spcAft>
                <a:spcPts val="0"/>
              </a:spcAft>
              <a:buClr>
                <a:schemeClr val="dk1"/>
              </a:buClr>
              <a:buSzPts val="1400"/>
              <a:buChar char="○"/>
              <a:defRPr>
                <a:solidFill>
                  <a:schemeClr val="dk1"/>
                </a:solidFill>
              </a:defRPr>
            </a:lvl5pPr>
            <a:lvl6pPr marL="2743200" lvl="5" indent="-317500" rtl="0">
              <a:spcBef>
                <a:spcPts val="0"/>
              </a:spcBef>
              <a:spcAft>
                <a:spcPts val="0"/>
              </a:spcAft>
              <a:buClr>
                <a:schemeClr val="dk1"/>
              </a:buClr>
              <a:buSzPts val="1400"/>
              <a:buChar char="■"/>
              <a:defRPr>
                <a:solidFill>
                  <a:schemeClr val="dk1"/>
                </a:solidFill>
              </a:defRPr>
            </a:lvl6pPr>
            <a:lvl7pPr marL="3200400" lvl="6" indent="-317500" rtl="0">
              <a:spcBef>
                <a:spcPts val="0"/>
              </a:spcBef>
              <a:spcAft>
                <a:spcPts val="0"/>
              </a:spcAft>
              <a:buClr>
                <a:schemeClr val="dk1"/>
              </a:buClr>
              <a:buSzPts val="1400"/>
              <a:buChar char="●"/>
              <a:defRPr>
                <a:solidFill>
                  <a:schemeClr val="dk1"/>
                </a:solidFill>
              </a:defRPr>
            </a:lvl7pPr>
            <a:lvl8pPr marL="3657600" lvl="7" indent="-317500" rtl="0">
              <a:spcBef>
                <a:spcPts val="0"/>
              </a:spcBef>
              <a:spcAft>
                <a:spcPts val="0"/>
              </a:spcAft>
              <a:buClr>
                <a:schemeClr val="dk1"/>
              </a:buClr>
              <a:buSzPts val="1400"/>
              <a:buChar char="○"/>
              <a:defRPr>
                <a:solidFill>
                  <a:schemeClr val="dk1"/>
                </a:solidFill>
              </a:defRPr>
            </a:lvl8pPr>
            <a:lvl9pPr marL="4114800" lvl="8" indent="-317500" rtl="0">
              <a:spcBef>
                <a:spcPts val="0"/>
              </a:spcBef>
              <a:spcAft>
                <a:spcPts val="0"/>
              </a:spcAft>
              <a:buClr>
                <a:schemeClr val="dk1"/>
              </a:buClr>
              <a:buSzPts val="1400"/>
              <a:buChar char="■"/>
              <a:defRPr>
                <a:solidFill>
                  <a:schemeClr val="dk1"/>
                </a:solidFill>
              </a:defRPr>
            </a:lvl9pPr>
          </a:lstStyle>
          <a:p>
            <a:endParaRPr/>
          </a:p>
        </p:txBody>
      </p:sp>
      <p:sp>
        <p:nvSpPr>
          <p:cNvPr id="465" name="Google Shape;465;p41"/>
          <p:cNvSpPr/>
          <p:nvPr/>
        </p:nvSpPr>
        <p:spPr>
          <a:xfrm>
            <a:off x="7416916" y="5066325"/>
            <a:ext cx="893700" cy="77100"/>
          </a:xfrm>
          <a:prstGeom prst="rect">
            <a:avLst/>
          </a:prstGeom>
          <a:solidFill>
            <a:srgbClr val="FF7D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1"/>
          <p:cNvSpPr/>
          <p:nvPr/>
        </p:nvSpPr>
        <p:spPr>
          <a:xfrm>
            <a:off x="8250312" y="5066325"/>
            <a:ext cx="893700" cy="77100"/>
          </a:xfrm>
          <a:prstGeom prst="rect">
            <a:avLst/>
          </a:prstGeom>
          <a:solidFill>
            <a:srgbClr val="C23A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1"/>
          <p:cNvSpPr/>
          <p:nvPr/>
        </p:nvSpPr>
        <p:spPr>
          <a:xfrm>
            <a:off x="0" y="5066325"/>
            <a:ext cx="954300" cy="77100"/>
          </a:xfrm>
          <a:prstGeom prst="rect">
            <a:avLst/>
          </a:prstGeom>
          <a:solidFill>
            <a:srgbClr val="99C8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1"/>
          <p:cNvSpPr/>
          <p:nvPr/>
        </p:nvSpPr>
        <p:spPr>
          <a:xfrm>
            <a:off x="954260" y="5066325"/>
            <a:ext cx="6462600" cy="77100"/>
          </a:xfrm>
          <a:prstGeom prst="rect">
            <a:avLst/>
          </a:prstGeom>
          <a:solidFill>
            <a:srgbClr val="0B2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470"/>
        <p:cNvGrpSpPr/>
        <p:nvPr/>
      </p:nvGrpSpPr>
      <p:grpSpPr>
        <a:xfrm>
          <a:off x="0" y="0"/>
          <a:ext cx="0" cy="0"/>
          <a:chOff x="0" y="0"/>
          <a:chExt cx="0" cy="0"/>
        </a:xfrm>
      </p:grpSpPr>
      <p:grpSp>
        <p:nvGrpSpPr>
          <p:cNvPr id="471" name="Google Shape;471;p42"/>
          <p:cNvGrpSpPr/>
          <p:nvPr/>
        </p:nvGrpSpPr>
        <p:grpSpPr>
          <a:xfrm>
            <a:off x="0" y="2343311"/>
            <a:ext cx="1217066" cy="603796"/>
            <a:chOff x="0" y="2343311"/>
            <a:chExt cx="1217066" cy="603796"/>
          </a:xfrm>
        </p:grpSpPr>
        <p:sp>
          <p:nvSpPr>
            <p:cNvPr id="472" name="Google Shape;472;p42"/>
            <p:cNvSpPr/>
            <p:nvPr/>
          </p:nvSpPr>
          <p:spPr>
            <a:xfrm>
              <a:off x="787514" y="2347123"/>
              <a:ext cx="429552" cy="599984"/>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3" name="Google Shape;473;p42"/>
            <p:cNvSpPr/>
            <p:nvPr/>
          </p:nvSpPr>
          <p:spPr>
            <a:xfrm>
              <a:off x="286370" y="2347123"/>
              <a:ext cx="429552" cy="599984"/>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4" name="Google Shape;474;p42"/>
            <p:cNvSpPr/>
            <p:nvPr/>
          </p:nvSpPr>
          <p:spPr>
            <a:xfrm rot="5400000">
              <a:off x="-192604" y="2535915"/>
              <a:ext cx="599986" cy="214778"/>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grpSp>
      <p:grpSp>
        <p:nvGrpSpPr>
          <p:cNvPr id="475" name="Google Shape;475;p42"/>
          <p:cNvGrpSpPr/>
          <p:nvPr/>
        </p:nvGrpSpPr>
        <p:grpSpPr>
          <a:xfrm>
            <a:off x="0" y="4056913"/>
            <a:ext cx="9144000" cy="1096862"/>
            <a:chOff x="0" y="4056912"/>
            <a:chExt cx="9144000" cy="1096862"/>
          </a:xfrm>
        </p:grpSpPr>
        <p:sp>
          <p:nvSpPr>
            <p:cNvPr id="476" name="Google Shape;476;p42"/>
            <p:cNvSpPr/>
            <p:nvPr/>
          </p:nvSpPr>
          <p:spPr>
            <a:xfrm rot="5400000">
              <a:off x="4119794" y="119293"/>
              <a:ext cx="904412" cy="9144000"/>
            </a:xfrm>
            <a:custGeom>
              <a:avLst/>
              <a:gdLst/>
              <a:ahLst/>
              <a:cxnLst/>
              <a:rect l="l" t="t" r="r" b="b"/>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sp>
          <p:nvSpPr>
            <p:cNvPr id="477" name="Google Shape;477;p42"/>
            <p:cNvSpPr/>
            <p:nvPr/>
          </p:nvSpPr>
          <p:spPr>
            <a:xfrm rot="5400000">
              <a:off x="4023569" y="33343"/>
              <a:ext cx="1096862" cy="9144000"/>
            </a:xfrm>
            <a:custGeom>
              <a:avLst/>
              <a:gdLst/>
              <a:ahLst/>
              <a:cxnLst/>
              <a:rect l="l" t="t" r="r" b="b"/>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31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onstantia"/>
                <a:ea typeface="Constantia"/>
                <a:cs typeface="Constantia"/>
                <a:sym typeface="Constantia"/>
              </a:endParaRPr>
            </a:p>
          </p:txBody>
        </p:sp>
      </p:grpSp>
      <p:sp>
        <p:nvSpPr>
          <p:cNvPr id="478" name="Google Shape;478;p42"/>
          <p:cNvSpPr txBox="1">
            <a:spLocks noGrp="1"/>
          </p:cNvSpPr>
          <p:nvPr>
            <p:ph type="title"/>
          </p:nvPr>
        </p:nvSpPr>
        <p:spPr>
          <a:xfrm>
            <a:off x="1371601" y="1449389"/>
            <a:ext cx="6858000" cy="1579025"/>
          </a:xfrm>
          <a:prstGeom prst="rect">
            <a:avLst/>
          </a:prstGeom>
          <a:noFill/>
          <a:ln>
            <a:noFill/>
          </a:ln>
        </p:spPr>
        <p:txBody>
          <a:bodyPr spcFirstLastPara="1" wrap="square" lIns="121875" tIns="60925" rIns="121875" bIns="60925" anchor="b" anchorCtr="0">
            <a:noAutofit/>
          </a:bodyPr>
          <a:lstStyle>
            <a:lvl1pPr lvl="0" algn="l">
              <a:lnSpc>
                <a:spcPct val="100000"/>
              </a:lnSpc>
              <a:spcBef>
                <a:spcPts val="0"/>
              </a:spcBef>
              <a:spcAft>
                <a:spcPts val="0"/>
              </a:spcAft>
              <a:buClr>
                <a:schemeClr val="dk1"/>
              </a:buClr>
              <a:buSzPts val="6000"/>
              <a:buFont typeface="Constantia"/>
              <a:buNone/>
              <a:defRPr sz="6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42"/>
          <p:cNvSpPr txBox="1">
            <a:spLocks noGrp="1"/>
          </p:cNvSpPr>
          <p:nvPr>
            <p:ph type="body" idx="1"/>
          </p:nvPr>
        </p:nvSpPr>
        <p:spPr>
          <a:xfrm>
            <a:off x="1371601" y="3063199"/>
            <a:ext cx="6858000" cy="699973"/>
          </a:xfrm>
          <a:prstGeom prst="rect">
            <a:avLst/>
          </a:prstGeom>
          <a:noFill/>
          <a:ln>
            <a:noFill/>
          </a:ln>
        </p:spPr>
        <p:txBody>
          <a:bodyPr spcFirstLastPara="1" wrap="square" lIns="121875" tIns="60925" rIns="121875" bIns="60925" anchor="t" anchorCtr="0">
            <a:noAutofit/>
          </a:bodyPr>
          <a:lstStyle>
            <a:lvl1pPr marL="457200" lvl="0" indent="-228600" algn="l">
              <a:lnSpc>
                <a:spcPct val="90000"/>
              </a:lnSpc>
              <a:spcBef>
                <a:spcPts val="1800"/>
              </a:spcBef>
              <a:spcAft>
                <a:spcPts val="0"/>
              </a:spcAft>
              <a:buSzPts val="2800"/>
              <a:buNone/>
              <a:defRPr sz="2800">
                <a:solidFill>
                  <a:srgbClr val="669014"/>
                </a:solidFill>
              </a:defRPr>
            </a:lvl1pPr>
            <a:lvl2pPr marL="914400" lvl="1" indent="-228600" algn="l">
              <a:lnSpc>
                <a:spcPct val="90000"/>
              </a:lnSpc>
              <a:spcBef>
                <a:spcPts val="1200"/>
              </a:spcBef>
              <a:spcAft>
                <a:spcPts val="0"/>
              </a:spcAft>
              <a:buSzPts val="2400"/>
              <a:buNone/>
              <a:defRPr sz="2400">
                <a:solidFill>
                  <a:srgbClr val="888888"/>
                </a:solidFill>
              </a:defRPr>
            </a:lvl2pPr>
            <a:lvl3pPr marL="1371600" lvl="2" indent="-228600" algn="l">
              <a:lnSpc>
                <a:spcPct val="90000"/>
              </a:lnSpc>
              <a:spcBef>
                <a:spcPts val="800"/>
              </a:spcBef>
              <a:spcAft>
                <a:spcPts val="0"/>
              </a:spcAft>
              <a:buSzPts val="2100"/>
              <a:buNone/>
              <a:defRPr sz="2100">
                <a:solidFill>
                  <a:srgbClr val="888888"/>
                </a:solidFill>
              </a:defRPr>
            </a:lvl3pPr>
            <a:lvl4pPr marL="1828800" lvl="3" indent="-228600" algn="l">
              <a:lnSpc>
                <a:spcPct val="90000"/>
              </a:lnSpc>
              <a:spcBef>
                <a:spcPts val="800"/>
              </a:spcBef>
              <a:spcAft>
                <a:spcPts val="0"/>
              </a:spcAft>
              <a:buSzPts val="1900"/>
              <a:buNone/>
              <a:defRPr sz="1900">
                <a:solidFill>
                  <a:srgbClr val="888888"/>
                </a:solidFill>
              </a:defRPr>
            </a:lvl4pPr>
            <a:lvl5pPr marL="2286000" lvl="4" indent="-228600" algn="l">
              <a:lnSpc>
                <a:spcPct val="90000"/>
              </a:lnSpc>
              <a:spcBef>
                <a:spcPts val="800"/>
              </a:spcBef>
              <a:spcAft>
                <a:spcPts val="0"/>
              </a:spcAft>
              <a:buSzPts val="1900"/>
              <a:buNone/>
              <a:defRPr sz="1900">
                <a:solidFill>
                  <a:srgbClr val="888888"/>
                </a:solidFill>
              </a:defRPr>
            </a:lvl5pPr>
            <a:lvl6pPr marL="2743200" lvl="5" indent="-228600" algn="l">
              <a:lnSpc>
                <a:spcPct val="90000"/>
              </a:lnSpc>
              <a:spcBef>
                <a:spcPts val="800"/>
              </a:spcBef>
              <a:spcAft>
                <a:spcPts val="0"/>
              </a:spcAft>
              <a:buSzPts val="1900"/>
              <a:buNone/>
              <a:defRPr sz="1900">
                <a:solidFill>
                  <a:srgbClr val="888888"/>
                </a:solidFill>
              </a:defRPr>
            </a:lvl6pPr>
            <a:lvl7pPr marL="3200400" lvl="6" indent="-228600" algn="l">
              <a:lnSpc>
                <a:spcPct val="90000"/>
              </a:lnSpc>
              <a:spcBef>
                <a:spcPts val="800"/>
              </a:spcBef>
              <a:spcAft>
                <a:spcPts val="0"/>
              </a:spcAft>
              <a:buSzPts val="1900"/>
              <a:buNone/>
              <a:defRPr sz="1900">
                <a:solidFill>
                  <a:srgbClr val="888888"/>
                </a:solidFill>
              </a:defRPr>
            </a:lvl7pPr>
            <a:lvl8pPr marL="3657600" lvl="7" indent="-228600" algn="l">
              <a:lnSpc>
                <a:spcPct val="90000"/>
              </a:lnSpc>
              <a:spcBef>
                <a:spcPts val="800"/>
              </a:spcBef>
              <a:spcAft>
                <a:spcPts val="0"/>
              </a:spcAft>
              <a:buSzPts val="1900"/>
              <a:buNone/>
              <a:defRPr sz="1900">
                <a:solidFill>
                  <a:srgbClr val="888888"/>
                </a:solidFill>
              </a:defRPr>
            </a:lvl8pPr>
            <a:lvl9pPr marL="4114800" lvl="8" indent="-228600" algn="l">
              <a:lnSpc>
                <a:spcPct val="90000"/>
              </a:lnSpc>
              <a:spcBef>
                <a:spcPts val="800"/>
              </a:spcBef>
              <a:spcAft>
                <a:spcPts val="0"/>
              </a:spcAft>
              <a:buSzPts val="1900"/>
              <a:buNone/>
              <a:defRPr sz="1900">
                <a:solidFill>
                  <a:srgbClr val="888888"/>
                </a:solidFill>
              </a:defRPr>
            </a:lvl9pPr>
          </a:lstStyle>
          <a:p>
            <a:endParaRPr/>
          </a:p>
        </p:txBody>
      </p:sp>
      <p:sp>
        <p:nvSpPr>
          <p:cNvPr id="480" name="Google Shape;480;p42"/>
          <p:cNvSpPr txBox="1">
            <a:spLocks noGrp="1"/>
          </p:cNvSpPr>
          <p:nvPr>
            <p:ph type="sldNum" idx="12"/>
          </p:nvPr>
        </p:nvSpPr>
        <p:spPr>
          <a:xfrm>
            <a:off x="8305800" y="4852997"/>
            <a:ext cx="609600" cy="135675"/>
          </a:xfrm>
          <a:prstGeom prst="rect">
            <a:avLst/>
          </a:prstGeom>
          <a:noFill/>
          <a:ln>
            <a:noFill/>
          </a:ln>
        </p:spPr>
        <p:txBody>
          <a:bodyPr spcFirstLastPara="1" wrap="square" lIns="121875" tIns="60925" rIns="121875" bIns="60925"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0" name="Google Shape;50;p6"/>
          <p:cNvGrpSpPr/>
          <p:nvPr/>
        </p:nvGrpSpPr>
        <p:grpSpPr>
          <a:xfrm>
            <a:off x="0" y="0"/>
            <a:ext cx="9143975" cy="5143500"/>
            <a:chOff x="0" y="0"/>
            <a:chExt cx="9143975" cy="5143500"/>
          </a:xfrm>
        </p:grpSpPr>
        <p:sp>
          <p:nvSpPr>
            <p:cNvPr id="51" name="Google Shape;51;p6"/>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3" name="Google Shape;53;p6"/>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54" name="Google Shape;54;p6"/>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55" name="Google Shape;55;p6"/>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56" name="Google Shape;56;p6">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 name="Google Shape;58;p6"/>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59" name="Google Shape;59;p6"/>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txBox="1">
            <a:spLocks noGrp="1"/>
          </p:cNvSpPr>
          <p:nvPr>
            <p:ph type="subTitle" idx="1"/>
          </p:nvPr>
        </p:nvSpPr>
        <p:spPr>
          <a:xfrm>
            <a:off x="2146575" y="1688625"/>
            <a:ext cx="5115600" cy="266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1600">
                <a:solidFill>
                  <a:schemeClr val="dk1"/>
                </a:solidFill>
                <a:latin typeface="Barlow"/>
                <a:ea typeface="Barlow"/>
                <a:cs typeface="Barlow"/>
                <a:sym typeface="Barlow"/>
              </a:defRPr>
            </a:lvl1pPr>
            <a:lvl2pPr lvl="1" rtl="0">
              <a:spcBef>
                <a:spcPts val="0"/>
              </a:spcBef>
              <a:spcAft>
                <a:spcPts val="0"/>
              </a:spcAft>
              <a:buNone/>
              <a:defRPr sz="1600">
                <a:solidFill>
                  <a:schemeClr val="dk1"/>
                </a:solidFill>
                <a:latin typeface="Barlow"/>
                <a:ea typeface="Barlow"/>
                <a:cs typeface="Barlow"/>
                <a:sym typeface="Barlow"/>
              </a:defRPr>
            </a:lvl2pPr>
            <a:lvl3pPr lvl="2" rtl="0">
              <a:spcBef>
                <a:spcPts val="0"/>
              </a:spcBef>
              <a:spcAft>
                <a:spcPts val="0"/>
              </a:spcAft>
              <a:buNone/>
              <a:defRPr sz="1600">
                <a:solidFill>
                  <a:schemeClr val="dk1"/>
                </a:solidFill>
                <a:latin typeface="Barlow"/>
                <a:ea typeface="Barlow"/>
                <a:cs typeface="Barlow"/>
                <a:sym typeface="Barlow"/>
              </a:defRPr>
            </a:lvl3pPr>
            <a:lvl4pPr lvl="3" rtl="0">
              <a:spcBef>
                <a:spcPts val="0"/>
              </a:spcBef>
              <a:spcAft>
                <a:spcPts val="0"/>
              </a:spcAft>
              <a:buNone/>
              <a:defRPr sz="1600">
                <a:solidFill>
                  <a:schemeClr val="dk1"/>
                </a:solidFill>
                <a:latin typeface="Barlow"/>
                <a:ea typeface="Barlow"/>
                <a:cs typeface="Barlow"/>
                <a:sym typeface="Barlow"/>
              </a:defRPr>
            </a:lvl4pPr>
            <a:lvl5pPr lvl="4" rtl="0">
              <a:spcBef>
                <a:spcPts val="0"/>
              </a:spcBef>
              <a:spcAft>
                <a:spcPts val="0"/>
              </a:spcAft>
              <a:buNone/>
              <a:defRPr sz="1600">
                <a:solidFill>
                  <a:schemeClr val="dk1"/>
                </a:solidFill>
                <a:latin typeface="Barlow"/>
                <a:ea typeface="Barlow"/>
                <a:cs typeface="Barlow"/>
                <a:sym typeface="Barlow"/>
              </a:defRPr>
            </a:lvl5pPr>
            <a:lvl6pPr lvl="5" rtl="0">
              <a:spcBef>
                <a:spcPts val="0"/>
              </a:spcBef>
              <a:spcAft>
                <a:spcPts val="0"/>
              </a:spcAft>
              <a:buNone/>
              <a:defRPr sz="1600">
                <a:solidFill>
                  <a:schemeClr val="dk1"/>
                </a:solidFill>
                <a:latin typeface="Barlow"/>
                <a:ea typeface="Barlow"/>
                <a:cs typeface="Barlow"/>
                <a:sym typeface="Barlow"/>
              </a:defRPr>
            </a:lvl6pPr>
            <a:lvl7pPr lvl="6" rtl="0">
              <a:spcBef>
                <a:spcPts val="0"/>
              </a:spcBef>
              <a:spcAft>
                <a:spcPts val="0"/>
              </a:spcAft>
              <a:buNone/>
              <a:defRPr sz="1600">
                <a:solidFill>
                  <a:schemeClr val="dk1"/>
                </a:solidFill>
                <a:latin typeface="Barlow"/>
                <a:ea typeface="Barlow"/>
                <a:cs typeface="Barlow"/>
                <a:sym typeface="Barlow"/>
              </a:defRPr>
            </a:lvl7pPr>
            <a:lvl8pPr lvl="7" rtl="0">
              <a:spcBef>
                <a:spcPts val="0"/>
              </a:spcBef>
              <a:spcAft>
                <a:spcPts val="0"/>
              </a:spcAft>
              <a:buNone/>
              <a:defRPr sz="1600">
                <a:solidFill>
                  <a:schemeClr val="dk1"/>
                </a:solidFill>
                <a:latin typeface="Barlow"/>
                <a:ea typeface="Barlow"/>
                <a:cs typeface="Barlow"/>
                <a:sym typeface="Barlow"/>
              </a:defRPr>
            </a:lvl8pPr>
            <a:lvl9pPr lvl="8" rtl="0">
              <a:spcBef>
                <a:spcPts val="0"/>
              </a:spcBef>
              <a:spcAft>
                <a:spcPts val="0"/>
              </a:spcAft>
              <a:buNone/>
              <a:defRPr sz="1600">
                <a:solidFill>
                  <a:schemeClr val="dk1"/>
                </a:solidFill>
                <a:latin typeface="Barlow"/>
                <a:ea typeface="Barlow"/>
                <a:cs typeface="Barlow"/>
                <a:sym typeface="Barlow"/>
              </a:defRPr>
            </a:lvl9pPr>
          </a:lstStyle>
          <a:p>
            <a:endParaRPr/>
          </a:p>
        </p:txBody>
      </p:sp>
      <p:sp>
        <p:nvSpPr>
          <p:cNvPr id="62" name="Google Shape;62;p7"/>
          <p:cNvSpPr txBox="1">
            <a:spLocks noGrp="1"/>
          </p:cNvSpPr>
          <p:nvPr>
            <p:ph type="title"/>
          </p:nvPr>
        </p:nvSpPr>
        <p:spPr>
          <a:xfrm>
            <a:off x="1734000" y="358275"/>
            <a:ext cx="5676000" cy="1141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63" name="Google Shape;63;p7"/>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64" name="Google Shape;64;p7"/>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65" name="Google Shape;65;p7"/>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66" name="Google Shape;66;p7">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7"/>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69" name="Google Shape;69;p7"/>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636650" y="1068500"/>
            <a:ext cx="5870700" cy="29031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96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grpSp>
        <p:nvGrpSpPr>
          <p:cNvPr id="72" name="Google Shape;72;p8"/>
          <p:cNvGrpSpPr/>
          <p:nvPr/>
        </p:nvGrpSpPr>
        <p:grpSpPr>
          <a:xfrm>
            <a:off x="0" y="0"/>
            <a:ext cx="9143975" cy="5143500"/>
            <a:chOff x="0" y="0"/>
            <a:chExt cx="9143975" cy="5143500"/>
          </a:xfrm>
        </p:grpSpPr>
        <p:sp>
          <p:nvSpPr>
            <p:cNvPr id="73" name="Google Shape;73;p8"/>
            <p:cNvSpPr/>
            <p:nvPr/>
          </p:nvSpPr>
          <p:spPr>
            <a:xfrm>
              <a:off x="8562275"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5"/>
        <p:cNvGrpSpPr/>
        <p:nvPr/>
      </p:nvGrpSpPr>
      <p:grpSpPr>
        <a:xfrm>
          <a:off x="0" y="0"/>
          <a:ext cx="0" cy="0"/>
          <a:chOff x="0" y="0"/>
          <a:chExt cx="0" cy="0"/>
        </a:xfrm>
      </p:grpSpPr>
      <p:sp>
        <p:nvSpPr>
          <p:cNvPr id="76" name="Google Shape;76;p9"/>
          <p:cNvSpPr txBox="1">
            <a:spLocks noGrp="1"/>
          </p:cNvSpPr>
          <p:nvPr>
            <p:ph type="subTitle" idx="1"/>
          </p:nvPr>
        </p:nvSpPr>
        <p:spPr>
          <a:xfrm>
            <a:off x="929575" y="2804325"/>
            <a:ext cx="3892800" cy="1083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Barlow"/>
                <a:ea typeface="Barlow"/>
                <a:cs typeface="Barlow"/>
                <a:sym typeface="Barlow"/>
              </a:defRPr>
            </a:lvl1pPr>
            <a:lvl2pPr lvl="1" rtl="0">
              <a:spcBef>
                <a:spcPts val="0"/>
              </a:spcBef>
              <a:spcAft>
                <a:spcPts val="0"/>
              </a:spcAft>
              <a:buNone/>
              <a:defRPr sz="1400">
                <a:solidFill>
                  <a:schemeClr val="dk1"/>
                </a:solidFill>
                <a:latin typeface="Barlow"/>
                <a:ea typeface="Barlow"/>
                <a:cs typeface="Barlow"/>
                <a:sym typeface="Barlow"/>
              </a:defRPr>
            </a:lvl2pPr>
            <a:lvl3pPr lvl="2" rtl="0">
              <a:spcBef>
                <a:spcPts val="0"/>
              </a:spcBef>
              <a:spcAft>
                <a:spcPts val="0"/>
              </a:spcAft>
              <a:buNone/>
              <a:defRPr sz="1400">
                <a:solidFill>
                  <a:schemeClr val="dk1"/>
                </a:solidFill>
                <a:latin typeface="Barlow"/>
                <a:ea typeface="Barlow"/>
                <a:cs typeface="Barlow"/>
                <a:sym typeface="Barlow"/>
              </a:defRPr>
            </a:lvl3pPr>
            <a:lvl4pPr lvl="3" rtl="0">
              <a:spcBef>
                <a:spcPts val="0"/>
              </a:spcBef>
              <a:spcAft>
                <a:spcPts val="0"/>
              </a:spcAft>
              <a:buNone/>
              <a:defRPr sz="1400">
                <a:solidFill>
                  <a:schemeClr val="dk1"/>
                </a:solidFill>
                <a:latin typeface="Barlow"/>
                <a:ea typeface="Barlow"/>
                <a:cs typeface="Barlow"/>
                <a:sym typeface="Barlow"/>
              </a:defRPr>
            </a:lvl4pPr>
            <a:lvl5pPr lvl="4" rtl="0">
              <a:spcBef>
                <a:spcPts val="0"/>
              </a:spcBef>
              <a:spcAft>
                <a:spcPts val="0"/>
              </a:spcAft>
              <a:buNone/>
              <a:defRPr sz="1400">
                <a:solidFill>
                  <a:schemeClr val="dk1"/>
                </a:solidFill>
                <a:latin typeface="Barlow"/>
                <a:ea typeface="Barlow"/>
                <a:cs typeface="Barlow"/>
                <a:sym typeface="Barlow"/>
              </a:defRPr>
            </a:lvl5pPr>
            <a:lvl6pPr lvl="5" rtl="0">
              <a:spcBef>
                <a:spcPts val="0"/>
              </a:spcBef>
              <a:spcAft>
                <a:spcPts val="0"/>
              </a:spcAft>
              <a:buNone/>
              <a:defRPr sz="1400">
                <a:solidFill>
                  <a:schemeClr val="dk1"/>
                </a:solidFill>
                <a:latin typeface="Barlow"/>
                <a:ea typeface="Barlow"/>
                <a:cs typeface="Barlow"/>
                <a:sym typeface="Barlow"/>
              </a:defRPr>
            </a:lvl6pPr>
            <a:lvl7pPr lvl="6" rtl="0">
              <a:spcBef>
                <a:spcPts val="0"/>
              </a:spcBef>
              <a:spcAft>
                <a:spcPts val="0"/>
              </a:spcAft>
              <a:buNone/>
              <a:defRPr sz="1400">
                <a:solidFill>
                  <a:schemeClr val="dk1"/>
                </a:solidFill>
                <a:latin typeface="Barlow"/>
                <a:ea typeface="Barlow"/>
                <a:cs typeface="Barlow"/>
                <a:sym typeface="Barlow"/>
              </a:defRPr>
            </a:lvl7pPr>
            <a:lvl8pPr lvl="7" rtl="0">
              <a:spcBef>
                <a:spcPts val="0"/>
              </a:spcBef>
              <a:spcAft>
                <a:spcPts val="0"/>
              </a:spcAft>
              <a:buNone/>
              <a:defRPr sz="1400">
                <a:solidFill>
                  <a:schemeClr val="dk1"/>
                </a:solidFill>
                <a:latin typeface="Barlow"/>
                <a:ea typeface="Barlow"/>
                <a:cs typeface="Barlow"/>
                <a:sym typeface="Barlow"/>
              </a:defRPr>
            </a:lvl8pPr>
            <a:lvl9pPr lvl="8" rtl="0">
              <a:spcBef>
                <a:spcPts val="0"/>
              </a:spcBef>
              <a:spcAft>
                <a:spcPts val="0"/>
              </a:spcAft>
              <a:buNone/>
              <a:defRPr sz="1400">
                <a:solidFill>
                  <a:schemeClr val="dk1"/>
                </a:solidFill>
                <a:latin typeface="Barlow"/>
                <a:ea typeface="Barlow"/>
                <a:cs typeface="Barlow"/>
                <a:sym typeface="Barlow"/>
              </a:defRPr>
            </a:lvl9pPr>
          </a:lstStyle>
          <a:p>
            <a:endParaRPr/>
          </a:p>
        </p:txBody>
      </p:sp>
      <p:sp>
        <p:nvSpPr>
          <p:cNvPr id="77" name="Google Shape;77;p9"/>
          <p:cNvSpPr txBox="1">
            <a:spLocks noGrp="1"/>
          </p:cNvSpPr>
          <p:nvPr>
            <p:ph type="title"/>
          </p:nvPr>
        </p:nvSpPr>
        <p:spPr>
          <a:xfrm>
            <a:off x="929575" y="1255863"/>
            <a:ext cx="4132800" cy="14778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sz="4800"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sp>
        <p:nvSpPr>
          <p:cNvPr id="78" name="Google Shape;78;p9"/>
          <p:cNvSpPr/>
          <p:nvPr/>
        </p:nvSpPr>
        <p:spPr>
          <a:xfrm>
            <a:off x="0" y="0"/>
            <a:ext cx="5817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 name="Google Shape;79;p9"/>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80" name="Google Shape;80;p9"/>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81" name="Google Shape;81;p9"/>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82" name="Google Shape;82;p9">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9"/>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85" name="Google Shape;85;p9"/>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body" idx="1"/>
          </p:nvPr>
        </p:nvSpPr>
        <p:spPr>
          <a:xfrm>
            <a:off x="3757838" y="368600"/>
            <a:ext cx="2856600" cy="1161900"/>
          </a:xfrm>
          <a:prstGeom prst="rect">
            <a:avLst/>
          </a:prstGeom>
          <a:noFill/>
          <a:ln>
            <a:noFill/>
          </a:ln>
        </p:spPr>
        <p:txBody>
          <a:bodyPr spcFirstLastPara="1" wrap="square" lIns="91425" tIns="91425" rIns="91425" bIns="91425" anchor="t" anchorCtr="0">
            <a:noAutofit/>
          </a:bodyPr>
          <a:lstStyle>
            <a:lvl1pPr marL="457200" lvl="0" indent="-228600" algn="ctr" rtl="0">
              <a:lnSpc>
                <a:spcPct val="100000"/>
              </a:lnSpc>
              <a:spcBef>
                <a:spcPts val="0"/>
              </a:spcBef>
              <a:spcAft>
                <a:spcPts val="0"/>
              </a:spcAft>
              <a:buClr>
                <a:schemeClr val="dk1"/>
              </a:buClr>
              <a:buSzPts val="1400"/>
              <a:buNone/>
              <a:defRPr sz="3500">
                <a:solidFill>
                  <a:schemeClr val="dk1"/>
                </a:solidFill>
                <a:latin typeface="Josefin Sans"/>
                <a:ea typeface="Josefin Sans"/>
                <a:cs typeface="Josefin Sans"/>
                <a:sym typeface="Josefin Sans"/>
              </a:defRPr>
            </a:lvl1pPr>
          </a:lstStyle>
          <a:p>
            <a:endParaRPr/>
          </a:p>
        </p:txBody>
      </p:sp>
      <p:cxnSp>
        <p:nvCxnSpPr>
          <p:cNvPr id="88" name="Google Shape;88;p10"/>
          <p:cNvCxnSpPr/>
          <p:nvPr/>
        </p:nvCxnSpPr>
        <p:spPr>
          <a:xfrm rot="10800000" flipH="1">
            <a:off x="1843172" y="4817600"/>
            <a:ext cx="2078400" cy="8400"/>
          </a:xfrm>
          <a:prstGeom prst="straightConnector1">
            <a:avLst/>
          </a:prstGeom>
          <a:noFill/>
          <a:ln w="9525" cap="flat" cmpd="sng">
            <a:solidFill>
              <a:schemeClr val="lt1"/>
            </a:solidFill>
            <a:prstDash val="solid"/>
            <a:round/>
            <a:headEnd type="none" w="med" len="med"/>
            <a:tailEnd type="none" w="med" len="med"/>
          </a:ln>
        </p:spPr>
      </p:cxnSp>
      <p:pic>
        <p:nvPicPr>
          <p:cNvPr id="89" name="Google Shape;89;p10"/>
          <p:cNvPicPr preferRelativeResize="0"/>
          <p:nvPr/>
        </p:nvPicPr>
        <p:blipFill>
          <a:blip r:embed="rId2">
            <a:alphaModFix/>
          </a:blip>
          <a:stretch>
            <a:fillRect/>
          </a:stretch>
        </p:blipFill>
        <p:spPr>
          <a:xfrm>
            <a:off x="816322" y="4692957"/>
            <a:ext cx="696402" cy="290401"/>
          </a:xfrm>
          <a:prstGeom prst="rect">
            <a:avLst/>
          </a:prstGeom>
          <a:noFill/>
          <a:ln>
            <a:noFill/>
          </a:ln>
        </p:spPr>
      </p:pic>
      <p:cxnSp>
        <p:nvCxnSpPr>
          <p:cNvPr id="90" name="Google Shape;90;p10"/>
          <p:cNvCxnSpPr/>
          <p:nvPr/>
        </p:nvCxnSpPr>
        <p:spPr>
          <a:xfrm rot="10800000" flipH="1">
            <a:off x="6066297" y="4817600"/>
            <a:ext cx="2078400" cy="8400"/>
          </a:xfrm>
          <a:prstGeom prst="straightConnector1">
            <a:avLst/>
          </a:prstGeom>
          <a:noFill/>
          <a:ln w="9525" cap="flat" cmpd="sng">
            <a:solidFill>
              <a:schemeClr val="lt1"/>
            </a:solidFill>
            <a:prstDash val="solid"/>
            <a:round/>
            <a:headEnd type="none" w="med" len="med"/>
            <a:tailEnd type="none" w="med" len="med"/>
          </a:ln>
        </p:spPr>
      </p:cxnSp>
      <p:sp>
        <p:nvSpPr>
          <p:cNvPr id="91" name="Google Shape;91;p10">
            <a:hlinkClick r:id="" action="ppaction://hlinkshowjump?jump=nextslide"/>
          </p:cNvPr>
          <p:cNvSpPr/>
          <p:nvPr/>
        </p:nvSpPr>
        <p:spPr>
          <a:xfrm rot="5400000" flipH="1">
            <a:off x="8211898" y="4768100"/>
            <a:ext cx="124200" cy="1074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a:hlinkClick r:id="" action="ppaction://hlinkshowjump?jump=previousslide"/>
          </p:cNvPr>
          <p:cNvSpPr/>
          <p:nvPr/>
        </p:nvSpPr>
        <p:spPr>
          <a:xfrm rot="-5400000">
            <a:off x="1644346" y="4769300"/>
            <a:ext cx="121200" cy="1050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3" name="Google Shape;93;p10"/>
          <p:cNvPicPr preferRelativeResize="0"/>
          <p:nvPr/>
        </p:nvPicPr>
        <p:blipFill rotWithShape="1">
          <a:blip r:embed="rId3">
            <a:alphaModFix/>
          </a:blip>
          <a:srcRect t="16357" b="16357"/>
          <a:stretch/>
        </p:blipFill>
        <p:spPr>
          <a:xfrm>
            <a:off x="4382947" y="4379331"/>
            <a:ext cx="1345649" cy="526550"/>
          </a:xfrm>
          <a:prstGeom prst="rect">
            <a:avLst/>
          </a:prstGeom>
          <a:noFill/>
          <a:ln>
            <a:noFill/>
          </a:ln>
        </p:spPr>
      </p:pic>
      <p:sp>
        <p:nvSpPr>
          <p:cNvPr id="94" name="Google Shape;94;p10"/>
          <p:cNvSpPr txBox="1"/>
          <p:nvPr/>
        </p:nvSpPr>
        <p:spPr>
          <a:xfrm>
            <a:off x="4104009" y="4820400"/>
            <a:ext cx="1903500" cy="323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i="1">
                <a:solidFill>
                  <a:schemeClr val="dk1"/>
                </a:solidFill>
                <a:latin typeface="Inria Serif Light"/>
                <a:ea typeface="Inria Serif Light"/>
                <a:cs typeface="Inria Serif Light"/>
                <a:sym typeface="Inria Serif Light"/>
              </a:rPr>
              <a:t>Linking together for our mission.</a:t>
            </a:r>
            <a:endParaRPr sz="900" i="1">
              <a:solidFill>
                <a:schemeClr val="dk1"/>
              </a:solidFill>
              <a:latin typeface="Inria Serif Light"/>
              <a:ea typeface="Inria Serif Light"/>
              <a:cs typeface="Inria Serif Light"/>
              <a:sym typeface="Inria Serif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1pPr>
            <a:lvl2pPr lvl="1"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2pPr>
            <a:lvl3pPr lvl="2"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3pPr>
            <a:lvl4pPr lvl="3"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4pPr>
            <a:lvl5pPr lvl="4"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5pPr>
            <a:lvl6pPr lvl="5"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6pPr>
            <a:lvl7pPr lvl="6"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7pPr>
            <a:lvl8pPr lvl="7"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8pPr>
            <a:lvl9pPr lvl="8" algn="ctr">
              <a:spcBef>
                <a:spcPts val="0"/>
              </a:spcBef>
              <a:spcAft>
                <a:spcPts val="0"/>
              </a:spcAft>
              <a:buClr>
                <a:schemeClr val="dk1"/>
              </a:buClr>
              <a:buSzPts val="3500"/>
              <a:buFont typeface="Teko"/>
              <a:buNone/>
              <a:defRPr sz="3500">
                <a:solidFill>
                  <a:schemeClr val="dk1"/>
                </a:solidFill>
                <a:latin typeface="Teko"/>
                <a:ea typeface="Teko"/>
                <a:cs typeface="Teko"/>
                <a:sym typeface="Tek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Barlow"/>
                <a:ea typeface="Barlow"/>
                <a:cs typeface="Barlow"/>
                <a:sym typeface="Barlow"/>
              </a:defRPr>
            </a:lvl1pPr>
            <a:lvl2pPr lvl="1" algn="r">
              <a:buNone/>
              <a:defRPr sz="1300">
                <a:solidFill>
                  <a:schemeClr val="dk1"/>
                </a:solidFill>
                <a:latin typeface="Barlow"/>
                <a:ea typeface="Barlow"/>
                <a:cs typeface="Barlow"/>
                <a:sym typeface="Barlow"/>
              </a:defRPr>
            </a:lvl2pPr>
            <a:lvl3pPr lvl="2" algn="r">
              <a:buNone/>
              <a:defRPr sz="1300">
                <a:solidFill>
                  <a:schemeClr val="dk1"/>
                </a:solidFill>
                <a:latin typeface="Barlow"/>
                <a:ea typeface="Barlow"/>
                <a:cs typeface="Barlow"/>
                <a:sym typeface="Barlow"/>
              </a:defRPr>
            </a:lvl3pPr>
            <a:lvl4pPr lvl="3" algn="r">
              <a:buNone/>
              <a:defRPr sz="1300">
                <a:solidFill>
                  <a:schemeClr val="dk1"/>
                </a:solidFill>
                <a:latin typeface="Barlow"/>
                <a:ea typeface="Barlow"/>
                <a:cs typeface="Barlow"/>
                <a:sym typeface="Barlow"/>
              </a:defRPr>
            </a:lvl4pPr>
            <a:lvl5pPr lvl="4" algn="r">
              <a:buNone/>
              <a:defRPr sz="1300">
                <a:solidFill>
                  <a:schemeClr val="dk1"/>
                </a:solidFill>
                <a:latin typeface="Barlow"/>
                <a:ea typeface="Barlow"/>
                <a:cs typeface="Barlow"/>
                <a:sym typeface="Barlow"/>
              </a:defRPr>
            </a:lvl5pPr>
            <a:lvl6pPr lvl="5" algn="r">
              <a:buNone/>
              <a:defRPr sz="1300">
                <a:solidFill>
                  <a:schemeClr val="dk1"/>
                </a:solidFill>
                <a:latin typeface="Barlow"/>
                <a:ea typeface="Barlow"/>
                <a:cs typeface="Barlow"/>
                <a:sym typeface="Barlow"/>
              </a:defRPr>
            </a:lvl6pPr>
            <a:lvl7pPr lvl="6" algn="r">
              <a:buNone/>
              <a:defRPr sz="1300">
                <a:solidFill>
                  <a:schemeClr val="dk1"/>
                </a:solidFill>
                <a:latin typeface="Barlow"/>
                <a:ea typeface="Barlow"/>
                <a:cs typeface="Barlow"/>
                <a:sym typeface="Barlow"/>
              </a:defRPr>
            </a:lvl7pPr>
            <a:lvl8pPr lvl="7" algn="r">
              <a:buNone/>
              <a:defRPr sz="1300">
                <a:solidFill>
                  <a:schemeClr val="dk1"/>
                </a:solidFill>
                <a:latin typeface="Barlow"/>
                <a:ea typeface="Barlow"/>
                <a:cs typeface="Barlow"/>
                <a:sym typeface="Barlow"/>
              </a:defRPr>
            </a:lvl8pPr>
            <a:lvl9pPr lvl="8" algn="r">
              <a:buNone/>
              <a:defRPr sz="1300">
                <a:solidFill>
                  <a:schemeClr val="dk1"/>
                </a:solidFill>
                <a:latin typeface="Barlow"/>
                <a:ea typeface="Barlow"/>
                <a:cs typeface="Barlow"/>
                <a:sym typeface="Barlow"/>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aauw-ca.org/documents/2026/03/2026-lobby-days-floor-votes-2025-a-priority-bills-sb-418-and-sb-771.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auw-ca.org/documents/2026/03/2026-lobby-days-committee-details-a-priority-bills.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www.aauw-ca.org/public-policy-priorities-2025-2027/" TargetMode="Externa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socialwork.sdsu.edu/_resources/files/nemeth-program-in-human-trafficking-research-on-college-students-final-results-urada.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7.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aauw-ca.org/documents/2026/03/2026-lobby-days-floor-votes-2025-a-priority-bills-sb-418-and-sb-771.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s://www.aauw-ca.org/public-policy-priorities-2025-202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auw-ca.org/documents/2026/03/2026-lobby-days-team-leader-checklist.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8" Type="http://schemas.openxmlformats.org/officeDocument/2006/relationships/hyperlink" Target="https://www.aauw-ca.org/documents/2026/03/2026-lobby-days-ab-1766-bill-talking-points.pdf/" TargetMode="External"/><Relationship Id="rId13" Type="http://schemas.openxmlformats.org/officeDocument/2006/relationships/hyperlink" Target="https://www.aauw-ca.org/documents/2026/03/2026-lobby-days-thank-you-letter-template.pdf/" TargetMode="External"/><Relationship Id="rId3" Type="http://schemas.openxmlformats.org/officeDocument/2006/relationships/image" Target="../media/image7.jpg"/><Relationship Id="rId7" Type="http://schemas.openxmlformats.org/officeDocument/2006/relationships/hyperlink" Target="https://www.aauw-ca.org/documents/2026/03/2026-lobby-days-bill-script.pdf/" TargetMode="External"/><Relationship Id="rId12" Type="http://schemas.openxmlformats.org/officeDocument/2006/relationships/hyperlink" Target="https://www.aauw-ca.org/documents/2026/02/2026-lobby-days-meeting-script-closing.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aauw-ca.org/documents/2026/02/2026-pp-lobby-days-meeting-script.pdf/" TargetMode="External"/><Relationship Id="rId11" Type="http://schemas.openxmlformats.org/officeDocument/2006/relationships/hyperlink" Target="https://www.aauw-ca.org/documents/2026/03/2026-lobby-days-visit-note-taking-form.docx/" TargetMode="External"/><Relationship Id="rId5" Type="http://schemas.openxmlformats.org/officeDocument/2006/relationships/hyperlink" Target="https://www.aauw-ca.org/documents/2026/03/2026-lobby-days-committee-details-a-priority-bills.pdf/" TargetMode="External"/><Relationship Id="rId15" Type="http://schemas.openxmlformats.org/officeDocument/2006/relationships/hyperlink" Target="https://airtable.com/appvx5LcAVIMMZuy8/pagOrY5IILGUp7mCU/form" TargetMode="External"/><Relationship Id="rId10" Type="http://schemas.openxmlformats.org/officeDocument/2006/relationships/hyperlink" Target="https://www.aauw-ca.org/documents/2026/03/2026-lobby-days-ab-1876-bill-talking-points.pdf/" TargetMode="External"/><Relationship Id="rId4" Type="http://schemas.openxmlformats.org/officeDocument/2006/relationships/hyperlink" Target="https://www.aauw-ca.org/documents/2026/03/2026-lobby-days-floor-votes-2025-a-priority-bills-sb-418-and-sb-771.pdf/" TargetMode="External"/><Relationship Id="rId9" Type="http://schemas.openxmlformats.org/officeDocument/2006/relationships/hyperlink" Target="https://www.aauw-ca.org/documents/2026/03/2026-lobby-days-ab-1845-bill-talking-points.pdf/" TargetMode="External"/><Relationship Id="rId14" Type="http://schemas.openxmlformats.org/officeDocument/2006/relationships/hyperlink" Target="https://docs.google.com/forms/d/e/1FAIpQLSdZdB7WICX02OUiw6Ukei9oLMu-bmpIBt4md43oovVRPJ0xZg/viewfor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aauw-ca.org/lobby-days-2026-advocate-for-bills-to-advance-aauw-value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auw-ca.org/lobby-days-2026-advocate-for-bills-to-advance-aauw-valu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gFeGy72R_-FSFrjXbKCAAvVsvNjyV7t_TUvFoB12vys/edit?gid=1422908451#gid=1422908451"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mailto:publicpolicy@aauw-c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43"/>
          <p:cNvPicPr preferRelativeResize="0"/>
          <p:nvPr/>
        </p:nvPicPr>
        <p:blipFill>
          <a:blip r:embed="rId3">
            <a:alphaModFix/>
          </a:blip>
          <a:stretch>
            <a:fillRect/>
          </a:stretch>
        </p:blipFill>
        <p:spPr>
          <a:xfrm>
            <a:off x="195975" y="0"/>
            <a:ext cx="2381250" cy="1123950"/>
          </a:xfrm>
          <a:prstGeom prst="rect">
            <a:avLst/>
          </a:prstGeom>
          <a:noFill/>
          <a:ln>
            <a:noFill/>
          </a:ln>
        </p:spPr>
      </p:pic>
      <p:sp>
        <p:nvSpPr>
          <p:cNvPr id="486" name="Google Shape;486;p43"/>
          <p:cNvSpPr txBox="1"/>
          <p:nvPr/>
        </p:nvSpPr>
        <p:spPr>
          <a:xfrm>
            <a:off x="536225" y="1123950"/>
            <a:ext cx="8281800" cy="256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To attendees, please note:</a:t>
            </a:r>
            <a:endParaRPr sz="1500">
              <a:solidFill>
                <a:schemeClr val="dk2"/>
              </a:solidFill>
            </a:endParaRPr>
          </a:p>
          <a:p>
            <a:pPr marL="457200" lvl="0" indent="-323850" algn="l" rtl="0">
              <a:spcBef>
                <a:spcPts val="1000"/>
              </a:spcBef>
              <a:spcAft>
                <a:spcPts val="0"/>
              </a:spcAft>
              <a:buClr>
                <a:schemeClr val="dk2"/>
              </a:buClr>
              <a:buSzPts val="1500"/>
              <a:buChar char="●"/>
            </a:pPr>
            <a:r>
              <a:rPr lang="en" sz="1500">
                <a:solidFill>
                  <a:schemeClr val="dk2"/>
                </a:solidFill>
              </a:rPr>
              <a:t>Presently, we are in silent mode.</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Chat is set for you to notify the panelists if you are having technical issues.</a:t>
            </a:r>
            <a:endParaRPr sz="1500">
              <a:solidFill>
                <a:schemeClr val="dk2"/>
              </a:solidFill>
            </a:endParaRPr>
          </a:p>
          <a:p>
            <a:pPr marL="457200" lvl="0" indent="-323850" algn="l" rtl="0">
              <a:spcBef>
                <a:spcPts val="1000"/>
              </a:spcBef>
              <a:spcAft>
                <a:spcPts val="0"/>
              </a:spcAft>
              <a:buClr>
                <a:schemeClr val="dk2"/>
              </a:buClr>
              <a:buSzPts val="1500"/>
              <a:buChar char="●"/>
            </a:pPr>
            <a:r>
              <a:rPr lang="en" sz="1500">
                <a:solidFill>
                  <a:schemeClr val="dk2"/>
                </a:solidFill>
              </a:rPr>
              <a:t>The “raised hand” feature is turned off.</a:t>
            </a:r>
            <a:endParaRPr sz="1500">
              <a:solidFill>
                <a:schemeClr val="dk2"/>
              </a:solidFill>
            </a:endParaRPr>
          </a:p>
          <a:p>
            <a:pPr marL="457200" lvl="0" indent="0" algn="l" rtl="0">
              <a:spcBef>
                <a:spcPts val="1000"/>
              </a:spcBef>
              <a:spcAft>
                <a:spcPts val="0"/>
              </a:spcAft>
              <a:buNone/>
            </a:pPr>
            <a:endParaRPr sz="1500">
              <a:solidFill>
                <a:schemeClr val="dk2"/>
              </a:solidFill>
            </a:endParaRPr>
          </a:p>
          <a:p>
            <a:pPr marL="457200" lvl="0" indent="0" algn="l" rtl="0">
              <a:spcBef>
                <a:spcPts val="1000"/>
              </a:spcBef>
              <a:spcAft>
                <a:spcPts val="0"/>
              </a:spcAft>
              <a:buNone/>
            </a:pPr>
            <a:endParaRPr sz="1500">
              <a:solidFill>
                <a:schemeClr val="dk2"/>
              </a:solidFill>
            </a:endParaRPr>
          </a:p>
          <a:p>
            <a:pPr marL="457200" lvl="0" indent="-323850" algn="l" rtl="0">
              <a:spcBef>
                <a:spcPts val="1000"/>
              </a:spcBef>
              <a:spcAft>
                <a:spcPts val="0"/>
              </a:spcAft>
              <a:buClr>
                <a:schemeClr val="dk2"/>
              </a:buClr>
              <a:buSzPts val="1500"/>
              <a:buChar char="●"/>
            </a:pPr>
            <a:r>
              <a:rPr lang="en" sz="1500">
                <a:solidFill>
                  <a:schemeClr val="dk2"/>
                </a:solidFill>
              </a:rPr>
              <a:t>Instead, use the Q&amp;A option to enter questions for the presenters.  The presenters will stop periodically to answer your questions or will address them after the webinar is over in a separate document.</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A link to a brief survey will show in the browser when the webinar ends.</a:t>
            </a:r>
            <a:endParaRPr sz="1500">
              <a:solidFill>
                <a:schemeClr val="dk2"/>
              </a:solidFill>
            </a:endParaRPr>
          </a:p>
          <a:p>
            <a:pPr marL="0" lvl="0" indent="0" algn="l" rtl="0">
              <a:spcBef>
                <a:spcPts val="1000"/>
              </a:spcBef>
              <a:spcAft>
                <a:spcPts val="0"/>
              </a:spcAft>
              <a:buNone/>
            </a:pPr>
            <a:endParaRPr sz="1300">
              <a:solidFill>
                <a:schemeClr val="dk2"/>
              </a:solidFill>
            </a:endParaRPr>
          </a:p>
          <a:p>
            <a:pPr marL="0" lvl="0" indent="0" algn="l" rtl="0">
              <a:spcBef>
                <a:spcPts val="1000"/>
              </a:spcBef>
              <a:spcAft>
                <a:spcPts val="0"/>
              </a:spcAft>
              <a:buNone/>
            </a:pPr>
            <a:endParaRPr sz="1300">
              <a:solidFill>
                <a:schemeClr val="dk2"/>
              </a:solidFill>
            </a:endParaRPr>
          </a:p>
          <a:p>
            <a:pPr marL="0" lvl="0" indent="0" algn="l" rtl="0">
              <a:spcBef>
                <a:spcPts val="1000"/>
              </a:spcBef>
              <a:spcAft>
                <a:spcPts val="0"/>
              </a:spcAft>
              <a:buNone/>
            </a:pPr>
            <a:endParaRPr sz="1300">
              <a:solidFill>
                <a:schemeClr val="dk2"/>
              </a:solidFill>
            </a:endParaRPr>
          </a:p>
          <a:p>
            <a:pPr marL="0" lvl="0" indent="0" algn="l" rtl="0">
              <a:spcBef>
                <a:spcPts val="1000"/>
              </a:spcBef>
              <a:spcAft>
                <a:spcPts val="0"/>
              </a:spcAft>
              <a:buNone/>
            </a:pPr>
            <a:endParaRPr sz="1300">
              <a:solidFill>
                <a:schemeClr val="dk2"/>
              </a:solidFill>
            </a:endParaRPr>
          </a:p>
          <a:p>
            <a:pPr marL="457200" lvl="0" indent="-311150" algn="l" rtl="0">
              <a:spcBef>
                <a:spcPts val="1000"/>
              </a:spcBef>
              <a:spcAft>
                <a:spcPts val="1000"/>
              </a:spcAft>
              <a:buClr>
                <a:schemeClr val="dk2"/>
              </a:buClr>
              <a:buSzPts val="1300"/>
              <a:buChar char="●"/>
            </a:pPr>
            <a:r>
              <a:rPr lang="en" sz="1300">
                <a:solidFill>
                  <a:schemeClr val="dk2"/>
                </a:solidFill>
              </a:rPr>
              <a:t>The slides and a video recording of the presentation will be available a few days after the webinar on the AAUW California website.  More information to follow.</a:t>
            </a:r>
            <a:endParaRPr sz="1300">
              <a:solidFill>
                <a:schemeClr val="dk2"/>
              </a:solidFill>
            </a:endParaRPr>
          </a:p>
        </p:txBody>
      </p:sp>
      <p:pic>
        <p:nvPicPr>
          <p:cNvPr id="487" name="Google Shape;487;p43"/>
          <p:cNvPicPr preferRelativeResize="0"/>
          <p:nvPr/>
        </p:nvPicPr>
        <p:blipFill>
          <a:blip r:embed="rId4">
            <a:alphaModFix/>
          </a:blip>
          <a:stretch>
            <a:fillRect/>
          </a:stretch>
        </p:blipFill>
        <p:spPr>
          <a:xfrm>
            <a:off x="4486725" y="2242700"/>
            <a:ext cx="3069600" cy="866475"/>
          </a:xfrm>
          <a:prstGeom prst="rect">
            <a:avLst/>
          </a:prstGeom>
          <a:noFill/>
          <a:ln>
            <a:noFill/>
          </a:ln>
        </p:spPr>
      </p:pic>
      <p:pic>
        <p:nvPicPr>
          <p:cNvPr id="488" name="Google Shape;488;p43"/>
          <p:cNvPicPr preferRelativeResize="0"/>
          <p:nvPr/>
        </p:nvPicPr>
        <p:blipFill>
          <a:blip r:embed="rId5">
            <a:alphaModFix/>
          </a:blip>
          <a:stretch>
            <a:fillRect/>
          </a:stretch>
        </p:blipFill>
        <p:spPr>
          <a:xfrm>
            <a:off x="658500" y="4406725"/>
            <a:ext cx="8037251" cy="660500"/>
          </a:xfrm>
          <a:prstGeom prst="rect">
            <a:avLst/>
          </a:prstGeom>
          <a:noFill/>
          <a:ln>
            <a:noFill/>
          </a:ln>
        </p:spPr>
      </p:pic>
      <p:sp>
        <p:nvSpPr>
          <p:cNvPr id="489" name="Google Shape;489;p43"/>
          <p:cNvSpPr txBox="1"/>
          <p:nvPr/>
        </p:nvSpPr>
        <p:spPr>
          <a:xfrm>
            <a:off x="3948025" y="4398175"/>
            <a:ext cx="2014500" cy="6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490" name="Google Shape;490;p43"/>
          <p:cNvPicPr preferRelativeResize="0"/>
          <p:nvPr/>
        </p:nvPicPr>
        <p:blipFill>
          <a:blip r:embed="rId6">
            <a:alphaModFix/>
          </a:blip>
          <a:stretch>
            <a:fillRect/>
          </a:stretch>
        </p:blipFill>
        <p:spPr>
          <a:xfrm>
            <a:off x="4065522" y="4433888"/>
            <a:ext cx="1779500" cy="607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2"/>
          <p:cNvSpPr txBox="1">
            <a:spLocks noGrp="1"/>
          </p:cNvSpPr>
          <p:nvPr>
            <p:ph type="body" idx="1"/>
          </p:nvPr>
        </p:nvSpPr>
        <p:spPr>
          <a:xfrm>
            <a:off x="865875" y="992725"/>
            <a:ext cx="6903000" cy="3716100"/>
          </a:xfrm>
          <a:prstGeom prst="rect">
            <a:avLst/>
          </a:prstGeom>
        </p:spPr>
        <p:txBody>
          <a:bodyPr spcFirstLastPara="1" wrap="square" lIns="91425" tIns="91425" rIns="91425" bIns="91425" anchor="t" anchorCtr="0">
            <a:noAutofit/>
          </a:bodyPr>
          <a:lstStyle/>
          <a:p>
            <a:pPr marL="0" lvl="0" indent="0" algn="l" rtl="0">
              <a:lnSpc>
                <a:spcPct val="90000"/>
              </a:lnSpc>
              <a:spcBef>
                <a:spcPts val="1800"/>
              </a:spcBef>
              <a:spcAft>
                <a:spcPts val="0"/>
              </a:spcAft>
              <a:buNone/>
            </a:pPr>
            <a:r>
              <a:rPr lang="en" sz="1500">
                <a:latin typeface="Arial"/>
                <a:ea typeface="Arial"/>
                <a:cs typeface="Arial"/>
                <a:sym typeface="Arial"/>
              </a:rPr>
              <a:t>Lobby Days is an opportunity to:</a:t>
            </a:r>
            <a:endParaRPr sz="1500">
              <a:latin typeface="Arial"/>
              <a:ea typeface="Arial"/>
              <a:cs typeface="Arial"/>
              <a:sym typeface="Arial"/>
            </a:endParaRPr>
          </a:p>
          <a:p>
            <a:pPr marL="457200" lvl="0" indent="-349250" algn="l" rtl="0">
              <a:lnSpc>
                <a:spcPct val="90000"/>
              </a:lnSpc>
              <a:spcBef>
                <a:spcPts val="1800"/>
              </a:spcBef>
              <a:spcAft>
                <a:spcPts val="0"/>
              </a:spcAft>
              <a:buClr>
                <a:schemeClr val="lt1"/>
              </a:buClr>
              <a:buSzPts val="1900"/>
              <a:buFont typeface="Arial"/>
              <a:buChar char="●"/>
            </a:pPr>
            <a:r>
              <a:rPr lang="en" sz="1500">
                <a:latin typeface="Arial"/>
                <a:ea typeface="Arial"/>
                <a:cs typeface="Arial"/>
                <a:sym typeface="Arial"/>
              </a:rPr>
              <a:t>Establish relationships with your legislative offices</a:t>
            </a:r>
            <a:endParaRPr sz="1500">
              <a:latin typeface="Arial"/>
              <a:ea typeface="Arial"/>
              <a:cs typeface="Arial"/>
              <a:sym typeface="Arial"/>
            </a:endParaRPr>
          </a:p>
          <a:p>
            <a:pPr marL="457200" lvl="0" indent="-349250" algn="l" rtl="0">
              <a:lnSpc>
                <a:spcPct val="90000"/>
              </a:lnSpc>
              <a:spcBef>
                <a:spcPts val="1000"/>
              </a:spcBef>
              <a:spcAft>
                <a:spcPts val="0"/>
              </a:spcAft>
              <a:buClr>
                <a:schemeClr val="lt1"/>
              </a:buClr>
              <a:buSzPts val="1900"/>
              <a:buFont typeface="Arial"/>
              <a:buChar char="●"/>
            </a:pPr>
            <a:r>
              <a:rPr lang="en" sz="1500">
                <a:latin typeface="Arial"/>
                <a:ea typeface="Arial"/>
                <a:cs typeface="Arial"/>
                <a:sym typeface="Arial"/>
              </a:rPr>
              <a:t>Tell your legislators about AAUW, AAUW California, and your branch</a:t>
            </a:r>
            <a:endParaRPr sz="1500">
              <a:latin typeface="Arial"/>
              <a:ea typeface="Arial"/>
              <a:cs typeface="Arial"/>
              <a:sym typeface="Arial"/>
            </a:endParaRPr>
          </a:p>
          <a:p>
            <a:pPr marL="457200" lvl="0" indent="-349250" algn="l" rtl="0">
              <a:lnSpc>
                <a:spcPct val="90000"/>
              </a:lnSpc>
              <a:spcBef>
                <a:spcPts val="1000"/>
              </a:spcBef>
              <a:spcAft>
                <a:spcPts val="0"/>
              </a:spcAft>
              <a:buClr>
                <a:schemeClr val="lt1"/>
              </a:buClr>
              <a:buSzPts val="1900"/>
              <a:buFont typeface="Arial"/>
              <a:buChar char="●"/>
            </a:pPr>
            <a:r>
              <a:rPr lang="en" sz="1500">
                <a:latin typeface="Arial"/>
                <a:ea typeface="Arial"/>
                <a:cs typeface="Arial"/>
                <a:sym typeface="Arial"/>
              </a:rPr>
              <a:t>Advocate on behalf of AAUW California’s priority legislation for 2026</a:t>
            </a:r>
            <a:endParaRPr sz="750">
              <a:latin typeface="Arial"/>
              <a:ea typeface="Arial"/>
              <a:cs typeface="Arial"/>
              <a:sym typeface="Arial"/>
            </a:endParaRPr>
          </a:p>
        </p:txBody>
      </p:sp>
      <p:sp>
        <p:nvSpPr>
          <p:cNvPr id="581" name="Google Shape;581;p52"/>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Lobby Days</a:t>
            </a:r>
            <a:endParaRPr/>
          </a:p>
        </p:txBody>
      </p:sp>
      <p:sp>
        <p:nvSpPr>
          <p:cNvPr id="582" name="Google Shape;582;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10</a:t>
            </a:fld>
            <a:endParaRPr>
              <a:solidFill>
                <a:srgbClr val="99C8F8"/>
              </a:solidFill>
            </a:endParaRPr>
          </a:p>
        </p:txBody>
      </p:sp>
      <p:pic>
        <p:nvPicPr>
          <p:cNvPr id="583" name="Google Shape;583;p52"/>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3"/>
          <p:cNvSpPr txBox="1">
            <a:spLocks noGrp="1"/>
          </p:cNvSpPr>
          <p:nvPr>
            <p:ph type="body" idx="1"/>
          </p:nvPr>
        </p:nvSpPr>
        <p:spPr>
          <a:xfrm>
            <a:off x="687025" y="914025"/>
            <a:ext cx="7444800" cy="37161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1800"/>
              </a:spcBef>
              <a:spcAft>
                <a:spcPts val="0"/>
              </a:spcAft>
              <a:buClr>
                <a:schemeClr val="lt1"/>
              </a:buClr>
              <a:buSzPts val="1500"/>
              <a:buFont typeface="Arial"/>
              <a:buChar char="●"/>
            </a:pPr>
            <a:r>
              <a:rPr lang="en" sz="1500">
                <a:latin typeface="Arial"/>
                <a:ea typeface="Arial"/>
                <a:cs typeface="Arial"/>
                <a:sym typeface="Arial"/>
              </a:rPr>
              <a:t>Meetings will last about 15-20 minutes. In-district meetings will be longer, depending on the legislator’s availability. </a:t>
            </a:r>
            <a:endParaRPr sz="1500">
              <a:latin typeface="Arial"/>
              <a:ea typeface="Arial"/>
              <a:cs typeface="Arial"/>
              <a:sym typeface="Arial"/>
            </a:endParaRPr>
          </a:p>
          <a:p>
            <a:pPr marL="457200" lvl="0" indent="-323850" algn="l" rtl="0">
              <a:lnSpc>
                <a:spcPct val="90000"/>
              </a:lnSpc>
              <a:spcBef>
                <a:spcPts val="1800"/>
              </a:spcBef>
              <a:spcAft>
                <a:spcPts val="0"/>
              </a:spcAft>
              <a:buClr>
                <a:schemeClr val="lt1"/>
              </a:buClr>
              <a:buSzPts val="1500"/>
              <a:buFont typeface="Arial"/>
              <a:buChar char="●"/>
            </a:pPr>
            <a:r>
              <a:rPr lang="en" sz="1500">
                <a:latin typeface="Arial"/>
                <a:ea typeface="Arial"/>
                <a:cs typeface="Arial"/>
                <a:sym typeface="Arial"/>
              </a:rPr>
              <a:t>Team Leader makes introductions, presents overview of AAUW, AAUW California, and leader’s branch if in district. Team Leader thanks the legislator for their support of AAUW values (as applicable).</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Other team members give an overview of their branch if in district and the team leader is out of district.</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Members explain their assigned bill, and ask for a commitment of support.</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Team Leader (or another member) thanks the legislator or staff, asks for a photo, and gets contact info for follow-up.</a:t>
            </a:r>
            <a:endParaRPr sz="750">
              <a:latin typeface="Arial"/>
              <a:ea typeface="Arial"/>
              <a:cs typeface="Arial"/>
              <a:sym typeface="Arial"/>
            </a:endParaRPr>
          </a:p>
        </p:txBody>
      </p:sp>
      <p:sp>
        <p:nvSpPr>
          <p:cNvPr id="589" name="Google Shape;589;p53"/>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Meeting Overview</a:t>
            </a:r>
            <a:endParaRPr/>
          </a:p>
        </p:txBody>
      </p:sp>
      <p:sp>
        <p:nvSpPr>
          <p:cNvPr id="590" name="Google Shape;590;p53"/>
          <p:cNvSpPr txBox="1">
            <a:spLocks noGrp="1"/>
          </p:cNvSpPr>
          <p:nvPr>
            <p:ph type="sldNum" idx="12"/>
          </p:nvPr>
        </p:nvSpPr>
        <p:spPr>
          <a:xfrm>
            <a:off x="8595309" y="474990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11</a:t>
            </a:fld>
            <a:endParaRPr>
              <a:solidFill>
                <a:srgbClr val="99C8F8"/>
              </a:solidFill>
            </a:endParaRPr>
          </a:p>
        </p:txBody>
      </p:sp>
      <p:pic>
        <p:nvPicPr>
          <p:cNvPr id="591" name="Google Shape;591;p53"/>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4"/>
          <p:cNvSpPr txBox="1">
            <a:spLocks noGrp="1"/>
          </p:cNvSpPr>
          <p:nvPr>
            <p:ph type="body" idx="1"/>
          </p:nvPr>
        </p:nvSpPr>
        <p:spPr>
          <a:xfrm>
            <a:off x="655000" y="1180650"/>
            <a:ext cx="7124700" cy="37161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0"/>
              </a:spcBef>
              <a:spcAft>
                <a:spcPts val="0"/>
              </a:spcAft>
              <a:buClr>
                <a:schemeClr val="lt1"/>
              </a:buClr>
              <a:buSzPts val="1500"/>
              <a:buFont typeface="Arial"/>
              <a:buChar char="●"/>
            </a:pPr>
            <a:r>
              <a:rPr lang="en" sz="1500">
                <a:latin typeface="Arial"/>
                <a:ea typeface="Arial"/>
                <a:cs typeface="Arial"/>
                <a:sym typeface="Arial"/>
              </a:rPr>
              <a:t>Do some homework - know where the member stands on AAUW values.</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Make sure you understand the bills. </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b="1">
                <a:latin typeface="Arial"/>
                <a:ea typeface="Arial"/>
                <a:cs typeface="Arial"/>
                <a:sym typeface="Arial"/>
              </a:rPr>
              <a:t>Plan to use the talking points</a:t>
            </a:r>
            <a:r>
              <a:rPr lang="en" sz="1500">
                <a:latin typeface="Arial"/>
                <a:ea typeface="Arial"/>
                <a:cs typeface="Arial"/>
                <a:sym typeface="Arial"/>
              </a:rPr>
              <a:t>. You can paraphrase or shorten the script, but </a:t>
            </a:r>
            <a:r>
              <a:rPr lang="en" sz="1500" b="1">
                <a:latin typeface="Arial"/>
                <a:ea typeface="Arial"/>
                <a:cs typeface="Arial"/>
                <a:sym typeface="Arial"/>
              </a:rPr>
              <a:t>stay consistent with the main points</a:t>
            </a:r>
            <a:r>
              <a:rPr lang="en" sz="1500">
                <a:latin typeface="Arial"/>
                <a:ea typeface="Arial"/>
                <a:cs typeface="Arial"/>
                <a:sym typeface="Arial"/>
              </a:rPr>
              <a:t>. </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If you have a relevant personal story, tell it - this can be very compelling.</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b="1">
                <a:latin typeface="Arial"/>
                <a:ea typeface="Arial"/>
                <a:cs typeface="Arial"/>
                <a:sym typeface="Arial"/>
              </a:rPr>
              <a:t>Practice! </a:t>
            </a:r>
            <a:r>
              <a:rPr lang="en" sz="1500">
                <a:latin typeface="Arial"/>
                <a:ea typeface="Arial"/>
                <a:cs typeface="Arial"/>
                <a:sym typeface="Arial"/>
              </a:rPr>
              <a:t>Do a few run-throughs of your script to make sure you are comfortable, and coming in at the allotted time (~3 min for Team Leader Intro, ~2.5 minutes per bill)</a:t>
            </a:r>
            <a:endParaRPr sz="1500">
              <a:latin typeface="Arial"/>
              <a:ea typeface="Arial"/>
              <a:cs typeface="Arial"/>
              <a:sym typeface="Arial"/>
            </a:endParaRPr>
          </a:p>
          <a:p>
            <a:pPr marL="457200" lvl="0" indent="-323850" algn="l" rtl="0">
              <a:lnSpc>
                <a:spcPct val="90000"/>
              </a:lnSpc>
              <a:spcBef>
                <a:spcPts val="1000"/>
              </a:spcBef>
              <a:spcAft>
                <a:spcPts val="1000"/>
              </a:spcAft>
              <a:buClr>
                <a:schemeClr val="lt1"/>
              </a:buClr>
              <a:buSzPts val="1500"/>
              <a:buFont typeface="Arial"/>
              <a:buChar char="●"/>
            </a:pPr>
            <a:r>
              <a:rPr lang="en" sz="1500">
                <a:latin typeface="Arial"/>
                <a:ea typeface="Arial"/>
                <a:cs typeface="Arial"/>
                <a:sym typeface="Arial"/>
              </a:rPr>
              <a:t>If you are participating via Zoom: Make sure your equipment is working and there are no distractions.</a:t>
            </a:r>
            <a:endParaRPr sz="1500">
              <a:latin typeface="Arial"/>
              <a:ea typeface="Arial"/>
              <a:cs typeface="Arial"/>
              <a:sym typeface="Arial"/>
            </a:endParaRPr>
          </a:p>
        </p:txBody>
      </p:sp>
      <p:sp>
        <p:nvSpPr>
          <p:cNvPr id="597" name="Google Shape;597;p54"/>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Do’s … Before the Meeting</a:t>
            </a:r>
            <a:endParaRPr/>
          </a:p>
        </p:txBody>
      </p:sp>
      <p:sp>
        <p:nvSpPr>
          <p:cNvPr id="598" name="Google Shape;598;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12</a:t>
            </a:fld>
            <a:endParaRPr>
              <a:solidFill>
                <a:srgbClr val="99C8F8"/>
              </a:solidFill>
            </a:endParaRPr>
          </a:p>
        </p:txBody>
      </p:sp>
      <p:pic>
        <p:nvPicPr>
          <p:cNvPr id="599" name="Google Shape;599;p54"/>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55"/>
          <p:cNvSpPr txBox="1">
            <a:spLocks noGrp="1"/>
          </p:cNvSpPr>
          <p:nvPr>
            <p:ph type="body" idx="1"/>
          </p:nvPr>
        </p:nvSpPr>
        <p:spPr>
          <a:xfrm>
            <a:off x="801300" y="1106025"/>
            <a:ext cx="7541400" cy="37161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0000"/>
              </a:buClr>
              <a:buSzPts val="1500"/>
              <a:buFont typeface="Arial"/>
              <a:buChar char="●"/>
            </a:pPr>
            <a:r>
              <a:rPr lang="en" sz="1500">
                <a:latin typeface="Arial"/>
                <a:ea typeface="Arial"/>
                <a:cs typeface="Arial"/>
                <a:sym typeface="Arial"/>
              </a:rPr>
              <a:t>RELAX!  They’re just people!</a:t>
            </a:r>
            <a:endParaRPr sz="1500">
              <a:latin typeface="Arial"/>
              <a:ea typeface="Arial"/>
              <a:cs typeface="Arial"/>
              <a:sym typeface="Arial"/>
            </a:endParaRPr>
          </a:p>
          <a:p>
            <a:pPr marL="457200" lvl="0" indent="-323850" algn="l" rtl="0">
              <a:lnSpc>
                <a:spcPct val="100000"/>
              </a:lnSpc>
              <a:spcBef>
                <a:spcPts val="0"/>
              </a:spcBef>
              <a:spcAft>
                <a:spcPts val="0"/>
              </a:spcAft>
              <a:buClr>
                <a:srgbClr val="000000"/>
              </a:buClr>
              <a:buSzPts val="1500"/>
              <a:buFont typeface="Arial"/>
              <a:buChar char="●"/>
            </a:pPr>
            <a:r>
              <a:rPr lang="en" sz="1500">
                <a:latin typeface="Arial"/>
                <a:ea typeface="Arial"/>
                <a:cs typeface="Arial"/>
                <a:sym typeface="Arial"/>
              </a:rPr>
              <a:t>Let them know if you are a constituent.</a:t>
            </a:r>
            <a:endParaRPr sz="1500">
              <a:latin typeface="Arial"/>
              <a:ea typeface="Arial"/>
              <a:cs typeface="Arial"/>
              <a:sym typeface="Arial"/>
            </a:endParaRPr>
          </a:p>
          <a:p>
            <a:pPr marL="457200" marR="43502"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Let your pride in AAUW shine through.</a:t>
            </a:r>
            <a:endParaRPr sz="1500">
              <a:latin typeface="Arial"/>
              <a:ea typeface="Arial"/>
              <a:cs typeface="Arial"/>
              <a:sym typeface="Arial"/>
            </a:endParaRPr>
          </a:p>
          <a:p>
            <a:pPr marL="457200" marR="2272352"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Stick to your allotted time.</a:t>
            </a:r>
            <a:endParaRPr sz="1500">
              <a:latin typeface="Arial"/>
              <a:ea typeface="Arial"/>
              <a:cs typeface="Arial"/>
              <a:sym typeface="Arial"/>
            </a:endParaRPr>
          </a:p>
          <a:p>
            <a:pPr marL="457200"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It’s okay to read from the talking points.</a:t>
            </a:r>
            <a:endParaRPr sz="1500">
              <a:latin typeface="Arial"/>
              <a:ea typeface="Arial"/>
              <a:cs typeface="Arial"/>
              <a:sym typeface="Arial"/>
            </a:endParaRPr>
          </a:p>
          <a:p>
            <a:pPr marL="457200"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Give them time to ask questions and listen carefully to responses.</a:t>
            </a:r>
            <a:endParaRPr sz="1500">
              <a:latin typeface="Arial"/>
              <a:ea typeface="Arial"/>
              <a:cs typeface="Arial"/>
              <a:sym typeface="Arial"/>
            </a:endParaRPr>
          </a:p>
          <a:p>
            <a:pPr marL="457200"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It’s okay to say “I don’t know.” Tell them you’ll find out and that someone will circle back. WRITE IT DOWN!</a:t>
            </a:r>
            <a:endParaRPr sz="1500">
              <a:latin typeface="Arial"/>
              <a:ea typeface="Arial"/>
              <a:cs typeface="Arial"/>
              <a:sym typeface="Arial"/>
            </a:endParaRPr>
          </a:p>
          <a:p>
            <a:pPr marL="457200" lvl="0" indent="-323850" algn="l" rtl="0">
              <a:lnSpc>
                <a:spcPct val="100000"/>
              </a:lnSpc>
              <a:spcBef>
                <a:spcPts val="0"/>
              </a:spcBef>
              <a:spcAft>
                <a:spcPts val="0"/>
              </a:spcAft>
              <a:buClr>
                <a:schemeClr val="lt1"/>
              </a:buClr>
              <a:buSzPts val="1500"/>
              <a:buFont typeface="Arial"/>
              <a:buChar char="●"/>
            </a:pPr>
            <a:r>
              <a:rPr lang="en" sz="1500">
                <a:latin typeface="Arial"/>
                <a:ea typeface="Arial"/>
                <a:cs typeface="Arial"/>
                <a:sym typeface="Arial"/>
              </a:rPr>
              <a:t>Ask if we can count on the member’s support.</a:t>
            </a:r>
            <a:endParaRPr sz="1500">
              <a:latin typeface="Arial"/>
              <a:ea typeface="Arial"/>
              <a:cs typeface="Arial"/>
              <a:sym typeface="Arial"/>
            </a:endParaRPr>
          </a:p>
        </p:txBody>
      </p:sp>
      <p:sp>
        <p:nvSpPr>
          <p:cNvPr id="605" name="Google Shape;605;p55"/>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During the Meeting</a:t>
            </a:r>
            <a:endParaRPr/>
          </a:p>
        </p:txBody>
      </p:sp>
      <p:sp>
        <p:nvSpPr>
          <p:cNvPr id="606" name="Google Shape;606;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13</a:t>
            </a:fld>
            <a:endParaRPr>
              <a:solidFill>
                <a:srgbClr val="99C8F8"/>
              </a:solidFill>
            </a:endParaRPr>
          </a:p>
        </p:txBody>
      </p:sp>
      <p:pic>
        <p:nvPicPr>
          <p:cNvPr id="607" name="Google Shape;607;p55"/>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56"/>
          <p:cNvSpPr txBox="1">
            <a:spLocks noGrp="1"/>
          </p:cNvSpPr>
          <p:nvPr>
            <p:ph type="body" idx="1"/>
          </p:nvPr>
        </p:nvSpPr>
        <p:spPr>
          <a:xfrm>
            <a:off x="687025" y="914025"/>
            <a:ext cx="7444800" cy="3716100"/>
          </a:xfrm>
          <a:prstGeom prst="rect">
            <a:avLst/>
          </a:prstGeom>
        </p:spPr>
        <p:txBody>
          <a:bodyPr spcFirstLastPara="1" wrap="square" lIns="91425" tIns="91425" rIns="91425" bIns="91425" anchor="t" anchorCtr="0">
            <a:noAutofit/>
          </a:bodyPr>
          <a:lstStyle/>
          <a:p>
            <a:pPr marL="457200" lvl="0" indent="-323850" algn="l" rtl="0">
              <a:lnSpc>
                <a:spcPct val="90000"/>
              </a:lnSpc>
              <a:spcBef>
                <a:spcPts val="1800"/>
              </a:spcBef>
              <a:spcAft>
                <a:spcPts val="0"/>
              </a:spcAft>
              <a:buClr>
                <a:schemeClr val="lt1"/>
              </a:buClr>
              <a:buSzPts val="1500"/>
              <a:buFont typeface="Arial"/>
              <a:buChar char="●"/>
            </a:pPr>
            <a:r>
              <a:rPr lang="en" sz="1500">
                <a:latin typeface="Arial"/>
                <a:ea typeface="Arial"/>
                <a:cs typeface="Arial"/>
                <a:sym typeface="Arial"/>
              </a:rPr>
              <a:t>If you have been a campaign contributor DO NOT MENTION IT!</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Don’t be late.  </a:t>
            </a:r>
            <a:endParaRPr sz="1500">
              <a:latin typeface="Arial"/>
              <a:ea typeface="Arial"/>
              <a:cs typeface="Arial"/>
              <a:sym typeface="Arial"/>
            </a:endParaRPr>
          </a:p>
          <a:p>
            <a:pPr marL="457200" lvl="0" indent="-323850" algn="l" rtl="0">
              <a:lnSpc>
                <a:spcPct val="90000"/>
              </a:lnSpc>
              <a:spcBef>
                <a:spcPts val="1000"/>
              </a:spcBef>
              <a:spcAft>
                <a:spcPts val="0"/>
              </a:spcAft>
              <a:buClr>
                <a:srgbClr val="000000"/>
              </a:buClr>
              <a:buSzPts val="1500"/>
              <a:buFont typeface="Arial"/>
              <a:buChar char="●"/>
            </a:pPr>
            <a:r>
              <a:rPr lang="en" sz="1500" b="1">
                <a:latin typeface="Arial"/>
                <a:ea typeface="Arial"/>
                <a:cs typeface="Arial"/>
                <a:sym typeface="Arial"/>
              </a:rPr>
              <a:t>Don’t join your Zoom any earlier than 5 minutes before the meeting time. If you join too early, you will terminate the previous meeting that is in progress.</a:t>
            </a:r>
            <a:endParaRPr sz="1500" b="1">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If the member or staffer is about to speak or is speaking, do not interrupt.</a:t>
            </a:r>
            <a:endParaRPr sz="1500">
              <a:latin typeface="Arial"/>
              <a:ea typeface="Arial"/>
              <a:cs typeface="Arial"/>
              <a:sym typeface="Arial"/>
            </a:endParaRPr>
          </a:p>
          <a:p>
            <a:pPr marL="457200" lvl="0" indent="-323850" algn="l" rtl="0">
              <a:lnSpc>
                <a:spcPct val="90000"/>
              </a:lnSpc>
              <a:spcBef>
                <a:spcPts val="1000"/>
              </a:spcBef>
              <a:spcAft>
                <a:spcPts val="0"/>
              </a:spcAft>
              <a:buClr>
                <a:schemeClr val="lt1"/>
              </a:buClr>
              <a:buSzPts val="1500"/>
              <a:buFont typeface="Arial"/>
              <a:buChar char="●"/>
            </a:pPr>
            <a:r>
              <a:rPr lang="en" sz="1500">
                <a:latin typeface="Arial"/>
                <a:ea typeface="Arial"/>
                <a:cs typeface="Arial"/>
                <a:sym typeface="Arial"/>
              </a:rPr>
              <a:t>Don’t ramble.</a:t>
            </a:r>
            <a:endParaRPr sz="1500">
              <a:latin typeface="Arial"/>
              <a:ea typeface="Arial"/>
              <a:cs typeface="Arial"/>
              <a:sym typeface="Arial"/>
            </a:endParaRPr>
          </a:p>
          <a:p>
            <a:pPr marL="457200" lvl="0" indent="-323850" algn="l" rtl="0">
              <a:lnSpc>
                <a:spcPct val="90000"/>
              </a:lnSpc>
              <a:spcBef>
                <a:spcPts val="1000"/>
              </a:spcBef>
              <a:spcAft>
                <a:spcPts val="0"/>
              </a:spcAft>
              <a:buClr>
                <a:srgbClr val="000000"/>
              </a:buClr>
              <a:buSzPts val="1500"/>
              <a:buFont typeface="Arial"/>
              <a:buChar char="●"/>
            </a:pPr>
            <a:r>
              <a:rPr lang="en" sz="1500" b="1">
                <a:latin typeface="Arial"/>
                <a:ea typeface="Arial"/>
                <a:cs typeface="Arial"/>
                <a:sym typeface="Arial"/>
              </a:rPr>
              <a:t>Give your undivided attention to the meeting. </a:t>
            </a:r>
            <a:r>
              <a:rPr lang="en" sz="1500">
                <a:latin typeface="Arial"/>
                <a:ea typeface="Arial"/>
                <a:cs typeface="Arial"/>
                <a:sym typeface="Arial"/>
              </a:rPr>
              <a:t>No eating, drinking, or knitting during the meeting (no joke - we heard this happened last year!). </a:t>
            </a:r>
            <a:endParaRPr sz="1500" b="1">
              <a:latin typeface="Arial"/>
              <a:ea typeface="Arial"/>
              <a:cs typeface="Arial"/>
              <a:sym typeface="Arial"/>
            </a:endParaRPr>
          </a:p>
          <a:p>
            <a:pPr marL="457200" lvl="0" indent="0" algn="l" rtl="0">
              <a:lnSpc>
                <a:spcPct val="90000"/>
              </a:lnSpc>
              <a:spcBef>
                <a:spcPts val="1800"/>
              </a:spcBef>
              <a:spcAft>
                <a:spcPts val="0"/>
              </a:spcAft>
              <a:buNone/>
            </a:pPr>
            <a:endParaRPr sz="1850"/>
          </a:p>
        </p:txBody>
      </p:sp>
      <p:sp>
        <p:nvSpPr>
          <p:cNvPr id="613" name="Google Shape;613;p5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Don'ts</a:t>
            </a:r>
            <a:endParaRPr/>
          </a:p>
        </p:txBody>
      </p:sp>
      <p:sp>
        <p:nvSpPr>
          <p:cNvPr id="614" name="Google Shape;614;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14</a:t>
            </a:fld>
            <a:endParaRPr>
              <a:solidFill>
                <a:srgbClr val="99C8F8"/>
              </a:solidFill>
            </a:endParaRPr>
          </a:p>
        </p:txBody>
      </p:sp>
      <p:pic>
        <p:nvPicPr>
          <p:cNvPr id="615" name="Google Shape;615;p56"/>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57"/>
          <p:cNvSpPr txBox="1">
            <a:spLocks noGrp="1"/>
          </p:cNvSpPr>
          <p:nvPr>
            <p:ph type="body" idx="1"/>
          </p:nvPr>
        </p:nvSpPr>
        <p:spPr>
          <a:xfrm>
            <a:off x="687000" y="1033750"/>
            <a:ext cx="7770000" cy="37161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1800"/>
              </a:spcBef>
              <a:spcAft>
                <a:spcPts val="0"/>
              </a:spcAft>
              <a:buClr>
                <a:schemeClr val="lt1"/>
              </a:buClr>
              <a:buSzPts val="1500"/>
              <a:buFont typeface="Arial"/>
              <a:buChar char="●"/>
            </a:pPr>
            <a:r>
              <a:rPr lang="en" sz="1500">
                <a:latin typeface="Arial"/>
                <a:ea typeface="Arial"/>
                <a:cs typeface="Arial"/>
                <a:sym typeface="Arial"/>
              </a:rPr>
              <a:t>Team Leaders: at the start of the meeting, ask how much time they have. If they have a hard stop, you will need to keep your team moving fast - most importantly, to cover the three bills. </a:t>
            </a:r>
            <a:endParaRPr sz="1500">
              <a:latin typeface="Arial"/>
              <a:ea typeface="Arial"/>
              <a:cs typeface="Arial"/>
              <a:sym typeface="Arial"/>
            </a:endParaRPr>
          </a:p>
          <a:p>
            <a:pPr marL="457200" lvl="0"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Be flexible.</a:t>
            </a:r>
            <a:endParaRPr sz="1500">
              <a:latin typeface="Arial"/>
              <a:ea typeface="Arial"/>
              <a:cs typeface="Arial"/>
              <a:sym typeface="Arial"/>
            </a:endParaRPr>
          </a:p>
          <a:p>
            <a:pPr marL="914400" lvl="1"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We may have last-minute changes beyond our control.</a:t>
            </a:r>
            <a:endParaRPr sz="1500">
              <a:latin typeface="Arial"/>
              <a:ea typeface="Arial"/>
              <a:cs typeface="Arial"/>
              <a:sym typeface="Arial"/>
            </a:endParaRPr>
          </a:p>
          <a:p>
            <a:pPr marL="914400" lvl="1"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Your member or staffer may be late.</a:t>
            </a:r>
            <a:endParaRPr sz="1500">
              <a:latin typeface="Arial"/>
              <a:ea typeface="Arial"/>
              <a:cs typeface="Arial"/>
              <a:sym typeface="Arial"/>
            </a:endParaRPr>
          </a:p>
          <a:p>
            <a:pPr marL="914400" lvl="1"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Your member or staffer may have to cut the meeting short.</a:t>
            </a:r>
            <a:endParaRPr sz="1500">
              <a:latin typeface="Arial"/>
              <a:ea typeface="Arial"/>
              <a:cs typeface="Arial"/>
              <a:sym typeface="Arial"/>
            </a:endParaRPr>
          </a:p>
          <a:p>
            <a:pPr marL="914400" lvl="1"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There may be technical glitches.</a:t>
            </a:r>
            <a:endParaRPr sz="1500">
              <a:latin typeface="Arial"/>
              <a:ea typeface="Arial"/>
              <a:cs typeface="Arial"/>
              <a:sym typeface="Arial"/>
            </a:endParaRPr>
          </a:p>
          <a:p>
            <a:pPr marL="914400" lvl="1" indent="-323850" algn="l" rtl="0">
              <a:lnSpc>
                <a:spcPct val="115000"/>
              </a:lnSpc>
              <a:spcBef>
                <a:spcPts val="0"/>
              </a:spcBef>
              <a:spcAft>
                <a:spcPts val="0"/>
              </a:spcAft>
              <a:buClr>
                <a:schemeClr val="lt1"/>
              </a:buClr>
              <a:buSzPts val="1500"/>
              <a:buFont typeface="Arial"/>
              <a:buChar char="–"/>
            </a:pPr>
            <a:r>
              <a:rPr lang="en" sz="1500">
                <a:latin typeface="Arial"/>
                <a:ea typeface="Arial"/>
                <a:cs typeface="Arial"/>
                <a:sym typeface="Arial"/>
              </a:rPr>
              <a:t>Be courteous no matter what.</a:t>
            </a:r>
            <a:endParaRPr sz="1500">
              <a:latin typeface="Arial"/>
              <a:ea typeface="Arial"/>
              <a:cs typeface="Arial"/>
              <a:sym typeface="Arial"/>
            </a:endParaRPr>
          </a:p>
          <a:p>
            <a:pPr marL="457200" lvl="0" indent="-323850" algn="l" rtl="0">
              <a:lnSpc>
                <a:spcPct val="115000"/>
              </a:lnSpc>
              <a:spcBef>
                <a:spcPts val="0"/>
              </a:spcBef>
              <a:spcAft>
                <a:spcPts val="0"/>
              </a:spcAft>
              <a:buClr>
                <a:srgbClr val="000000"/>
              </a:buClr>
              <a:buSzPts val="1500"/>
              <a:buFont typeface="Arial"/>
              <a:buChar char="●"/>
            </a:pPr>
            <a:r>
              <a:rPr lang="en" sz="1500">
                <a:latin typeface="Arial"/>
                <a:ea typeface="Arial"/>
                <a:cs typeface="Arial"/>
                <a:sym typeface="Arial"/>
              </a:rPr>
              <a:t>Make note of questions/concerns/responses.</a:t>
            </a:r>
            <a:endParaRPr sz="1500">
              <a:latin typeface="Arial"/>
              <a:ea typeface="Arial"/>
              <a:cs typeface="Arial"/>
              <a:sym typeface="Arial"/>
            </a:endParaRPr>
          </a:p>
          <a:p>
            <a:pPr marL="0" lvl="0" indent="0" algn="l" rtl="0">
              <a:lnSpc>
                <a:spcPct val="115000"/>
              </a:lnSpc>
              <a:spcBef>
                <a:spcPts val="1800"/>
              </a:spcBef>
              <a:spcAft>
                <a:spcPts val="0"/>
              </a:spcAft>
              <a:buNone/>
            </a:pPr>
            <a:endParaRPr sz="1600"/>
          </a:p>
        </p:txBody>
      </p:sp>
      <p:sp>
        <p:nvSpPr>
          <p:cNvPr id="621" name="Google Shape;621;p57"/>
          <p:cNvSpPr txBox="1">
            <a:spLocks noGrp="1"/>
          </p:cNvSpPr>
          <p:nvPr>
            <p:ph type="title"/>
          </p:nvPr>
        </p:nvSpPr>
        <p:spPr>
          <a:xfrm>
            <a:off x="849600" y="3359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“Don’t Forgets”</a:t>
            </a:r>
            <a:endParaRPr/>
          </a:p>
        </p:txBody>
      </p:sp>
      <p:sp>
        <p:nvSpPr>
          <p:cNvPr id="622" name="Google Shape;622;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15</a:t>
            </a:fld>
            <a:endParaRPr>
              <a:solidFill>
                <a:srgbClr val="99C8F8"/>
              </a:solidFill>
            </a:endParaRPr>
          </a:p>
        </p:txBody>
      </p:sp>
      <p:pic>
        <p:nvPicPr>
          <p:cNvPr id="623" name="Google Shape;623;p57"/>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58"/>
          <p:cNvSpPr txBox="1">
            <a:spLocks noGrp="1"/>
          </p:cNvSpPr>
          <p:nvPr>
            <p:ph type="body" idx="1"/>
          </p:nvPr>
        </p:nvSpPr>
        <p:spPr>
          <a:xfrm>
            <a:off x="687000" y="794588"/>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Good [morning][afternoon]. On behalf of AAUW California, thank you for taking the time to meet with us today.</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My name is [ ], and I am from the [ ] branch of AAUW. These are my colleagues [introduce each person or allow them to introduce themselves, including their branch].</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Before we get started, can you tell us how much time you are able to give us today?</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May I ask if you’re already familiar with AAUW - the American Association of University Women?</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(Pause and allow them to respond. If they are familiar, briefly fill in any gaps. If not, provide highlights.)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n" sz="1200">
                <a:solidFill>
                  <a:srgbClr val="000000"/>
                </a:solidFill>
                <a:latin typeface="Arial"/>
                <a:ea typeface="Arial"/>
                <a:cs typeface="Arial"/>
                <a:sym typeface="Arial"/>
              </a:rPr>
              <a:t>AAUW is a nationwide organization founded in 1881 and headquartered in Washington, D.C., with affiliates in all 50 states.</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n" sz="1200">
                <a:solidFill>
                  <a:srgbClr val="000000"/>
                </a:solidFill>
                <a:latin typeface="Arial"/>
                <a:ea typeface="Arial"/>
                <a:cs typeface="Arial"/>
                <a:sym typeface="Arial"/>
              </a:rPr>
              <a:t>Here in California, we are known as AAUW California. Our state organization was established in 1921 and incorporated in 1956. Today we have 108 branches and about 8,500 members across the state.</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SzPts val="1200"/>
              <a:buChar char="●"/>
            </a:pPr>
            <a:r>
              <a:rPr lang="en" sz="1200">
                <a:solidFill>
                  <a:srgbClr val="000000"/>
                </a:solidFill>
                <a:latin typeface="Arial"/>
                <a:ea typeface="Arial"/>
                <a:cs typeface="Arial"/>
                <a:sym typeface="Arial"/>
              </a:rPr>
              <a:t>AAUW’s mission is to advance equity for women and girls through research, education, and advocacy. One of our core values is ensuring equity for a diverse society.</a:t>
            </a: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p:txBody>
      </p:sp>
      <p:sp>
        <p:nvSpPr>
          <p:cNvPr id="630" name="Google Shape;630;p58"/>
          <p:cNvSpPr txBox="1">
            <a:spLocks noGrp="1"/>
          </p:cNvSpPr>
          <p:nvPr>
            <p:ph type="title"/>
          </p:nvPr>
        </p:nvSpPr>
        <p:spPr>
          <a:xfrm>
            <a:off x="562875" y="2286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Script</a:t>
            </a:r>
            <a:endParaRPr/>
          </a:p>
        </p:txBody>
      </p:sp>
      <p:sp>
        <p:nvSpPr>
          <p:cNvPr id="631" name="Google Shape;631;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16</a:t>
            </a:fld>
            <a:endParaRPr>
              <a:solidFill>
                <a:srgbClr val="99C8F8"/>
              </a:solidFill>
            </a:endParaRPr>
          </a:p>
        </p:txBody>
      </p:sp>
      <p:pic>
        <p:nvPicPr>
          <p:cNvPr id="632" name="Google Shape;632;p58"/>
          <p:cNvPicPr preferRelativeResize="0"/>
          <p:nvPr/>
        </p:nvPicPr>
        <p:blipFill>
          <a:blip r:embed="rId3">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59"/>
          <p:cNvSpPr txBox="1">
            <a:spLocks noGrp="1"/>
          </p:cNvSpPr>
          <p:nvPr>
            <p:ph type="body" idx="1"/>
          </p:nvPr>
        </p:nvSpPr>
        <p:spPr>
          <a:xfrm>
            <a:off x="687000" y="92785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If your branch is in the legislator’s district:</a:t>
            </a: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Our branch is located in your district, and [if appropriate] we appreciate the support you/the member has shown for issues we care about. I’d like to briefly share a few of the things our branch has been doing locally, such as [briefly mention 1-2 key programs or recent events].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If your branch is not in the legislator’s district but another team member’s branch is:</a:t>
            </a: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[Team member name]’s branch is here in your district, and she will briefly share some of the things her branch has been doing locally. (Invite the team member to briefly share 1-2 key programs or recent events.)</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b="1">
                <a:solidFill>
                  <a:srgbClr val="000000"/>
                </a:solidFill>
                <a:latin typeface="Arial"/>
                <a:ea typeface="Arial"/>
                <a:cs typeface="Arial"/>
                <a:sym typeface="Arial"/>
              </a:rPr>
              <a:t>If no one is from the district:</a:t>
            </a:r>
            <a:endParaRPr sz="12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I should mention that none of us are from your district. We were asked to meet with your office because this is an important district, and unfortunately no local members were available today.  </a:t>
            </a:r>
            <a:endParaRPr sz="120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200">
                <a:solidFill>
                  <a:srgbClr val="000000"/>
                </a:solidFill>
                <a:latin typeface="Arial"/>
                <a:ea typeface="Arial"/>
                <a:cs typeface="Arial"/>
                <a:sym typeface="Arial"/>
              </a:rPr>
              <a:t>Across California, AAUW branches engage in programs such as Tech Trek science camps for middle school girls, scholarships for women and girls, voter engagement efforts, and our School Board Project.</a:t>
            </a:r>
            <a:endParaRPr sz="1600"/>
          </a:p>
          <a:p>
            <a:pPr marL="0" lvl="0" indent="0" algn="l" rtl="0">
              <a:spcBef>
                <a:spcPts val="0"/>
              </a:spcBef>
              <a:spcAft>
                <a:spcPts val="0"/>
              </a:spcAft>
              <a:buNone/>
            </a:pPr>
            <a:endParaRPr sz="1600"/>
          </a:p>
        </p:txBody>
      </p:sp>
      <p:sp>
        <p:nvSpPr>
          <p:cNvPr id="639" name="Google Shape;639;p59"/>
          <p:cNvSpPr txBox="1">
            <a:spLocks noGrp="1"/>
          </p:cNvSpPr>
          <p:nvPr>
            <p:ph type="title"/>
          </p:nvPr>
        </p:nvSpPr>
        <p:spPr>
          <a:xfrm>
            <a:off x="490600" y="21662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Script (cont’d)</a:t>
            </a:r>
            <a:endParaRPr/>
          </a:p>
        </p:txBody>
      </p:sp>
      <p:sp>
        <p:nvSpPr>
          <p:cNvPr id="640" name="Google Shape;640;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17</a:t>
            </a:fld>
            <a:endParaRPr>
              <a:solidFill>
                <a:srgbClr val="99C8F8"/>
              </a:solidFill>
            </a:endParaRPr>
          </a:p>
        </p:txBody>
      </p:sp>
      <p:pic>
        <p:nvPicPr>
          <p:cNvPr id="641" name="Google Shape;641;p59"/>
          <p:cNvPicPr preferRelativeResize="0"/>
          <p:nvPr/>
        </p:nvPicPr>
        <p:blipFill>
          <a:blip r:embed="rId3">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0"/>
          <p:cNvSpPr txBox="1">
            <a:spLocks noGrp="1"/>
          </p:cNvSpPr>
          <p:nvPr>
            <p:ph type="body" idx="1"/>
          </p:nvPr>
        </p:nvSpPr>
        <p:spPr>
          <a:xfrm>
            <a:off x="687000" y="92785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One of the exciting projects AAUW California is working on this year is the </a:t>
            </a:r>
            <a:r>
              <a:rPr lang="en" sz="1200" b="1">
                <a:solidFill>
                  <a:srgbClr val="000000"/>
                </a:solidFill>
                <a:latin typeface="Arial"/>
                <a:ea typeface="Arial"/>
                <a:cs typeface="Arial"/>
                <a:sym typeface="Arial"/>
              </a:rPr>
              <a:t>Teen Girls Reproductive Health Awareness Project.</a:t>
            </a:r>
            <a:endParaRPr sz="1200" b="1">
              <a:solidFill>
                <a:srgbClr val="000000"/>
              </a:solidFill>
              <a:latin typeface="Arial"/>
              <a:ea typeface="Arial"/>
              <a:cs typeface="Arial"/>
              <a:sym typeface="Arial"/>
            </a:endParaRPr>
          </a:p>
          <a:p>
            <a:pPr marL="457200" lvl="0" indent="-304800" algn="l" rtl="0">
              <a:lnSpc>
                <a:spcPct val="115000"/>
              </a:lnSpc>
              <a:spcBef>
                <a:spcPts val="1200"/>
              </a:spcBef>
              <a:spcAft>
                <a:spcPts val="0"/>
              </a:spcAft>
              <a:buClr>
                <a:srgbClr val="000000"/>
              </a:buClr>
              <a:buSzPts val="1200"/>
              <a:buFont typeface="Arial"/>
              <a:buChar char="●"/>
            </a:pPr>
            <a:r>
              <a:rPr lang="en" sz="1200">
                <a:solidFill>
                  <a:srgbClr val="000000"/>
                </a:solidFill>
                <a:latin typeface="Arial"/>
                <a:ea typeface="Arial"/>
                <a:cs typeface="Arial"/>
                <a:sym typeface="Arial"/>
              </a:rPr>
              <a:t>Our Orinda-Moraga-Lafayette branch has been working with a group of local high school students to write a House Resolution, sponsored by Assemblymember Rebecca Bauer-Kahan, declaring </a:t>
            </a:r>
            <a:r>
              <a:rPr lang="en" sz="1200" b="1">
                <a:solidFill>
                  <a:srgbClr val="000000"/>
                </a:solidFill>
                <a:latin typeface="Arial"/>
                <a:ea typeface="Arial"/>
                <a:cs typeface="Arial"/>
                <a:sym typeface="Arial"/>
              </a:rPr>
              <a:t>September 2026 as Reproductive Health of Teen Girls Awareness Month.</a:t>
            </a: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It will encourage educators and health care providers to promote educational campaigns focused on reproductive health topics to teenage girls.</a:t>
            </a:r>
            <a:endParaRPr sz="1200">
              <a:solidFill>
                <a:srgbClr val="000000"/>
              </a:solidFill>
              <a:latin typeface="Arial"/>
              <a:ea typeface="Arial"/>
              <a:cs typeface="Arial"/>
              <a:sym typeface="Arial"/>
            </a:endParaRPr>
          </a:p>
          <a:p>
            <a:pPr marL="4572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AAUW California is also conducting additional research on potential methods to educate youth about social media misinformation related to reproductive health. </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Can I answer any questions for you about AAUW?</a:t>
            </a:r>
            <a:endParaRPr sz="1200" b="1">
              <a:solidFill>
                <a:srgbClr val="000000"/>
              </a:solidFill>
              <a:latin typeface="Arial"/>
              <a:ea typeface="Arial"/>
              <a:cs typeface="Arial"/>
              <a:sym typeface="Arial"/>
            </a:endParaRPr>
          </a:p>
          <a:p>
            <a:pPr marL="0" lvl="0" indent="0" algn="l" rtl="0">
              <a:spcBef>
                <a:spcPts val="0"/>
              </a:spcBef>
              <a:spcAft>
                <a:spcPts val="0"/>
              </a:spcAft>
              <a:buNone/>
            </a:pPr>
            <a:endParaRPr sz="1600"/>
          </a:p>
        </p:txBody>
      </p:sp>
      <p:sp>
        <p:nvSpPr>
          <p:cNvPr id="648" name="Google Shape;648;p60"/>
          <p:cNvSpPr txBox="1">
            <a:spLocks noGrp="1"/>
          </p:cNvSpPr>
          <p:nvPr>
            <p:ph type="title"/>
          </p:nvPr>
        </p:nvSpPr>
        <p:spPr>
          <a:xfrm>
            <a:off x="526750" y="240700"/>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Script (cont’d)</a:t>
            </a:r>
            <a:endParaRPr/>
          </a:p>
        </p:txBody>
      </p:sp>
      <p:sp>
        <p:nvSpPr>
          <p:cNvPr id="649" name="Google Shape;649;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18</a:t>
            </a:fld>
            <a:endParaRPr>
              <a:solidFill>
                <a:srgbClr val="99C8F8"/>
              </a:solidFill>
            </a:endParaRPr>
          </a:p>
        </p:txBody>
      </p:sp>
      <p:pic>
        <p:nvPicPr>
          <p:cNvPr id="650" name="Google Shape;650;p60"/>
          <p:cNvPicPr preferRelativeResize="0"/>
          <p:nvPr/>
        </p:nvPicPr>
        <p:blipFill>
          <a:blip r:embed="rId3">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1"/>
          <p:cNvSpPr txBox="1">
            <a:spLocks noGrp="1"/>
          </p:cNvSpPr>
          <p:nvPr>
            <p:ph type="body" idx="1"/>
          </p:nvPr>
        </p:nvSpPr>
        <p:spPr>
          <a:xfrm>
            <a:off x="579325" y="71370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rgbClr val="000000"/>
                </a:solidFill>
                <a:latin typeface="Arial"/>
                <a:ea typeface="Arial"/>
                <a:cs typeface="Arial"/>
                <a:sym typeface="Arial"/>
              </a:rPr>
              <a:t>If the legislator is generally aligned with AAUW’s values:</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Before we move to our priority legislation, we would like to thank you for your leadership and for supporting issues that advance equity for women and girls.</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[If applicable:] We especially appreciate your “Yes” vote in 2025 on </a:t>
            </a:r>
            <a:r>
              <a:rPr lang="en" sz="1200" b="1">
                <a:solidFill>
                  <a:srgbClr val="000000"/>
                </a:solidFill>
                <a:latin typeface="Arial"/>
                <a:ea typeface="Arial"/>
                <a:cs typeface="Arial"/>
                <a:sym typeface="Arial"/>
              </a:rPr>
              <a:t>SB 771 </a:t>
            </a:r>
            <a:r>
              <a:rPr lang="en" sz="1200">
                <a:solidFill>
                  <a:srgbClr val="000000"/>
                </a:solidFill>
                <a:latin typeface="Arial"/>
                <a:ea typeface="Arial"/>
                <a:cs typeface="Arial"/>
                <a:sym typeface="Arial"/>
              </a:rPr>
              <a:t>and/or</a:t>
            </a:r>
            <a:r>
              <a:rPr lang="en" sz="1200" b="1">
                <a:solidFill>
                  <a:srgbClr val="000000"/>
                </a:solidFill>
                <a:latin typeface="Arial"/>
                <a:ea typeface="Arial"/>
                <a:cs typeface="Arial"/>
                <a:sym typeface="Arial"/>
              </a:rPr>
              <a:t> SB 418</a:t>
            </a:r>
            <a:r>
              <a:rPr lang="en" sz="1200">
                <a:solidFill>
                  <a:srgbClr val="000000"/>
                </a:solidFill>
                <a:latin typeface="Arial"/>
                <a:ea typeface="Arial"/>
                <a:cs typeface="Arial"/>
                <a:sym typeface="Arial"/>
              </a:rPr>
              <a:t>  which were AAUW California’s top priority bills last year.</a:t>
            </a:r>
            <a:endParaRPr sz="1200">
              <a:solidFill>
                <a:srgbClr val="000000"/>
              </a:solidFill>
              <a:latin typeface="Arial"/>
              <a:ea typeface="Arial"/>
              <a:cs typeface="Arial"/>
              <a:sym typeface="Arial"/>
            </a:endParaRPr>
          </a:p>
          <a:p>
            <a:pPr marL="457200" lvl="0" indent="-304800" algn="l" rtl="0">
              <a:lnSpc>
                <a:spcPct val="115000"/>
              </a:lnSpc>
              <a:spcBef>
                <a:spcPts val="1200"/>
              </a:spcBef>
              <a:spcAft>
                <a:spcPts val="0"/>
              </a:spcAft>
              <a:buClr>
                <a:srgbClr val="000000"/>
              </a:buClr>
              <a:buSzPts val="1200"/>
              <a:buFont typeface="Arial"/>
              <a:buChar char="●"/>
            </a:pPr>
            <a:r>
              <a:rPr lang="en" sz="1200">
                <a:solidFill>
                  <a:srgbClr val="000000"/>
                </a:solidFill>
                <a:latin typeface="Arial"/>
                <a:ea typeface="Arial"/>
                <a:cs typeface="Arial"/>
                <a:sym typeface="Arial"/>
              </a:rPr>
              <a:t>See how the representative you are meeting with voted on these bills: </a:t>
            </a:r>
            <a:r>
              <a:rPr lang="en" sz="12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Floor Votes - 2025 AAUW California "A" Priority Bills SB 418 and SB 771 - Google Sheets</a:t>
            </a:r>
            <a:r>
              <a:rPr lang="en" sz="1200">
                <a:solidFill>
                  <a:srgbClr val="000000"/>
                </a:solidFill>
                <a:latin typeface="Arial"/>
                <a:ea typeface="Arial"/>
                <a:cs typeface="Arial"/>
                <a:sym typeface="Arial"/>
              </a:rPr>
              <a:t>)</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[If you are meeting with these offices, we would also like you to thank these legislators for authoring AAUW California's recent priority bills]:</a:t>
            </a:r>
            <a:endParaRPr sz="1200">
              <a:solidFill>
                <a:srgbClr val="000000"/>
              </a:solidFill>
              <a:latin typeface="Arial"/>
              <a:ea typeface="Arial"/>
              <a:cs typeface="Arial"/>
              <a:sym typeface="Arial"/>
            </a:endParaRPr>
          </a:p>
          <a:p>
            <a:pPr marL="914400" lvl="0" indent="-304800" algn="l" rtl="0">
              <a:lnSpc>
                <a:spcPct val="115000"/>
              </a:lnSpc>
              <a:spcBef>
                <a:spcPts val="1200"/>
              </a:spcBef>
              <a:spcAft>
                <a:spcPts val="0"/>
              </a:spcAft>
              <a:buClr>
                <a:srgbClr val="000000"/>
              </a:buClr>
              <a:buSzPts val="1200"/>
              <a:buFont typeface="Arial"/>
              <a:buChar char="●"/>
            </a:pPr>
            <a:r>
              <a:rPr lang="en" sz="1200">
                <a:solidFill>
                  <a:srgbClr val="000000"/>
                </a:solidFill>
                <a:latin typeface="Arial"/>
                <a:ea typeface="Arial"/>
                <a:cs typeface="Arial"/>
                <a:sym typeface="Arial"/>
              </a:rPr>
              <a:t>Senator Henry Stern - SB 771 (2025)  </a:t>
            </a:r>
            <a:endParaRPr sz="1200">
              <a:solidFill>
                <a:srgbClr val="000000"/>
              </a:solidFill>
              <a:latin typeface="Arial"/>
              <a:ea typeface="Arial"/>
              <a:cs typeface="Arial"/>
              <a:sym typeface="Arial"/>
            </a:endParaRPr>
          </a:p>
          <a:p>
            <a:pPr marL="9144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Senator Caroline Menjivar - SB 418 (2025) </a:t>
            </a:r>
            <a:endParaRPr sz="1200">
              <a:solidFill>
                <a:srgbClr val="000000"/>
              </a:solidFill>
              <a:latin typeface="Arial"/>
              <a:ea typeface="Arial"/>
              <a:cs typeface="Arial"/>
              <a:sym typeface="Arial"/>
            </a:endParaRPr>
          </a:p>
          <a:p>
            <a:pPr marL="9144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Assemblymember Maggy Krell - SB 1766 (2026) and SB 1845 (2026)</a:t>
            </a:r>
            <a:endParaRPr sz="1200">
              <a:solidFill>
                <a:srgbClr val="000000"/>
              </a:solidFill>
              <a:latin typeface="Arial"/>
              <a:ea typeface="Arial"/>
              <a:cs typeface="Arial"/>
              <a:sym typeface="Arial"/>
            </a:endParaRPr>
          </a:p>
          <a:p>
            <a:pPr marL="914400" lvl="0" indent="-304800" algn="l" rtl="0">
              <a:lnSpc>
                <a:spcPct val="115000"/>
              </a:lnSpc>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Assemblymember Dawn Addis - SB 1876 (2026) </a:t>
            </a:r>
            <a:endParaRPr sz="1200">
              <a:solidFill>
                <a:srgbClr val="000000"/>
              </a:solidFill>
              <a:latin typeface="Arial"/>
              <a:ea typeface="Arial"/>
              <a:cs typeface="Arial"/>
              <a:sym typeface="Arial"/>
            </a:endParaRPr>
          </a:p>
          <a:p>
            <a:pPr marL="0" lvl="0" indent="0" algn="l" rtl="0">
              <a:spcBef>
                <a:spcPts val="0"/>
              </a:spcBef>
              <a:spcAft>
                <a:spcPts val="0"/>
              </a:spcAft>
              <a:buNone/>
            </a:pPr>
            <a:endParaRPr sz="1600"/>
          </a:p>
        </p:txBody>
      </p:sp>
      <p:sp>
        <p:nvSpPr>
          <p:cNvPr id="657" name="Google Shape;657;p61"/>
          <p:cNvSpPr txBox="1">
            <a:spLocks noGrp="1"/>
          </p:cNvSpPr>
          <p:nvPr>
            <p:ph type="title"/>
          </p:nvPr>
        </p:nvSpPr>
        <p:spPr>
          <a:xfrm>
            <a:off x="452825" y="195300"/>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Script (cont’d)</a:t>
            </a:r>
            <a:endParaRPr/>
          </a:p>
        </p:txBody>
      </p:sp>
      <p:sp>
        <p:nvSpPr>
          <p:cNvPr id="658" name="Google Shape;658;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19</a:t>
            </a:fld>
            <a:endParaRPr>
              <a:solidFill>
                <a:srgbClr val="99C8F8"/>
              </a:solidFill>
            </a:endParaRPr>
          </a:p>
        </p:txBody>
      </p:sp>
      <p:pic>
        <p:nvPicPr>
          <p:cNvPr id="659" name="Google Shape;659;p61"/>
          <p:cNvPicPr preferRelativeResize="0"/>
          <p:nvPr/>
        </p:nvPicPr>
        <p:blipFill>
          <a:blip r:embed="rId4">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4"/>
          <p:cNvSpPr txBox="1">
            <a:spLocks noGrp="1"/>
          </p:cNvSpPr>
          <p:nvPr>
            <p:ph type="title"/>
          </p:nvPr>
        </p:nvSpPr>
        <p:spPr>
          <a:xfrm>
            <a:off x="735925" y="644475"/>
            <a:ext cx="4583400" cy="279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4400"/>
              <a:t>AAUW California </a:t>
            </a:r>
            <a:endParaRPr sz="4400"/>
          </a:p>
          <a:p>
            <a:pPr marL="0" lvl="0" indent="0" algn="ctr" rtl="0">
              <a:spcBef>
                <a:spcPts val="0"/>
              </a:spcBef>
              <a:spcAft>
                <a:spcPts val="0"/>
              </a:spcAft>
              <a:buClr>
                <a:schemeClr val="dk1"/>
              </a:buClr>
              <a:buSzPts val="1100"/>
              <a:buFont typeface="Arial"/>
              <a:buNone/>
            </a:pPr>
            <a:r>
              <a:rPr lang="en" sz="4400"/>
              <a:t>Lobby Days 2026</a:t>
            </a:r>
            <a:endParaRPr sz="4400">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endParaRPr sz="2700">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4300">
                <a:solidFill>
                  <a:schemeClr val="lt1"/>
                </a:solidFill>
                <a:latin typeface="Teko Light"/>
                <a:ea typeface="Teko Light"/>
                <a:cs typeface="Teko Light"/>
                <a:sym typeface="Teko Light"/>
              </a:rPr>
              <a:t>How to be an Effective </a:t>
            </a:r>
            <a:endParaRPr sz="4300">
              <a:solidFill>
                <a:schemeClr val="lt1"/>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4300">
                <a:solidFill>
                  <a:schemeClr val="lt1"/>
                </a:solidFill>
                <a:latin typeface="Teko Light"/>
                <a:ea typeface="Teko Light"/>
                <a:cs typeface="Teko Light"/>
                <a:sym typeface="Teko Light"/>
              </a:rPr>
              <a:t>Lobby Days Advocate</a:t>
            </a:r>
            <a:endParaRPr sz="4300">
              <a:solidFill>
                <a:schemeClr val="lt1"/>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endParaRPr sz="2200">
              <a:solidFill>
                <a:schemeClr val="dk2"/>
              </a:solidFill>
              <a:latin typeface="Teko Light"/>
              <a:ea typeface="Teko Light"/>
              <a:cs typeface="Teko Light"/>
              <a:sym typeface="Teko Light"/>
            </a:endParaRPr>
          </a:p>
          <a:p>
            <a:pPr marL="0" lvl="0" indent="0" algn="ctr" rtl="0">
              <a:spcBef>
                <a:spcPts val="0"/>
              </a:spcBef>
              <a:spcAft>
                <a:spcPts val="0"/>
              </a:spcAft>
              <a:buClr>
                <a:schemeClr val="dk1"/>
              </a:buClr>
              <a:buSzPts val="1100"/>
              <a:buFont typeface="Arial"/>
              <a:buNone/>
            </a:pPr>
            <a:r>
              <a:rPr lang="en" sz="2200">
                <a:solidFill>
                  <a:schemeClr val="dk2"/>
                </a:solidFill>
                <a:latin typeface="Teko Light"/>
                <a:ea typeface="Teko Light"/>
                <a:cs typeface="Teko Light"/>
                <a:sym typeface="Teko Light"/>
              </a:rPr>
              <a:t>March 23, 2026</a:t>
            </a:r>
            <a:endParaRPr sz="2200">
              <a:solidFill>
                <a:schemeClr val="dk2"/>
              </a:solidFill>
              <a:latin typeface="Teko Light"/>
              <a:ea typeface="Teko Light"/>
              <a:cs typeface="Teko Light"/>
              <a:sym typeface="Teko Light"/>
            </a:endParaRPr>
          </a:p>
        </p:txBody>
      </p:sp>
      <p:grpSp>
        <p:nvGrpSpPr>
          <p:cNvPr id="496" name="Google Shape;496;p44"/>
          <p:cNvGrpSpPr/>
          <p:nvPr/>
        </p:nvGrpSpPr>
        <p:grpSpPr>
          <a:xfrm>
            <a:off x="8166223" y="251750"/>
            <a:ext cx="290744" cy="163675"/>
            <a:chOff x="1475808" y="254825"/>
            <a:chExt cx="388592" cy="163675"/>
          </a:xfrm>
        </p:grpSpPr>
        <p:cxnSp>
          <p:nvCxnSpPr>
            <p:cNvPr id="497" name="Google Shape;497;p44"/>
            <p:cNvCxnSpPr/>
            <p:nvPr/>
          </p:nvCxnSpPr>
          <p:spPr>
            <a:xfrm>
              <a:off x="1475808" y="254825"/>
              <a:ext cx="388200" cy="0"/>
            </a:xfrm>
            <a:prstGeom prst="straightConnector1">
              <a:avLst/>
            </a:prstGeom>
            <a:noFill/>
            <a:ln w="19050" cap="flat" cmpd="sng">
              <a:solidFill>
                <a:schemeClr val="dk1"/>
              </a:solidFill>
              <a:prstDash val="solid"/>
              <a:round/>
              <a:headEnd type="none" w="med" len="med"/>
              <a:tailEnd type="none" w="med" len="med"/>
            </a:ln>
          </p:spPr>
        </p:cxnSp>
        <p:cxnSp>
          <p:nvCxnSpPr>
            <p:cNvPr id="498" name="Google Shape;498;p44"/>
            <p:cNvCxnSpPr/>
            <p:nvPr/>
          </p:nvCxnSpPr>
          <p:spPr>
            <a:xfrm>
              <a:off x="1572800" y="336675"/>
              <a:ext cx="291600" cy="0"/>
            </a:xfrm>
            <a:prstGeom prst="straightConnector1">
              <a:avLst/>
            </a:prstGeom>
            <a:noFill/>
            <a:ln w="19050" cap="flat" cmpd="sng">
              <a:solidFill>
                <a:schemeClr val="dk1"/>
              </a:solidFill>
              <a:prstDash val="solid"/>
              <a:round/>
              <a:headEnd type="none" w="med" len="med"/>
              <a:tailEnd type="none" w="med" len="med"/>
            </a:ln>
          </p:spPr>
        </p:cxnSp>
        <p:cxnSp>
          <p:nvCxnSpPr>
            <p:cNvPr id="499" name="Google Shape;499;p44"/>
            <p:cNvCxnSpPr/>
            <p:nvPr/>
          </p:nvCxnSpPr>
          <p:spPr>
            <a:xfrm>
              <a:off x="1650725" y="418500"/>
              <a:ext cx="213300" cy="0"/>
            </a:xfrm>
            <a:prstGeom prst="straightConnector1">
              <a:avLst/>
            </a:prstGeom>
            <a:noFill/>
            <a:ln w="19050" cap="flat" cmpd="sng">
              <a:solidFill>
                <a:schemeClr val="dk1"/>
              </a:solidFill>
              <a:prstDash val="solid"/>
              <a:round/>
              <a:headEnd type="none" w="med" len="med"/>
              <a:tailEnd type="none" w="med" len="med"/>
            </a:ln>
          </p:spPr>
        </p:cxnSp>
      </p:grpSp>
      <p:sp>
        <p:nvSpPr>
          <p:cNvPr id="500" name="Google Shape;500;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501" name="Google Shape;501;p44"/>
          <p:cNvPicPr preferRelativeResize="0"/>
          <p:nvPr/>
        </p:nvPicPr>
        <p:blipFill>
          <a:blip r:embed="rId3">
            <a:alphaModFix/>
          </a:blip>
          <a:stretch>
            <a:fillRect/>
          </a:stretch>
        </p:blipFill>
        <p:spPr>
          <a:xfrm>
            <a:off x="5356375" y="1631700"/>
            <a:ext cx="3200400" cy="1533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62"/>
          <p:cNvSpPr txBox="1">
            <a:spLocks noGrp="1"/>
          </p:cNvSpPr>
          <p:nvPr>
            <p:ph type="body" idx="1"/>
          </p:nvPr>
        </p:nvSpPr>
        <p:spPr>
          <a:xfrm>
            <a:off x="579325" y="79460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b="1">
                <a:solidFill>
                  <a:srgbClr val="000000"/>
                </a:solidFill>
                <a:latin typeface="Arial"/>
                <a:ea typeface="Arial"/>
                <a:cs typeface="Arial"/>
                <a:sym typeface="Arial"/>
              </a:rPr>
              <a:t>If the legislator is not closely aligned with AAUW’s values:</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Before discussing our priority legislation, we want to thank you for the work you are doing for the district, particularly [mention 1-2 relevant examples.] </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While we may not always agree on every issue, we believe some of the bills we are supporting this year will be ones you will find worthwhile to support.</a:t>
            </a: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b="1">
                <a:solidFill>
                  <a:srgbClr val="000000"/>
                </a:solidFill>
                <a:latin typeface="Arial"/>
                <a:ea typeface="Arial"/>
                <a:cs typeface="Arial"/>
                <a:sym typeface="Arial"/>
              </a:rPr>
              <a:t>Transition to Bills</a:t>
            </a:r>
            <a:endParaRPr sz="1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Each year, AAUW California develops a legislative agenda of roughly 30 bills that align with our mission. Today we would like to focus on our </a:t>
            </a:r>
            <a:r>
              <a:rPr lang="en" sz="1200" b="1">
                <a:solidFill>
                  <a:srgbClr val="000000"/>
                </a:solidFill>
                <a:latin typeface="Arial"/>
                <a:ea typeface="Arial"/>
                <a:cs typeface="Arial"/>
                <a:sym typeface="Arial"/>
              </a:rPr>
              <a:t>three top priority bills.</a:t>
            </a:r>
            <a:endParaRPr sz="1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200">
                <a:solidFill>
                  <a:srgbClr val="000000"/>
                </a:solidFill>
                <a:latin typeface="Arial"/>
                <a:ea typeface="Arial"/>
                <a:cs typeface="Arial"/>
                <a:sym typeface="Arial"/>
              </a:rPr>
              <a:t>At this point I will turn it over to my colleagues, who will briefly introduce each of these bills.</a:t>
            </a:r>
            <a:endParaRPr sz="1600"/>
          </a:p>
        </p:txBody>
      </p:sp>
      <p:sp>
        <p:nvSpPr>
          <p:cNvPr id="666" name="Google Shape;666;p62"/>
          <p:cNvSpPr txBox="1">
            <a:spLocks noGrp="1"/>
          </p:cNvSpPr>
          <p:nvPr>
            <p:ph type="title"/>
          </p:nvPr>
        </p:nvSpPr>
        <p:spPr>
          <a:xfrm>
            <a:off x="452825" y="195300"/>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 Script (cont’d)</a:t>
            </a:r>
            <a:endParaRPr/>
          </a:p>
        </p:txBody>
      </p:sp>
      <p:sp>
        <p:nvSpPr>
          <p:cNvPr id="667" name="Google Shape;667;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20</a:t>
            </a:fld>
            <a:endParaRPr>
              <a:solidFill>
                <a:srgbClr val="99C8F8"/>
              </a:solidFill>
            </a:endParaRPr>
          </a:p>
        </p:txBody>
      </p:sp>
      <p:pic>
        <p:nvPicPr>
          <p:cNvPr id="668" name="Google Shape;668;p62"/>
          <p:cNvPicPr preferRelativeResize="0"/>
          <p:nvPr/>
        </p:nvPicPr>
        <p:blipFill>
          <a:blip r:embed="rId3">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63"/>
          <p:cNvSpPr txBox="1">
            <a:spLocks noGrp="1"/>
          </p:cNvSpPr>
          <p:nvPr>
            <p:ph type="body" idx="1"/>
          </p:nvPr>
        </p:nvSpPr>
        <p:spPr>
          <a:xfrm>
            <a:off x="579325" y="740713"/>
            <a:ext cx="77700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000000"/>
                </a:solidFill>
                <a:latin typeface="Arial"/>
                <a:ea typeface="Arial"/>
                <a:cs typeface="Arial"/>
                <a:sym typeface="Arial"/>
              </a:rPr>
              <a:t>Thank you for taking the time to meet with us today.</a:t>
            </a:r>
            <a:endParaRPr sz="1100" b="1">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I’d like to speak briefly about </a:t>
            </a:r>
            <a:r>
              <a:rPr lang="en" sz="1100" b="1">
                <a:solidFill>
                  <a:srgbClr val="000000"/>
                </a:solidFill>
                <a:latin typeface="Arial"/>
                <a:ea typeface="Arial"/>
                <a:cs typeface="Arial"/>
                <a:sym typeface="Arial"/>
              </a:rPr>
              <a:t>[Bill No.] </a:t>
            </a:r>
            <a:endParaRPr sz="1100" b="1">
              <a:solidFill>
                <a:srgbClr val="000000"/>
              </a:solidFill>
              <a:latin typeface="Arial"/>
              <a:ea typeface="Arial"/>
              <a:cs typeface="Arial"/>
              <a:sym typeface="Arial"/>
            </a:endParaRPr>
          </a:p>
          <a:p>
            <a:pPr marL="0" lvl="0" indent="0" algn="l" rtl="0">
              <a:spcBef>
                <a:spcPts val="1200"/>
              </a:spcBef>
              <a:spcAft>
                <a:spcPts val="0"/>
              </a:spcAft>
              <a:buNone/>
            </a:pPr>
            <a:r>
              <a:rPr lang="en" sz="1100" b="1">
                <a:solidFill>
                  <a:srgbClr val="000000"/>
                </a:solidFill>
                <a:latin typeface="Arial"/>
                <a:ea typeface="Arial"/>
                <a:cs typeface="Arial"/>
                <a:sym typeface="Arial"/>
              </a:rPr>
              <a:t>[If applicable:] </a:t>
            </a:r>
            <a:r>
              <a:rPr lang="en" sz="1100">
                <a:solidFill>
                  <a:srgbClr val="000000"/>
                </a:solidFill>
                <a:latin typeface="Arial"/>
                <a:ea typeface="Arial"/>
                <a:cs typeface="Arial"/>
                <a:sym typeface="Arial"/>
              </a:rPr>
              <a:t>We understand that you serve on the </a:t>
            </a:r>
            <a:r>
              <a:rPr lang="en" sz="1100" b="1">
                <a:solidFill>
                  <a:srgbClr val="000000"/>
                </a:solidFill>
                <a:latin typeface="Arial"/>
                <a:ea typeface="Arial"/>
                <a:cs typeface="Arial"/>
                <a:sym typeface="Arial"/>
              </a:rPr>
              <a:t>[Committee Name],</a:t>
            </a:r>
            <a:r>
              <a:rPr lang="en" sz="1100">
                <a:solidFill>
                  <a:srgbClr val="000000"/>
                </a:solidFill>
                <a:latin typeface="Arial"/>
                <a:ea typeface="Arial"/>
                <a:cs typeface="Arial"/>
                <a:sym typeface="Arial"/>
              </a:rPr>
              <a:t> which has heard or will soon hear this bill. (See committee details </a:t>
            </a:r>
            <a:r>
              <a:rPr lang="en" sz="11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HERE</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457200" lvl="0" indent="-298450" algn="l" rtl="0">
              <a:spcBef>
                <a:spcPts val="1200"/>
              </a:spcBef>
              <a:spcAft>
                <a:spcPts val="0"/>
              </a:spcAft>
              <a:buClr>
                <a:srgbClr val="000000"/>
              </a:buClr>
              <a:buSzPts val="1100"/>
              <a:buFont typeface="Arial"/>
              <a:buChar char="●"/>
            </a:pPr>
            <a:r>
              <a:rPr lang="en" sz="1100">
                <a:solidFill>
                  <a:srgbClr val="000000"/>
                </a:solidFill>
                <a:latin typeface="Arial"/>
                <a:ea typeface="Arial"/>
                <a:cs typeface="Arial"/>
                <a:sym typeface="Arial"/>
              </a:rPr>
              <a:t>If you’re meeting with one of the Assembly Education Committee members, thank them for approving AB 1766. (especially Asm Hoover and Asm Castillo - the two Republicans on the committee!)</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b="1">
                <a:solidFill>
                  <a:srgbClr val="000000"/>
                </a:solidFill>
                <a:latin typeface="Arial"/>
                <a:ea typeface="Arial"/>
                <a:cs typeface="Arial"/>
                <a:sym typeface="Arial"/>
              </a:rPr>
              <a:t>[Present the Bill Talking Points</a:t>
            </a:r>
            <a:r>
              <a:rPr lang="en" sz="1100">
                <a:solidFill>
                  <a:srgbClr val="000000"/>
                </a:solidFill>
                <a:latin typeface="Arial"/>
                <a:ea typeface="Arial"/>
                <a:cs typeface="Arial"/>
                <a:sym typeface="Arial"/>
              </a:rPr>
              <a:t>.]</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Do you have any questions about</a:t>
            </a:r>
            <a:r>
              <a:rPr lang="en" sz="1100" b="1">
                <a:solidFill>
                  <a:srgbClr val="000000"/>
                </a:solidFill>
                <a:latin typeface="Arial"/>
                <a:ea typeface="Arial"/>
                <a:cs typeface="Arial"/>
                <a:sym typeface="Arial"/>
              </a:rPr>
              <a:t> [Bill No.]</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b="1">
                <a:solidFill>
                  <a:srgbClr val="000000"/>
                </a:solidFill>
                <a:latin typeface="Arial"/>
                <a:ea typeface="Arial"/>
                <a:cs typeface="Arial"/>
                <a:sym typeface="Arial"/>
              </a:rPr>
              <a:t>If you can answer:  </a:t>
            </a:r>
            <a:r>
              <a:rPr lang="en" sz="1100">
                <a:solidFill>
                  <a:srgbClr val="000000"/>
                </a:solidFill>
                <a:latin typeface="Arial"/>
                <a:ea typeface="Arial"/>
                <a:cs typeface="Arial"/>
                <a:sym typeface="Arial"/>
              </a:rPr>
              <a:t>Respond to the question.</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b="1">
                <a:solidFill>
                  <a:srgbClr val="000000"/>
                </a:solidFill>
                <a:latin typeface="Arial"/>
                <a:ea typeface="Arial"/>
                <a:cs typeface="Arial"/>
                <a:sym typeface="Arial"/>
              </a:rPr>
              <a:t>If you cannot answer: </a:t>
            </a:r>
            <a:r>
              <a:rPr lang="en" sz="1100">
                <a:solidFill>
                  <a:srgbClr val="000000"/>
                </a:solidFill>
                <a:latin typeface="Arial"/>
                <a:ea typeface="Arial"/>
                <a:cs typeface="Arial"/>
                <a:sym typeface="Arial"/>
              </a:rPr>
              <a:t>I’m not sure about that, but I will make sure someone from our state public policy team follows up with you promptly.</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a:solidFill>
                  <a:srgbClr val="000000"/>
                </a:solidFill>
                <a:latin typeface="Arial"/>
                <a:ea typeface="Arial"/>
                <a:cs typeface="Arial"/>
                <a:sym typeface="Arial"/>
              </a:rPr>
              <a:t>May we indicate that AAUW can count on your support for</a:t>
            </a:r>
            <a:r>
              <a:rPr lang="en" sz="1100" b="1">
                <a:solidFill>
                  <a:srgbClr val="000000"/>
                </a:solidFill>
                <a:latin typeface="Arial"/>
                <a:ea typeface="Arial"/>
                <a:cs typeface="Arial"/>
                <a:sym typeface="Arial"/>
              </a:rPr>
              <a:t> [Bill No.]</a:t>
            </a: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marL="0" lvl="0" indent="0" algn="l" rtl="0">
              <a:spcBef>
                <a:spcPts val="1200"/>
              </a:spcBef>
              <a:spcAft>
                <a:spcPts val="0"/>
              </a:spcAft>
              <a:buNone/>
            </a:pPr>
            <a:r>
              <a:rPr lang="en" sz="1100" b="1">
                <a:solidFill>
                  <a:srgbClr val="000000"/>
                </a:solidFill>
                <a:latin typeface="Arial"/>
                <a:ea typeface="Arial"/>
                <a:cs typeface="Arial"/>
                <a:sym typeface="Arial"/>
              </a:rPr>
              <a:t>[If they say “no”:] </a:t>
            </a:r>
            <a:r>
              <a:rPr lang="en" sz="1100">
                <a:solidFill>
                  <a:srgbClr val="000000"/>
                </a:solidFill>
                <a:latin typeface="Arial"/>
                <a:ea typeface="Arial"/>
                <a:cs typeface="Arial"/>
                <a:sym typeface="Arial"/>
              </a:rPr>
              <a:t>Thank you for sharing that. Would you mind telling us more about your concerns? We’d like to better understand your perspective.</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2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2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endParaRPr sz="1200">
              <a:solidFill>
                <a:srgbClr val="000000"/>
              </a:solidFill>
              <a:latin typeface="Arial"/>
              <a:ea typeface="Arial"/>
              <a:cs typeface="Arial"/>
              <a:sym typeface="Arial"/>
            </a:endParaRPr>
          </a:p>
        </p:txBody>
      </p:sp>
      <p:sp>
        <p:nvSpPr>
          <p:cNvPr id="675" name="Google Shape;675;p63"/>
          <p:cNvSpPr txBox="1">
            <a:spLocks noGrp="1"/>
          </p:cNvSpPr>
          <p:nvPr>
            <p:ph type="title"/>
          </p:nvPr>
        </p:nvSpPr>
        <p:spPr>
          <a:xfrm>
            <a:off x="320350" y="10822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Member Script</a:t>
            </a:r>
            <a:endParaRPr/>
          </a:p>
        </p:txBody>
      </p:sp>
      <p:sp>
        <p:nvSpPr>
          <p:cNvPr id="676" name="Google Shape;676;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21</a:t>
            </a:fld>
            <a:endParaRPr>
              <a:solidFill>
                <a:srgbClr val="99C8F8"/>
              </a:solidFill>
            </a:endParaRPr>
          </a:p>
        </p:txBody>
      </p:sp>
      <p:pic>
        <p:nvPicPr>
          <p:cNvPr id="677" name="Google Shape;677;p63"/>
          <p:cNvPicPr preferRelativeResize="0"/>
          <p:nvPr/>
        </p:nvPicPr>
        <p:blipFill>
          <a:blip r:embed="rId4">
            <a:alphaModFix/>
          </a:blip>
          <a:stretch>
            <a:fillRect/>
          </a:stretch>
        </p:blipFill>
        <p:spPr>
          <a:xfrm>
            <a:off x="4034150" y="4510700"/>
            <a:ext cx="1185550" cy="568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4"/>
          <p:cNvSpPr txBox="1">
            <a:spLocks noGrp="1"/>
          </p:cNvSpPr>
          <p:nvPr>
            <p:ph type="body" idx="1"/>
          </p:nvPr>
        </p:nvSpPr>
        <p:spPr>
          <a:xfrm>
            <a:off x="714850" y="876675"/>
            <a:ext cx="75558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300" b="1">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300" b="1">
                <a:solidFill>
                  <a:srgbClr val="000000"/>
                </a:solidFill>
                <a:latin typeface="Arial"/>
                <a:ea typeface="Arial"/>
                <a:cs typeface="Arial"/>
                <a:sym typeface="Arial"/>
              </a:rPr>
              <a:t>Closing may be done by Team Leader or one of the team members</a:t>
            </a:r>
            <a:endParaRPr sz="13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300">
                <a:solidFill>
                  <a:srgbClr val="000000"/>
                </a:solidFill>
                <a:latin typeface="Arial"/>
                <a:ea typeface="Arial"/>
                <a:cs typeface="Arial"/>
                <a:sym typeface="Arial"/>
              </a:rPr>
              <a:t>Thank you again so much for your time and attention. </a:t>
            </a:r>
            <a:endParaRPr sz="13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300">
                <a:solidFill>
                  <a:srgbClr val="000000"/>
                </a:solidFill>
                <a:latin typeface="Arial"/>
                <a:ea typeface="Arial"/>
                <a:cs typeface="Arial"/>
                <a:sym typeface="Arial"/>
              </a:rPr>
              <a:t>Before we go, may we get a group photo?</a:t>
            </a:r>
            <a:endParaRPr sz="13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300" b="1">
                <a:solidFill>
                  <a:srgbClr val="000000"/>
                </a:solidFill>
                <a:latin typeface="Arial"/>
                <a:ea typeface="Arial"/>
                <a:cs typeface="Arial"/>
                <a:sym typeface="Arial"/>
              </a:rPr>
              <a:t>[If you are meeting with the legislator]</a:t>
            </a:r>
            <a:r>
              <a:rPr lang="en" sz="1300">
                <a:solidFill>
                  <a:srgbClr val="000000"/>
                </a:solidFill>
                <a:latin typeface="Arial"/>
                <a:ea typeface="Arial"/>
                <a:cs typeface="Arial"/>
                <a:sym typeface="Arial"/>
              </a:rPr>
              <a:t>: Can you give me the name and contact for the person we should send follow-up responses and material to? </a:t>
            </a:r>
            <a:endParaRPr sz="13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 sz="1300" b="1">
                <a:solidFill>
                  <a:srgbClr val="000000"/>
                </a:solidFill>
                <a:latin typeface="Arial"/>
                <a:ea typeface="Arial"/>
                <a:cs typeface="Arial"/>
                <a:sym typeface="Arial"/>
              </a:rPr>
              <a:t>[If you are meeting with a staffer]: </a:t>
            </a:r>
            <a:r>
              <a:rPr lang="en" sz="1300">
                <a:solidFill>
                  <a:srgbClr val="000000"/>
                </a:solidFill>
                <a:latin typeface="Arial"/>
                <a:ea typeface="Arial"/>
                <a:cs typeface="Arial"/>
                <a:sym typeface="Arial"/>
              </a:rPr>
              <a:t>Can you spell your name and give me your contact info so we can send responses and material to you?</a:t>
            </a:r>
            <a:endParaRPr sz="2200"/>
          </a:p>
        </p:txBody>
      </p:sp>
      <p:sp>
        <p:nvSpPr>
          <p:cNvPr id="683" name="Google Shape;683;p64"/>
          <p:cNvSpPr txBox="1">
            <a:spLocks noGrp="1"/>
          </p:cNvSpPr>
          <p:nvPr>
            <p:ph type="title"/>
          </p:nvPr>
        </p:nvSpPr>
        <p:spPr>
          <a:xfrm>
            <a:off x="594375"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Script - Closing</a:t>
            </a:r>
            <a:endParaRPr/>
          </a:p>
        </p:txBody>
      </p:sp>
      <p:sp>
        <p:nvSpPr>
          <p:cNvPr id="684" name="Google Shape;684;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22</a:t>
            </a:fld>
            <a:endParaRPr>
              <a:solidFill>
                <a:srgbClr val="99C8F8"/>
              </a:solidFill>
            </a:endParaRPr>
          </a:p>
        </p:txBody>
      </p:sp>
      <p:pic>
        <p:nvPicPr>
          <p:cNvPr id="685" name="Google Shape;685;p64"/>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5"/>
          <p:cNvSpPr txBox="1">
            <a:spLocks noGrp="1"/>
          </p:cNvSpPr>
          <p:nvPr>
            <p:ph type="title"/>
          </p:nvPr>
        </p:nvSpPr>
        <p:spPr>
          <a:xfrm>
            <a:off x="912500" y="1791225"/>
            <a:ext cx="3447900" cy="8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Questions</a:t>
            </a:r>
            <a:endParaRPr/>
          </a:p>
        </p:txBody>
      </p:sp>
      <p:sp>
        <p:nvSpPr>
          <p:cNvPr id="691" name="Google Shape;691;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23</a:t>
            </a:fld>
            <a:endParaRPr>
              <a:solidFill>
                <a:srgbClr val="99C8F8"/>
              </a:solidFill>
            </a:endParaRPr>
          </a:p>
        </p:txBody>
      </p:sp>
      <p:pic>
        <p:nvPicPr>
          <p:cNvPr id="692" name="Google Shape;692;p65"/>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66"/>
          <p:cNvSpPr txBox="1">
            <a:spLocks noGrp="1"/>
          </p:cNvSpPr>
          <p:nvPr>
            <p:ph type="body" idx="1"/>
          </p:nvPr>
        </p:nvSpPr>
        <p:spPr>
          <a:xfrm>
            <a:off x="602250" y="961750"/>
            <a:ext cx="74448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en" sz="1500">
                <a:latin typeface="Arial"/>
                <a:ea typeface="Arial"/>
                <a:cs typeface="Arial"/>
                <a:sym typeface="Arial"/>
              </a:rPr>
              <a:t>At Lobby Days this year, we will be advancing three priority bills:</a:t>
            </a:r>
            <a:endParaRPr sz="1500">
              <a:latin typeface="Arial"/>
              <a:ea typeface="Arial"/>
              <a:cs typeface="Arial"/>
              <a:sym typeface="Arial"/>
            </a:endParaRPr>
          </a:p>
          <a:p>
            <a:pPr marL="457200" lvl="0" indent="-323850" algn="l" rtl="0">
              <a:lnSpc>
                <a:spcPct val="115000"/>
              </a:lnSpc>
              <a:spcBef>
                <a:spcPts val="1800"/>
              </a:spcBef>
              <a:spcAft>
                <a:spcPts val="0"/>
              </a:spcAft>
              <a:buClr>
                <a:srgbClr val="000000"/>
              </a:buClr>
              <a:buSzPts val="1500"/>
              <a:buFont typeface="Arial"/>
              <a:buChar char="●"/>
            </a:pPr>
            <a:r>
              <a:rPr lang="en" sz="1500">
                <a:latin typeface="Arial"/>
                <a:ea typeface="Arial"/>
                <a:cs typeface="Arial"/>
                <a:sym typeface="Arial"/>
              </a:rPr>
              <a:t>AB 1766 (Krell) - Human Trafficking Prevention Education (AAUW California Sponsored)</a:t>
            </a:r>
            <a:endParaRPr sz="1500">
              <a:latin typeface="Arial"/>
              <a:ea typeface="Arial"/>
              <a:cs typeface="Arial"/>
              <a:sym typeface="Arial"/>
            </a:endParaRPr>
          </a:p>
          <a:p>
            <a:pPr marL="457200" lvl="0" indent="-323850" algn="l" rtl="0">
              <a:lnSpc>
                <a:spcPct val="115000"/>
              </a:lnSpc>
              <a:spcBef>
                <a:spcPts val="0"/>
              </a:spcBef>
              <a:spcAft>
                <a:spcPts val="0"/>
              </a:spcAft>
              <a:buClr>
                <a:srgbClr val="000000"/>
              </a:buClr>
              <a:buSzPts val="1500"/>
              <a:buFont typeface="Arial"/>
              <a:buChar char="●"/>
            </a:pPr>
            <a:r>
              <a:rPr lang="en" sz="1500">
                <a:latin typeface="Arial"/>
                <a:ea typeface="Arial"/>
                <a:cs typeface="Arial"/>
                <a:sym typeface="Arial"/>
              </a:rPr>
              <a:t>AB 1845 (Krell) - Student Safety and Anti-Exploitation Act (AAUW California Sponsored)</a:t>
            </a:r>
            <a:endParaRPr sz="1500">
              <a:latin typeface="Arial"/>
              <a:ea typeface="Arial"/>
              <a:cs typeface="Arial"/>
              <a:sym typeface="Arial"/>
            </a:endParaRPr>
          </a:p>
          <a:p>
            <a:pPr marL="457200" lvl="0" indent="-323850" algn="l" rtl="0">
              <a:lnSpc>
                <a:spcPct val="115000"/>
              </a:lnSpc>
              <a:spcBef>
                <a:spcPts val="0"/>
              </a:spcBef>
              <a:spcAft>
                <a:spcPts val="0"/>
              </a:spcAft>
              <a:buClr>
                <a:srgbClr val="000000"/>
              </a:buClr>
              <a:buSzPts val="1500"/>
              <a:buFont typeface="Arial"/>
              <a:buChar char="●"/>
            </a:pPr>
            <a:r>
              <a:rPr lang="en" sz="1500">
                <a:latin typeface="Arial"/>
                <a:ea typeface="Arial"/>
                <a:cs typeface="Arial"/>
                <a:sym typeface="Arial"/>
              </a:rPr>
              <a:t>AB 1876 (Addis) - Fair Care for All Act</a:t>
            </a:r>
            <a:endParaRPr sz="1500">
              <a:latin typeface="Arial"/>
              <a:ea typeface="Arial"/>
              <a:cs typeface="Arial"/>
              <a:sym typeface="Arial"/>
            </a:endParaRPr>
          </a:p>
          <a:p>
            <a:pPr marL="0" lvl="0" indent="0" algn="l" rtl="0">
              <a:lnSpc>
                <a:spcPct val="115000"/>
              </a:lnSpc>
              <a:spcBef>
                <a:spcPts val="1800"/>
              </a:spcBef>
              <a:spcAft>
                <a:spcPts val="0"/>
              </a:spcAft>
              <a:buNone/>
            </a:pPr>
            <a:r>
              <a:rPr lang="en" sz="1400" b="1">
                <a:latin typeface="Arial"/>
                <a:ea typeface="Arial"/>
                <a:cs typeface="Arial"/>
                <a:sym typeface="Arial"/>
              </a:rPr>
              <a:t> </a:t>
            </a:r>
            <a:endParaRPr sz="1400" b="1">
              <a:latin typeface="Arial"/>
              <a:ea typeface="Arial"/>
              <a:cs typeface="Arial"/>
              <a:sym typeface="Arial"/>
            </a:endParaRPr>
          </a:p>
          <a:p>
            <a:pPr marL="0" lvl="0" indent="0" algn="l" rtl="0">
              <a:lnSpc>
                <a:spcPct val="115000"/>
              </a:lnSpc>
              <a:spcBef>
                <a:spcPts val="1800"/>
              </a:spcBef>
              <a:spcAft>
                <a:spcPts val="0"/>
              </a:spcAft>
              <a:buNone/>
            </a:pPr>
            <a:endParaRPr sz="2000"/>
          </a:p>
        </p:txBody>
      </p:sp>
      <p:sp>
        <p:nvSpPr>
          <p:cNvPr id="698" name="Google Shape;698;p66"/>
          <p:cNvSpPr txBox="1">
            <a:spLocks noGrp="1"/>
          </p:cNvSpPr>
          <p:nvPr>
            <p:ph type="title"/>
          </p:nvPr>
        </p:nvSpPr>
        <p:spPr>
          <a:xfrm>
            <a:off x="602250" y="3638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3 Priority Bills</a:t>
            </a:r>
            <a:endParaRPr/>
          </a:p>
        </p:txBody>
      </p:sp>
      <p:sp>
        <p:nvSpPr>
          <p:cNvPr id="699" name="Google Shape;699;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24</a:t>
            </a:fld>
            <a:endParaRPr>
              <a:solidFill>
                <a:srgbClr val="99C8F8"/>
              </a:solidFill>
            </a:endParaRPr>
          </a:p>
        </p:txBody>
      </p:sp>
      <p:pic>
        <p:nvPicPr>
          <p:cNvPr id="700" name="Google Shape;700;p66"/>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pic>
        <p:nvPicPr>
          <p:cNvPr id="705" name="Google Shape;705;p67"/>
          <p:cNvPicPr preferRelativeResize="0"/>
          <p:nvPr/>
        </p:nvPicPr>
        <p:blipFill>
          <a:blip r:embed="rId3">
            <a:alphaModFix/>
          </a:blip>
          <a:stretch>
            <a:fillRect/>
          </a:stretch>
        </p:blipFill>
        <p:spPr>
          <a:xfrm>
            <a:off x="3924300" y="4458063"/>
            <a:ext cx="1295400" cy="620713"/>
          </a:xfrm>
          <a:prstGeom prst="rect">
            <a:avLst/>
          </a:prstGeom>
          <a:noFill/>
          <a:ln>
            <a:noFill/>
          </a:ln>
        </p:spPr>
      </p:pic>
      <p:sp>
        <p:nvSpPr>
          <p:cNvPr id="706" name="Google Shape;706;p67"/>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7" name="Google Shape;707;p67"/>
          <p:cNvSpPr txBox="1">
            <a:spLocks noGrp="1"/>
          </p:cNvSpPr>
          <p:nvPr>
            <p:ph type="body" idx="1"/>
          </p:nvPr>
        </p:nvSpPr>
        <p:spPr>
          <a:xfrm>
            <a:off x="460400" y="793500"/>
            <a:ext cx="5871300" cy="355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latin typeface="Arial"/>
                <a:ea typeface="Arial"/>
                <a:cs typeface="Arial"/>
                <a:sym typeface="Arial"/>
              </a:rPr>
              <a:t>AB 1766 and AB 1845</a:t>
            </a:r>
            <a:endParaRPr sz="1400" b="1">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The office of Assemblymember Maggy Krell invited AAUW California to co-sponsor this human trafficking bill package. As co-sponsors, we have had a meaningful role in shaping both measures. </a:t>
            </a:r>
            <a:endParaRPr sz="1200">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The issue of human trafficking is now more urgent than ever, as traffickers increasingly use digital exploitation to target even younger children, including in early elementary and middle school. </a:t>
            </a:r>
            <a:endParaRPr sz="1200">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These bills strongly align with our Public Policy priority of </a:t>
            </a:r>
            <a:r>
              <a:rPr lang="en" sz="1200" b="1">
                <a:latin typeface="Arial"/>
                <a:ea typeface="Arial"/>
                <a:cs typeface="Arial"/>
                <a:sym typeface="Arial"/>
              </a:rPr>
              <a:t>Social and Racial Justice - Freedom from violence in all its forms and wherever it occurs. </a:t>
            </a:r>
            <a:endParaRPr sz="1200" b="1">
              <a:latin typeface="Arial"/>
              <a:ea typeface="Arial"/>
              <a:cs typeface="Arial"/>
              <a:sym typeface="Arial"/>
            </a:endParaRPr>
          </a:p>
          <a:p>
            <a:pPr marL="0" lvl="0" indent="0" algn="l" rtl="0">
              <a:lnSpc>
                <a:spcPct val="115000"/>
              </a:lnSpc>
              <a:spcBef>
                <a:spcPts val="0"/>
              </a:spcBef>
              <a:spcAft>
                <a:spcPts val="0"/>
              </a:spcAft>
              <a:buNone/>
            </a:pPr>
            <a:endParaRPr sz="600" b="1">
              <a:latin typeface="Arial"/>
              <a:ea typeface="Arial"/>
              <a:cs typeface="Arial"/>
              <a:sym typeface="Arial"/>
            </a:endParaRPr>
          </a:p>
          <a:p>
            <a:pPr marL="0" lvl="0" indent="0" algn="l" rtl="0">
              <a:lnSpc>
                <a:spcPct val="115000"/>
              </a:lnSpc>
              <a:spcBef>
                <a:spcPts val="0"/>
              </a:spcBef>
              <a:spcAft>
                <a:spcPts val="0"/>
              </a:spcAft>
              <a:buNone/>
            </a:pPr>
            <a:r>
              <a:rPr lang="en" sz="1400" b="1">
                <a:latin typeface="Arial"/>
                <a:ea typeface="Arial"/>
                <a:cs typeface="Arial"/>
                <a:sym typeface="Arial"/>
              </a:rPr>
              <a:t>AB 1876</a:t>
            </a:r>
            <a:endParaRPr sz="1400" b="1">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This bill is very similar to SB 418, one of our A priority bills in 2025 that made it to the Governor’s desk and was vetoed due to cost concerns because the bill included 12 months’ coverage for hormone therapy. </a:t>
            </a:r>
            <a:endParaRPr sz="1200">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AB 1876 is virtually identical to SB 418, except hormone therapy coverage has been removed.</a:t>
            </a:r>
            <a:endParaRPr sz="1200">
              <a:latin typeface="Arial"/>
              <a:ea typeface="Arial"/>
              <a:cs typeface="Arial"/>
              <a:sym typeface="Arial"/>
            </a:endParaRPr>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AB 1876 strongly aligns with our Public Policy priority of </a:t>
            </a:r>
            <a:r>
              <a:rPr lang="en" sz="1200" b="1">
                <a:latin typeface="Arial"/>
                <a:ea typeface="Arial"/>
                <a:cs typeface="Arial"/>
                <a:sym typeface="Arial"/>
              </a:rPr>
              <a:t>Social and Racial Justice - Self-determination in reproductive health, and Equal access to quality…health care including gender affirming care.</a:t>
            </a:r>
            <a:endParaRPr sz="1200" b="1">
              <a:latin typeface="Arial"/>
              <a:ea typeface="Arial"/>
              <a:cs typeface="Arial"/>
              <a:sym typeface="Arial"/>
            </a:endParaRPr>
          </a:p>
          <a:p>
            <a:pPr marL="0" lvl="0" indent="0" algn="l" rtl="0">
              <a:lnSpc>
                <a:spcPct val="115000"/>
              </a:lnSpc>
              <a:spcBef>
                <a:spcPts val="1800"/>
              </a:spcBef>
              <a:spcAft>
                <a:spcPts val="0"/>
              </a:spcAft>
              <a:buNone/>
            </a:pPr>
            <a:endParaRPr sz="1200"/>
          </a:p>
        </p:txBody>
      </p:sp>
      <p:sp>
        <p:nvSpPr>
          <p:cNvPr id="708" name="Google Shape;708;p67"/>
          <p:cNvSpPr txBox="1">
            <a:spLocks noGrp="1"/>
          </p:cNvSpPr>
          <p:nvPr>
            <p:ph type="title"/>
          </p:nvPr>
        </p:nvSpPr>
        <p:spPr>
          <a:xfrm>
            <a:off x="227275" y="10762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3 Priority Bills and AAUW California PPPs</a:t>
            </a:r>
            <a:endParaRPr/>
          </a:p>
        </p:txBody>
      </p:sp>
      <p:sp>
        <p:nvSpPr>
          <p:cNvPr id="709" name="Google Shape;709;p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25</a:t>
            </a:fld>
            <a:endParaRPr>
              <a:solidFill>
                <a:srgbClr val="99C8F8"/>
              </a:solidFill>
            </a:endParaRPr>
          </a:p>
        </p:txBody>
      </p:sp>
      <p:pic>
        <p:nvPicPr>
          <p:cNvPr id="710" name="Google Shape;710;p67"/>
          <p:cNvPicPr preferRelativeResize="0"/>
          <p:nvPr/>
        </p:nvPicPr>
        <p:blipFill>
          <a:blip r:embed="rId4">
            <a:alphaModFix/>
          </a:blip>
          <a:stretch>
            <a:fillRect/>
          </a:stretch>
        </p:blipFill>
        <p:spPr>
          <a:xfrm>
            <a:off x="6537225" y="1397550"/>
            <a:ext cx="2451149" cy="2249950"/>
          </a:xfrm>
          <a:prstGeom prst="rect">
            <a:avLst/>
          </a:prstGeom>
          <a:noFill/>
          <a:ln>
            <a:noFill/>
          </a:ln>
        </p:spPr>
      </p:pic>
      <p:sp>
        <p:nvSpPr>
          <p:cNvPr id="711" name="Google Shape;711;p67"/>
          <p:cNvSpPr txBox="1"/>
          <p:nvPr/>
        </p:nvSpPr>
        <p:spPr>
          <a:xfrm>
            <a:off x="6537225" y="3647500"/>
            <a:ext cx="2451000" cy="32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chemeClr val="lt1"/>
                </a:solidFill>
              </a:rPr>
              <a:t>Click </a:t>
            </a:r>
            <a:r>
              <a:rPr lang="en" sz="1000" u="sng">
                <a:solidFill>
                  <a:schemeClr val="lt1"/>
                </a:solidFill>
                <a:hlinkClick r:id="rId5">
                  <a:extLst>
                    <a:ext uri="{A12FA001-AC4F-418D-AE19-62706E023703}">
                      <ahyp:hlinkClr xmlns:ahyp="http://schemas.microsoft.com/office/drawing/2018/hyperlinkcolor" val="tx"/>
                    </a:ext>
                  </a:extLst>
                </a:hlinkClick>
              </a:rPr>
              <a:t>here</a:t>
            </a:r>
            <a:r>
              <a:rPr lang="en" sz="1000">
                <a:solidFill>
                  <a:schemeClr val="lt1"/>
                </a:solidFill>
              </a:rPr>
              <a:t> to access PPPs</a:t>
            </a:r>
            <a:endParaRPr sz="10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68"/>
          <p:cNvPicPr preferRelativeResize="0"/>
          <p:nvPr/>
        </p:nvPicPr>
        <p:blipFill>
          <a:blip r:embed="rId3">
            <a:alphaModFix/>
          </a:blip>
          <a:stretch>
            <a:fillRect/>
          </a:stretch>
        </p:blipFill>
        <p:spPr>
          <a:xfrm>
            <a:off x="4137800" y="4560375"/>
            <a:ext cx="1081900" cy="518400"/>
          </a:xfrm>
          <a:prstGeom prst="rect">
            <a:avLst/>
          </a:prstGeom>
          <a:noFill/>
          <a:ln>
            <a:noFill/>
          </a:ln>
        </p:spPr>
      </p:pic>
      <p:sp>
        <p:nvSpPr>
          <p:cNvPr id="717" name="Google Shape;717;p68"/>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8" name="Google Shape;718;p68"/>
          <p:cNvSpPr txBox="1">
            <a:spLocks noGrp="1"/>
          </p:cNvSpPr>
          <p:nvPr>
            <p:ph type="body" idx="1"/>
          </p:nvPr>
        </p:nvSpPr>
        <p:spPr>
          <a:xfrm>
            <a:off x="365525" y="713700"/>
            <a:ext cx="7860000" cy="41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1" i="1"/>
              <a:t>Human Trafficking Prevention Education</a:t>
            </a:r>
            <a:endParaRPr sz="2100" b="1" i="1"/>
          </a:p>
          <a:p>
            <a:pPr marL="0" lvl="0" indent="0" algn="ctr" rtl="0">
              <a:spcBef>
                <a:spcPts val="0"/>
              </a:spcBef>
              <a:spcAft>
                <a:spcPts val="0"/>
              </a:spcAft>
              <a:buNone/>
            </a:pPr>
            <a:r>
              <a:rPr lang="en" sz="1900" b="1"/>
              <a:t>Author:</a:t>
            </a:r>
            <a:r>
              <a:rPr lang="en" sz="1900"/>
              <a:t>  Assemblymember Maggy Krell</a:t>
            </a:r>
            <a:endParaRPr sz="1900"/>
          </a:p>
          <a:p>
            <a:pPr marL="0" lvl="0" indent="0" algn="ctr" rtl="0">
              <a:spcBef>
                <a:spcPts val="0"/>
              </a:spcBef>
              <a:spcAft>
                <a:spcPts val="0"/>
              </a:spcAft>
              <a:buNone/>
            </a:pPr>
            <a:r>
              <a:rPr lang="en" sz="1700"/>
              <a:t>(AAUW California Sponsored)</a:t>
            </a:r>
            <a:endParaRPr sz="1700"/>
          </a:p>
          <a:p>
            <a:pPr marL="0" lvl="0" indent="0" algn="ctr" rtl="0">
              <a:spcBef>
                <a:spcPts val="0"/>
              </a:spcBef>
              <a:spcAft>
                <a:spcPts val="0"/>
              </a:spcAft>
              <a:buNone/>
            </a:pPr>
            <a:endParaRPr sz="1200"/>
          </a:p>
          <a:p>
            <a:pPr marL="457200" lvl="0" indent="-304800" algn="l" rtl="0">
              <a:lnSpc>
                <a:spcPct val="115000"/>
              </a:lnSpc>
              <a:spcBef>
                <a:spcPts val="0"/>
              </a:spcBef>
              <a:spcAft>
                <a:spcPts val="0"/>
              </a:spcAft>
              <a:buClr>
                <a:schemeClr val="lt1"/>
              </a:buClr>
              <a:buSzPts val="1200"/>
              <a:buFont typeface="Arial"/>
              <a:buChar char="●"/>
            </a:pPr>
            <a:r>
              <a:rPr lang="en" sz="1200">
                <a:latin typeface="Arial"/>
                <a:ea typeface="Arial"/>
                <a:cs typeface="Arial"/>
                <a:sym typeface="Arial"/>
              </a:rPr>
              <a:t>AAUW California a cosponsor of AB 1766 by Assemblymember Maggy Krell.</a:t>
            </a:r>
            <a:endParaRPr sz="1200">
              <a:latin typeface="Arial"/>
              <a:ea typeface="Arial"/>
              <a:cs typeface="Arial"/>
              <a:sym typeface="Arial"/>
            </a:endParaRPr>
          </a:p>
          <a:p>
            <a:pPr marL="457200" lvl="0" indent="0" algn="l" rtl="0">
              <a:lnSpc>
                <a:spcPct val="115000"/>
              </a:lnSpc>
              <a:spcBef>
                <a:spcPts val="0"/>
              </a:spcBef>
              <a:spcAft>
                <a:spcPts val="0"/>
              </a:spcAft>
              <a:buNone/>
            </a:pPr>
            <a:endParaRPr sz="120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latin typeface="Arial"/>
                <a:ea typeface="Arial"/>
                <a:cs typeface="Arial"/>
                <a:sym typeface="Arial"/>
              </a:rPr>
              <a:t>Human trafficking and exploitation is a local, state, national and global crisis which impacts men, women and children of all ages. However, children are increasingly the target for sex and labor trafficking and online exploitation circles. </a:t>
            </a:r>
            <a:endParaRPr sz="120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While traffickers often target vulnerable populations, no socioeconomic group or student demographic is immune to the threat of human traffickers. </a:t>
            </a:r>
            <a:endParaRPr sz="1200">
              <a:highlight>
                <a:srgbClr val="FFFFFF"/>
              </a:highlight>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Cases of child exploitation, including trafficking, are found in every area of the country—rural, suburban, and urban settings–and involve economically and demographically diverse groups of children spanning from early childhood through adolescence. </a:t>
            </a:r>
            <a:endParaRPr sz="1200">
              <a:highlight>
                <a:srgbClr val="FFFFFF"/>
              </a:highlight>
              <a:latin typeface="Arial"/>
              <a:ea typeface="Arial"/>
              <a:cs typeface="Arial"/>
              <a:sym typeface="Arial"/>
            </a:endParaRPr>
          </a:p>
          <a:p>
            <a:pPr marL="457200" lvl="0" indent="0" algn="l" rtl="0">
              <a:spcBef>
                <a:spcPts val="0"/>
              </a:spcBef>
              <a:spcAft>
                <a:spcPts val="0"/>
              </a:spcAft>
              <a:buNone/>
            </a:pPr>
            <a:endParaRPr sz="1200">
              <a:highlight>
                <a:srgbClr val="FFFFFF"/>
              </a:highlight>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Current law requires age-appropriate education on human trafficking for students in grades 7 – 12; however </a:t>
            </a:r>
            <a:r>
              <a:rPr lang="en" sz="1200" b="1">
                <a:highlight>
                  <a:srgbClr val="FFFFFF"/>
                </a:highlight>
                <a:latin typeface="Arial"/>
                <a:ea typeface="Arial"/>
                <a:cs typeface="Arial"/>
                <a:sym typeface="Arial"/>
              </a:rPr>
              <a:t>we know that </a:t>
            </a:r>
            <a:r>
              <a:rPr lang="en" sz="1200" b="1">
                <a:latin typeface="Arial"/>
                <a:ea typeface="Arial"/>
                <a:cs typeface="Arial"/>
                <a:sym typeface="Arial"/>
              </a:rPr>
              <a:t>children younger than 12 are often vulnerable targets for human traffickers.</a:t>
            </a:r>
            <a:r>
              <a:rPr lang="en" sz="1200">
                <a:latin typeface="Arial"/>
                <a:ea typeface="Arial"/>
                <a:cs typeface="Arial"/>
                <a:sym typeface="Arial"/>
              </a:rPr>
              <a:t> </a:t>
            </a:r>
            <a:endParaRPr sz="1200">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Recent research shows that the average age of exploitation is getting</a:t>
            </a:r>
            <a:r>
              <a:rPr lang="en" sz="1200" b="1">
                <a:highlight>
                  <a:srgbClr val="FFFFFF"/>
                </a:highlight>
                <a:latin typeface="Arial"/>
                <a:ea typeface="Arial"/>
                <a:cs typeface="Arial"/>
                <a:sym typeface="Arial"/>
              </a:rPr>
              <a:t> even younger </a:t>
            </a:r>
            <a:r>
              <a:rPr lang="en" sz="1200">
                <a:highlight>
                  <a:srgbClr val="FFFFFF"/>
                </a:highlight>
                <a:latin typeface="Arial"/>
                <a:ea typeface="Arial"/>
                <a:cs typeface="Arial"/>
                <a:sym typeface="Arial"/>
              </a:rPr>
              <a:t>for minors. </a:t>
            </a:r>
            <a:endParaRPr sz="1200">
              <a:highlight>
                <a:srgbClr val="FFFFFF"/>
              </a:highlight>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We also know that </a:t>
            </a:r>
            <a:r>
              <a:rPr lang="en" sz="1200">
                <a:latin typeface="Arial"/>
                <a:ea typeface="Arial"/>
                <a:cs typeface="Arial"/>
                <a:sym typeface="Arial"/>
              </a:rPr>
              <a:t>new forms of digital exploitation are often overlooked by educators. </a:t>
            </a:r>
            <a:endParaRPr sz="1200">
              <a:latin typeface="Arial"/>
              <a:ea typeface="Arial"/>
              <a:cs typeface="Arial"/>
              <a:sym typeface="Arial"/>
            </a:endParaRPr>
          </a:p>
          <a:p>
            <a:pPr marL="457200" lvl="0" indent="0" algn="l" rtl="0">
              <a:spcBef>
                <a:spcPts val="0"/>
              </a:spcBef>
              <a:spcAft>
                <a:spcPts val="0"/>
              </a:spcAft>
              <a:buNone/>
            </a:pPr>
            <a:endParaRPr sz="1200"/>
          </a:p>
          <a:p>
            <a:pPr marL="0" lvl="0" indent="0" algn="ctr" rtl="0">
              <a:lnSpc>
                <a:spcPct val="115000"/>
              </a:lnSpc>
              <a:spcBef>
                <a:spcPts val="800"/>
              </a:spcBef>
              <a:spcAft>
                <a:spcPts val="0"/>
              </a:spcAft>
              <a:buNone/>
            </a:pP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ctr" rtl="0">
              <a:lnSpc>
                <a:spcPct val="115000"/>
              </a:lnSpc>
              <a:spcBef>
                <a:spcPts val="0"/>
              </a:spcBef>
              <a:spcAft>
                <a:spcPts val="0"/>
              </a:spcAft>
              <a:buNone/>
            </a:pPr>
            <a:endParaRPr sz="1700"/>
          </a:p>
          <a:p>
            <a:pPr marL="457200" lvl="0" indent="0" algn="l" rtl="0">
              <a:lnSpc>
                <a:spcPct val="115000"/>
              </a:lnSpc>
              <a:spcBef>
                <a:spcPts val="1200"/>
              </a:spcBef>
              <a:spcAft>
                <a:spcPts val="0"/>
              </a:spcAft>
              <a:buNone/>
            </a:pPr>
            <a:endParaRPr sz="1500"/>
          </a:p>
          <a:p>
            <a:pPr marL="457200" lvl="0" indent="0" algn="l" rtl="0">
              <a:spcBef>
                <a:spcPts val="12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19" name="Google Shape;719;p68"/>
          <p:cNvSpPr txBox="1">
            <a:spLocks noGrp="1"/>
          </p:cNvSpPr>
          <p:nvPr>
            <p:ph type="title"/>
          </p:nvPr>
        </p:nvSpPr>
        <p:spPr>
          <a:xfrm>
            <a:off x="573125" y="15407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1766</a:t>
            </a:r>
            <a:endParaRPr/>
          </a:p>
        </p:txBody>
      </p:sp>
      <p:sp>
        <p:nvSpPr>
          <p:cNvPr id="720" name="Google Shape;720;p6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26</a:t>
            </a:fld>
            <a:endParaRPr>
              <a:solidFill>
                <a:srgbClr val="99C8F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pic>
        <p:nvPicPr>
          <p:cNvPr id="725" name="Google Shape;725;p69"/>
          <p:cNvPicPr preferRelativeResize="0"/>
          <p:nvPr/>
        </p:nvPicPr>
        <p:blipFill>
          <a:blip r:embed="rId3">
            <a:alphaModFix/>
          </a:blip>
          <a:stretch>
            <a:fillRect/>
          </a:stretch>
        </p:blipFill>
        <p:spPr>
          <a:xfrm>
            <a:off x="4137800" y="4560375"/>
            <a:ext cx="1081900" cy="518400"/>
          </a:xfrm>
          <a:prstGeom prst="rect">
            <a:avLst/>
          </a:prstGeom>
          <a:noFill/>
          <a:ln>
            <a:noFill/>
          </a:ln>
        </p:spPr>
      </p:pic>
      <p:sp>
        <p:nvSpPr>
          <p:cNvPr id="726" name="Google Shape;726;p69"/>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27" name="Google Shape;727;p69"/>
          <p:cNvSpPr txBox="1">
            <a:spLocks noGrp="1"/>
          </p:cNvSpPr>
          <p:nvPr>
            <p:ph type="body" idx="1"/>
          </p:nvPr>
        </p:nvSpPr>
        <p:spPr>
          <a:xfrm>
            <a:off x="365525" y="844275"/>
            <a:ext cx="7860000" cy="3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a:p>
          <a:p>
            <a:pPr marL="457200" lvl="0" indent="-304800" algn="l" rtl="0">
              <a:spcBef>
                <a:spcPts val="0"/>
              </a:spcBef>
              <a:spcAft>
                <a:spcPts val="0"/>
              </a:spcAft>
              <a:buClr>
                <a:schemeClr val="lt1"/>
              </a:buClr>
              <a:buSzPts val="1200"/>
              <a:buFont typeface="Arial"/>
              <a:buChar char="●"/>
            </a:pPr>
            <a:r>
              <a:rPr lang="en" sz="1200">
                <a:highlight>
                  <a:srgbClr val="FFFFFF"/>
                </a:highlight>
                <a:latin typeface="Arial"/>
                <a:ea typeface="Arial"/>
                <a:cs typeface="Arial"/>
                <a:sym typeface="Arial"/>
              </a:rPr>
              <a:t>When school professionals have appropriate training, schools are an institution well-positioned to identify, and report suspected trafficking and connect affected students to critical services. </a:t>
            </a:r>
            <a:endParaRPr sz="1200">
              <a:highlight>
                <a:srgbClr val="FFFFFF"/>
              </a:highlight>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latin typeface="Arial"/>
                <a:ea typeface="Arial"/>
                <a:cs typeface="Arial"/>
                <a:sym typeface="Arial"/>
              </a:rPr>
              <a:t>As education at an early grade level with face-to-face instruction remains vital, s</a:t>
            </a:r>
            <a:r>
              <a:rPr lang="en" sz="1200">
                <a:highlight>
                  <a:srgbClr val="FFFFFF"/>
                </a:highlight>
                <a:latin typeface="Arial"/>
                <a:ea typeface="Arial"/>
                <a:cs typeface="Arial"/>
                <a:sym typeface="Arial"/>
              </a:rPr>
              <a:t>chools are also uniquely positioned to be a critical source of information about what human trafficking is and how children can develop healthy relationships and identify and reject exploitation by adults. </a:t>
            </a:r>
            <a:endParaRPr sz="1200">
              <a:highlight>
                <a:srgbClr val="FFFFFF"/>
              </a:highlight>
              <a:latin typeface="Arial"/>
              <a:ea typeface="Arial"/>
              <a:cs typeface="Arial"/>
              <a:sym typeface="Arial"/>
            </a:endParaRPr>
          </a:p>
          <a:p>
            <a:pPr marL="457200" lvl="0" indent="0" algn="l" rtl="0">
              <a:spcBef>
                <a:spcPts val="0"/>
              </a:spcBef>
              <a:spcAft>
                <a:spcPts val="0"/>
              </a:spcAft>
              <a:buNone/>
            </a:pPr>
            <a:endParaRPr sz="1200">
              <a:highlight>
                <a:srgbClr val="FFFFFF"/>
              </a:highlight>
              <a:latin typeface="Arial"/>
              <a:ea typeface="Arial"/>
              <a:cs typeface="Arial"/>
              <a:sym typeface="Arial"/>
            </a:endParaRPr>
          </a:p>
          <a:p>
            <a:pPr marL="457200" lvl="0" indent="-304800" algn="l" rtl="0">
              <a:spcBef>
                <a:spcPts val="0"/>
              </a:spcBef>
              <a:spcAft>
                <a:spcPts val="0"/>
              </a:spcAft>
              <a:buClr>
                <a:schemeClr val="lt1"/>
              </a:buClr>
              <a:buSzPts val="1200"/>
              <a:buFont typeface="Arial"/>
              <a:buChar char="●"/>
            </a:pPr>
            <a:r>
              <a:rPr lang="en" sz="1200">
                <a:latin typeface="Arial"/>
                <a:ea typeface="Arial"/>
                <a:cs typeface="Arial"/>
                <a:sym typeface="Arial"/>
              </a:rPr>
              <a:t>AB 1766 would require the Instructional Quality Commission to consider the inclusion of </a:t>
            </a:r>
            <a:r>
              <a:rPr lang="en" sz="1200" b="1" i="1">
                <a:latin typeface="Arial"/>
                <a:ea typeface="Arial"/>
                <a:cs typeface="Arial"/>
                <a:sym typeface="Arial"/>
              </a:rPr>
              <a:t>developmentally appropriate</a:t>
            </a:r>
            <a:r>
              <a:rPr lang="en" sz="1200">
                <a:latin typeface="Arial"/>
                <a:ea typeface="Arial"/>
                <a:cs typeface="Arial"/>
                <a:sym typeface="Arial"/>
              </a:rPr>
              <a:t> human trafficking and exploitation lessons for grades K-12 on the following subject matter: </a:t>
            </a:r>
            <a:endParaRPr sz="1200">
              <a:latin typeface="Arial"/>
              <a:ea typeface="Arial"/>
              <a:cs typeface="Arial"/>
              <a:sym typeface="Arial"/>
            </a:endParaRPr>
          </a:p>
          <a:p>
            <a:pPr marL="914400" lvl="1" indent="-304800" algn="l" rtl="0">
              <a:spcBef>
                <a:spcPts val="0"/>
              </a:spcBef>
              <a:spcAft>
                <a:spcPts val="0"/>
              </a:spcAft>
              <a:buClr>
                <a:schemeClr val="lt1"/>
              </a:buClr>
              <a:buSzPts val="1200"/>
              <a:buFont typeface="Arial"/>
              <a:buChar char="o"/>
            </a:pPr>
            <a:r>
              <a:rPr lang="en" sz="1200">
                <a:latin typeface="Arial"/>
                <a:ea typeface="Arial"/>
                <a:cs typeface="Arial"/>
                <a:sym typeface="Arial"/>
              </a:rPr>
              <a:t>How to prevent human trafficking, including online exploitation and intrafamilial exploitation risks. </a:t>
            </a:r>
            <a:endParaRPr sz="1200">
              <a:latin typeface="Arial"/>
              <a:ea typeface="Arial"/>
              <a:cs typeface="Arial"/>
              <a:sym typeface="Arial"/>
            </a:endParaRPr>
          </a:p>
          <a:p>
            <a:pPr marL="914400" lvl="1" indent="-304800" algn="l" rtl="0">
              <a:spcBef>
                <a:spcPts val="0"/>
              </a:spcBef>
              <a:spcAft>
                <a:spcPts val="0"/>
              </a:spcAft>
              <a:buClr>
                <a:schemeClr val="lt1"/>
              </a:buClr>
              <a:buSzPts val="1200"/>
              <a:buFont typeface="Arial"/>
              <a:buChar char="o"/>
            </a:pPr>
            <a:r>
              <a:rPr lang="en" sz="1200">
                <a:latin typeface="Arial"/>
                <a:ea typeface="Arial"/>
                <a:cs typeface="Arial"/>
                <a:sym typeface="Arial"/>
              </a:rPr>
              <a:t>Help-seeking strategies, healthy boundaries, healthy relationships, and bodily autonomy.</a:t>
            </a:r>
            <a:endParaRPr sz="1200">
              <a:latin typeface="Arial"/>
              <a:ea typeface="Arial"/>
              <a:cs typeface="Arial"/>
              <a:sym typeface="Arial"/>
            </a:endParaRPr>
          </a:p>
          <a:p>
            <a:pPr marL="914400" lvl="1" indent="-304800" algn="l" rtl="0">
              <a:spcBef>
                <a:spcPts val="0"/>
              </a:spcBef>
              <a:spcAft>
                <a:spcPts val="0"/>
              </a:spcAft>
              <a:buClr>
                <a:schemeClr val="lt1"/>
              </a:buClr>
              <a:buSzPts val="1200"/>
              <a:buFont typeface="Arial"/>
              <a:buChar char="o"/>
            </a:pPr>
            <a:r>
              <a:rPr lang="en" sz="1200">
                <a:latin typeface="Arial"/>
                <a:ea typeface="Arial"/>
                <a:cs typeface="Arial"/>
                <a:sym typeface="Arial"/>
              </a:rPr>
              <a:t>How to stay safe from sexually exploitative materials and online deepfakes. </a:t>
            </a:r>
            <a:endParaRPr sz="1200">
              <a:latin typeface="Arial"/>
              <a:ea typeface="Arial"/>
              <a:cs typeface="Arial"/>
              <a:sym typeface="Arial"/>
            </a:endParaRPr>
          </a:p>
          <a:p>
            <a:pPr marL="914400" lvl="1" indent="-304800" algn="l" rtl="0">
              <a:spcBef>
                <a:spcPts val="0"/>
              </a:spcBef>
              <a:spcAft>
                <a:spcPts val="0"/>
              </a:spcAft>
              <a:buClr>
                <a:schemeClr val="lt1"/>
              </a:buClr>
              <a:buSzPts val="1200"/>
              <a:buFont typeface="Arial"/>
              <a:buChar char="o"/>
            </a:pPr>
            <a:r>
              <a:rPr lang="en" sz="1200">
                <a:latin typeface="Arial"/>
                <a:ea typeface="Arial"/>
                <a:cs typeface="Arial"/>
                <a:sym typeface="Arial"/>
              </a:rPr>
              <a:t>How to recognize and report concerning behaviors. </a:t>
            </a:r>
            <a:endParaRPr sz="1200">
              <a:latin typeface="Arial"/>
              <a:ea typeface="Arial"/>
              <a:cs typeface="Arial"/>
              <a:sym typeface="Arial"/>
            </a:endParaRPr>
          </a:p>
          <a:p>
            <a:pPr marL="6350" lvl="0" indent="0" algn="l" rtl="0">
              <a:spcBef>
                <a:spcPts val="0"/>
              </a:spcBef>
              <a:spcAft>
                <a:spcPts val="0"/>
              </a:spcAft>
              <a:buNone/>
            </a:pPr>
            <a:endParaRPr sz="1200">
              <a:latin typeface="Calibri"/>
              <a:ea typeface="Calibri"/>
              <a:cs typeface="Calibri"/>
              <a:sym typeface="Calibri"/>
            </a:endParaRPr>
          </a:p>
          <a:p>
            <a:pPr marL="457200" lvl="0" indent="-304800" algn="l" rtl="0">
              <a:spcBef>
                <a:spcPts val="0"/>
              </a:spcBef>
              <a:spcAft>
                <a:spcPts val="0"/>
              </a:spcAft>
              <a:buClr>
                <a:schemeClr val="lt1"/>
              </a:buClr>
              <a:buSzPts val="1200"/>
              <a:buFont typeface="Arial"/>
              <a:buChar char="●"/>
            </a:pPr>
            <a:r>
              <a:rPr lang="en" sz="1200">
                <a:latin typeface="Arial"/>
                <a:ea typeface="Arial"/>
                <a:cs typeface="Arial"/>
                <a:sym typeface="Arial"/>
              </a:rPr>
              <a:t>The bill also expands evidence-based training requirements for key staff to better identify human trafficking and exploitation signs and online risks, and to ensure proper interventions and reporting in suspected human trafficking and exploitation cases.</a:t>
            </a:r>
            <a:endParaRPr sz="1200">
              <a:latin typeface="Arial"/>
              <a:ea typeface="Arial"/>
              <a:cs typeface="Arial"/>
              <a:sym typeface="Arial"/>
            </a:endParaRPr>
          </a:p>
          <a:p>
            <a:pPr marL="0" lvl="0" indent="0" algn="ctr" rtl="0">
              <a:lnSpc>
                <a:spcPct val="115000"/>
              </a:lnSpc>
              <a:spcBef>
                <a:spcPts val="0"/>
              </a:spcBef>
              <a:spcAft>
                <a:spcPts val="0"/>
              </a:spcAft>
              <a:buNone/>
            </a:pPr>
            <a:endParaRPr sz="1200">
              <a:latin typeface="Arial"/>
              <a:ea typeface="Arial"/>
              <a:cs typeface="Arial"/>
              <a:sym typeface="Arial"/>
            </a:endParaRPr>
          </a:p>
          <a:p>
            <a:pPr marL="0" lvl="0" indent="0" algn="ctr" rtl="0">
              <a:lnSpc>
                <a:spcPct val="115000"/>
              </a:lnSpc>
              <a:spcBef>
                <a:spcPts val="0"/>
              </a:spcBef>
              <a:spcAft>
                <a:spcPts val="0"/>
              </a:spcAft>
              <a:buNone/>
            </a:pPr>
            <a:r>
              <a:rPr lang="en" sz="1500" b="1">
                <a:latin typeface="Arial"/>
                <a:ea typeface="Arial"/>
                <a:cs typeface="Arial"/>
                <a:sym typeface="Arial"/>
              </a:rPr>
              <a:t>We respectfully ask for your “Yes” vote on AB 1766</a:t>
            </a:r>
            <a:endParaRPr>
              <a:latin typeface="Arial"/>
              <a:ea typeface="Arial"/>
              <a:cs typeface="Arial"/>
              <a:sym typeface="Arial"/>
            </a:endParaRPr>
          </a:p>
          <a:p>
            <a:pPr marL="0" lvl="0" indent="0" algn="ctr" rtl="0">
              <a:lnSpc>
                <a:spcPct val="115000"/>
              </a:lnSpc>
              <a:spcBef>
                <a:spcPts val="0"/>
              </a:spcBef>
              <a:spcAft>
                <a:spcPts val="0"/>
              </a:spcAft>
              <a:buNone/>
            </a:pP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ctr" rtl="0">
              <a:lnSpc>
                <a:spcPct val="115000"/>
              </a:lnSpc>
              <a:spcBef>
                <a:spcPts val="0"/>
              </a:spcBef>
              <a:spcAft>
                <a:spcPts val="0"/>
              </a:spcAft>
              <a:buNone/>
            </a:pPr>
            <a:endParaRPr sz="1700"/>
          </a:p>
          <a:p>
            <a:pPr marL="457200" lvl="0" indent="0" algn="l" rtl="0">
              <a:lnSpc>
                <a:spcPct val="115000"/>
              </a:lnSpc>
              <a:spcBef>
                <a:spcPts val="1200"/>
              </a:spcBef>
              <a:spcAft>
                <a:spcPts val="0"/>
              </a:spcAft>
              <a:buNone/>
            </a:pPr>
            <a:endParaRPr sz="1500"/>
          </a:p>
          <a:p>
            <a:pPr marL="457200" lvl="0" indent="0" algn="l" rtl="0">
              <a:spcBef>
                <a:spcPts val="12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28" name="Google Shape;728;p69"/>
          <p:cNvSpPr txBox="1">
            <a:spLocks noGrp="1"/>
          </p:cNvSpPr>
          <p:nvPr>
            <p:ph type="title"/>
          </p:nvPr>
        </p:nvSpPr>
        <p:spPr>
          <a:xfrm>
            <a:off x="573125" y="21812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1766 (cont’d)</a:t>
            </a:r>
            <a:endParaRPr/>
          </a:p>
        </p:txBody>
      </p:sp>
      <p:sp>
        <p:nvSpPr>
          <p:cNvPr id="729" name="Google Shape;729;p6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27</a:t>
            </a:fld>
            <a:endParaRPr>
              <a:solidFill>
                <a:srgbClr val="99C8F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pic>
        <p:nvPicPr>
          <p:cNvPr id="734" name="Google Shape;734;p70"/>
          <p:cNvPicPr preferRelativeResize="0"/>
          <p:nvPr/>
        </p:nvPicPr>
        <p:blipFill>
          <a:blip r:embed="rId3">
            <a:alphaModFix/>
          </a:blip>
          <a:stretch>
            <a:fillRect/>
          </a:stretch>
        </p:blipFill>
        <p:spPr>
          <a:xfrm>
            <a:off x="4137800" y="4560375"/>
            <a:ext cx="1081900" cy="518400"/>
          </a:xfrm>
          <a:prstGeom prst="rect">
            <a:avLst/>
          </a:prstGeom>
          <a:noFill/>
          <a:ln>
            <a:noFill/>
          </a:ln>
        </p:spPr>
      </p:pic>
      <p:sp>
        <p:nvSpPr>
          <p:cNvPr id="735" name="Google Shape;735;p70"/>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6" name="Google Shape;736;p70"/>
          <p:cNvSpPr txBox="1">
            <a:spLocks noGrp="1"/>
          </p:cNvSpPr>
          <p:nvPr>
            <p:ph type="body" idx="1"/>
          </p:nvPr>
        </p:nvSpPr>
        <p:spPr>
          <a:xfrm>
            <a:off x="365525" y="966600"/>
            <a:ext cx="7860000" cy="37161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100" b="1" i="1"/>
              <a:t>Student Safety and Anti-Exploitation Act</a:t>
            </a:r>
            <a:endParaRPr sz="2100" b="1" i="1"/>
          </a:p>
          <a:p>
            <a:pPr marL="0" lvl="0" indent="0" algn="ctr" rtl="0">
              <a:lnSpc>
                <a:spcPct val="100000"/>
              </a:lnSpc>
              <a:spcBef>
                <a:spcPts val="0"/>
              </a:spcBef>
              <a:spcAft>
                <a:spcPts val="0"/>
              </a:spcAft>
              <a:buNone/>
            </a:pPr>
            <a:r>
              <a:rPr lang="en" sz="1900" b="1"/>
              <a:t>Author:</a:t>
            </a:r>
            <a:r>
              <a:rPr lang="en" sz="1900"/>
              <a:t>  Assemblymember Maggy Krell</a:t>
            </a:r>
            <a:endParaRPr sz="1900"/>
          </a:p>
          <a:p>
            <a:pPr marL="0" lvl="0" indent="0" algn="ctr" rtl="0">
              <a:lnSpc>
                <a:spcPct val="100000"/>
              </a:lnSpc>
              <a:spcBef>
                <a:spcPts val="0"/>
              </a:spcBef>
              <a:spcAft>
                <a:spcPts val="0"/>
              </a:spcAft>
              <a:buNone/>
            </a:pPr>
            <a:r>
              <a:rPr lang="en" sz="1700"/>
              <a:t>(AAUW California Sponsored)</a:t>
            </a:r>
            <a:endParaRPr sz="1700"/>
          </a:p>
          <a:p>
            <a:pPr marL="0" lvl="0" indent="0" algn="ctr" rtl="0">
              <a:lnSpc>
                <a:spcPct val="100000"/>
              </a:lnSpc>
              <a:spcBef>
                <a:spcPts val="0"/>
              </a:spcBef>
              <a:spcAft>
                <a:spcPts val="0"/>
              </a:spcAft>
              <a:buNone/>
            </a:pPr>
            <a:endParaRPr sz="1200"/>
          </a:p>
          <a:p>
            <a:pPr marL="0" lvl="0" indent="0" algn="ctr" rtl="0">
              <a:lnSpc>
                <a:spcPct val="100000"/>
              </a:lnSpc>
              <a:spcBef>
                <a:spcPts val="0"/>
              </a:spcBef>
              <a:spcAft>
                <a:spcPts val="0"/>
              </a:spcAft>
              <a:buNone/>
            </a:pPr>
            <a:endParaRPr sz="1200"/>
          </a:p>
          <a:p>
            <a:pPr marL="457200" lvl="0" indent="-304800"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AAUW California a cosponsor of AB 1845 by Assemblymember Maggy Krell.</a:t>
            </a:r>
            <a:endParaRPr sz="12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457200" lvl="0" indent="-304800"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Human trafficking and exploitation is not usually associated with college campuses. However, a</a:t>
            </a:r>
            <a:r>
              <a:rPr lang="en" sz="1200" u="sng">
                <a:latin typeface="Arial"/>
                <a:ea typeface="Arial"/>
                <a:cs typeface="Arial"/>
                <a:sym typeface="Arial"/>
                <a:hlinkClick r:id="rId4"/>
              </a:rPr>
              <a:t> study</a:t>
            </a:r>
            <a:r>
              <a:rPr lang="en" sz="1200">
                <a:latin typeface="Arial"/>
                <a:ea typeface="Arial"/>
                <a:cs typeface="Arial"/>
                <a:sym typeface="Arial"/>
              </a:rPr>
              <a:t> conducted among college students on 12 Southern California campuses found that nearly 1 in 5 students experienced force/coercion into selling sex as a college student and 34% had considered selling sex to support loved ones and/or pay for school. </a:t>
            </a:r>
            <a:endParaRPr sz="12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457200" lvl="0" indent="-304800"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College students can be particularly vulnerable to risk factors such as housing instability, lack of social or familial support, or first-time encounters with exploitative situations. </a:t>
            </a:r>
            <a:endParaRPr sz="1200">
              <a:latin typeface="Arial"/>
              <a:ea typeface="Arial"/>
              <a:cs typeface="Arial"/>
              <a:sym typeface="Arial"/>
            </a:endParaRPr>
          </a:p>
          <a:p>
            <a:pPr marL="457200" lvl="0" indent="-304800"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This is compounded by increased risks of targeting based on histories of trauma or marginalization, based on factors like gender, sexuality, race, ethnicity, immigration status or socioeconomic class.   </a:t>
            </a:r>
            <a:endParaRPr sz="1200"/>
          </a:p>
          <a:p>
            <a:pPr marL="0" lvl="0" indent="0" algn="ctr" rtl="0">
              <a:lnSpc>
                <a:spcPct val="115000"/>
              </a:lnSpc>
              <a:spcBef>
                <a:spcPts val="0"/>
              </a:spcBef>
              <a:spcAft>
                <a:spcPts val="0"/>
              </a:spcAft>
              <a:buNone/>
            </a:pPr>
            <a:endParaRPr sz="1100">
              <a:latin typeface="Arial"/>
              <a:ea typeface="Arial"/>
              <a:cs typeface="Arial"/>
              <a:sym typeface="Arial"/>
            </a:endParaRPr>
          </a:p>
          <a:p>
            <a:pPr marL="457200" lvl="0" indent="0" algn="l" rtl="0">
              <a:lnSpc>
                <a:spcPct val="115000"/>
              </a:lnSpc>
              <a:spcBef>
                <a:spcPts val="0"/>
              </a:spcBef>
              <a:spcAft>
                <a:spcPts val="0"/>
              </a:spcAft>
              <a:buNone/>
            </a:pPr>
            <a:endParaRPr sz="1100">
              <a:latin typeface="Arial"/>
              <a:ea typeface="Arial"/>
              <a:cs typeface="Arial"/>
              <a:sym typeface="Arial"/>
            </a:endParaRPr>
          </a:p>
          <a:p>
            <a:pPr marL="0" lvl="0" indent="0" algn="ctr" rtl="0">
              <a:lnSpc>
                <a:spcPct val="115000"/>
              </a:lnSpc>
              <a:spcBef>
                <a:spcPts val="0"/>
              </a:spcBef>
              <a:spcAft>
                <a:spcPts val="0"/>
              </a:spcAft>
              <a:buNone/>
            </a:pPr>
            <a:endParaRPr sz="1700"/>
          </a:p>
          <a:p>
            <a:pPr marL="457200" lvl="0" indent="0" algn="l" rtl="0">
              <a:lnSpc>
                <a:spcPct val="115000"/>
              </a:lnSpc>
              <a:spcBef>
                <a:spcPts val="1200"/>
              </a:spcBef>
              <a:spcAft>
                <a:spcPts val="0"/>
              </a:spcAft>
              <a:buNone/>
            </a:pPr>
            <a:endParaRPr sz="1500"/>
          </a:p>
          <a:p>
            <a:pPr marL="457200" lvl="0" indent="0" algn="l" rtl="0">
              <a:spcBef>
                <a:spcPts val="12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37" name="Google Shape;737;p70"/>
          <p:cNvSpPr txBox="1">
            <a:spLocks noGrp="1"/>
          </p:cNvSpPr>
          <p:nvPr>
            <p:ph type="title"/>
          </p:nvPr>
        </p:nvSpPr>
        <p:spPr>
          <a:xfrm>
            <a:off x="573125" y="18612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1845</a:t>
            </a:r>
            <a:endParaRPr/>
          </a:p>
        </p:txBody>
      </p:sp>
      <p:sp>
        <p:nvSpPr>
          <p:cNvPr id="738" name="Google Shape;738;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28</a:t>
            </a:fld>
            <a:endParaRPr>
              <a:solidFill>
                <a:srgbClr val="99C8F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71"/>
          <p:cNvPicPr preferRelativeResize="0"/>
          <p:nvPr/>
        </p:nvPicPr>
        <p:blipFill>
          <a:blip r:embed="rId3">
            <a:alphaModFix/>
          </a:blip>
          <a:stretch>
            <a:fillRect/>
          </a:stretch>
        </p:blipFill>
        <p:spPr>
          <a:xfrm>
            <a:off x="4137800" y="4560375"/>
            <a:ext cx="1081900" cy="518400"/>
          </a:xfrm>
          <a:prstGeom prst="rect">
            <a:avLst/>
          </a:prstGeom>
          <a:noFill/>
          <a:ln>
            <a:noFill/>
          </a:ln>
        </p:spPr>
      </p:pic>
      <p:sp>
        <p:nvSpPr>
          <p:cNvPr id="744" name="Google Shape;744;p71"/>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5" name="Google Shape;745;p71"/>
          <p:cNvSpPr txBox="1">
            <a:spLocks noGrp="1"/>
          </p:cNvSpPr>
          <p:nvPr>
            <p:ph type="body" idx="1"/>
          </p:nvPr>
        </p:nvSpPr>
        <p:spPr>
          <a:xfrm>
            <a:off x="365525" y="844275"/>
            <a:ext cx="7860000" cy="3716100"/>
          </a:xfrm>
          <a:prstGeom prst="rect">
            <a:avLst/>
          </a:prstGeom>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SzPts val="1200"/>
              <a:buFont typeface="Arial"/>
              <a:buChar char="●"/>
            </a:pPr>
            <a:r>
              <a:rPr lang="en" sz="1200">
                <a:latin typeface="Arial"/>
                <a:ea typeface="Arial"/>
                <a:cs typeface="Arial"/>
                <a:sym typeface="Arial"/>
              </a:rPr>
              <a:t>In 1972, Title IX was federally enacted to prohibit sex-based discrimination, like sexual harassment or sexual violence, in any education program receiving federal funds. </a:t>
            </a:r>
            <a:endParaRPr sz="1200">
              <a:latin typeface="Arial"/>
              <a:ea typeface="Arial"/>
              <a:cs typeface="Arial"/>
              <a:sym typeface="Arial"/>
            </a:endParaRPr>
          </a:p>
          <a:p>
            <a:pPr marL="457200" lvl="0" indent="-304800" algn="l" rtl="0">
              <a:lnSpc>
                <a:spcPct val="100000"/>
              </a:lnSpc>
              <a:spcBef>
                <a:spcPts val="0"/>
              </a:spcBef>
              <a:spcAft>
                <a:spcPts val="0"/>
              </a:spcAft>
              <a:buSzPts val="1200"/>
              <a:buFont typeface="Arial"/>
              <a:buChar char="●"/>
            </a:pPr>
            <a:r>
              <a:rPr lang="en" sz="1200">
                <a:latin typeface="Arial"/>
                <a:ea typeface="Arial"/>
                <a:cs typeface="Arial"/>
                <a:sym typeface="Arial"/>
              </a:rPr>
              <a:t>While human trafficking and sexual exploitation through online platforms, social networks, recruitment or coercive relationships constitute severe forms of gender-based violations under Title IX, existing law does not </a:t>
            </a:r>
            <a:r>
              <a:rPr lang="en" sz="1200" b="1" u="sng">
                <a:latin typeface="Arial"/>
                <a:ea typeface="Arial"/>
                <a:cs typeface="Arial"/>
                <a:sym typeface="Arial"/>
              </a:rPr>
              <a:t>specifically</a:t>
            </a:r>
            <a:r>
              <a:rPr lang="en" sz="1200">
                <a:latin typeface="Arial"/>
                <a:ea typeface="Arial"/>
                <a:cs typeface="Arial"/>
                <a:sym typeface="Arial"/>
              </a:rPr>
              <a:t> require the inclusion of human trafficking in campus training and protocols.  </a:t>
            </a:r>
            <a:endParaRPr sz="12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457200" lvl="0" indent="-304800"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To address human trafficking and exploitation on college campuses and remedy gaps in Title IX coverage, AB 1845 requires post-secondary institutions to:  </a:t>
            </a:r>
            <a:endParaRPr sz="12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923289" lvl="0" indent="-304799"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Update their sexual harassment training for employees to include human trafficking and require employees to receive training annually.   </a:t>
            </a:r>
            <a:endParaRPr sz="1200">
              <a:latin typeface="Arial"/>
              <a:ea typeface="Arial"/>
              <a:cs typeface="Arial"/>
              <a:sym typeface="Arial"/>
            </a:endParaRPr>
          </a:p>
          <a:p>
            <a:pPr marL="923289" lvl="0" indent="-304799"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Ensure campus officials include human trafficking related crimes when compiling records of crimes on campus.  </a:t>
            </a:r>
            <a:endParaRPr sz="1200">
              <a:latin typeface="Arial"/>
              <a:ea typeface="Arial"/>
              <a:cs typeface="Arial"/>
              <a:sym typeface="Arial"/>
            </a:endParaRPr>
          </a:p>
          <a:p>
            <a:pPr marL="923289" lvl="0" indent="-304799"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Construct written agreements with law enforcement clarifying human trafficking investigation responsibilities.  </a:t>
            </a:r>
            <a:endParaRPr sz="1200">
              <a:latin typeface="Arial"/>
              <a:ea typeface="Arial"/>
              <a:cs typeface="Arial"/>
              <a:sym typeface="Arial"/>
            </a:endParaRPr>
          </a:p>
          <a:p>
            <a:pPr marL="923289" lvl="0" indent="-304799" algn="l" rtl="0">
              <a:lnSpc>
                <a:spcPct val="100000"/>
              </a:lnSpc>
              <a:spcBef>
                <a:spcPts val="0"/>
              </a:spcBef>
              <a:spcAft>
                <a:spcPts val="0"/>
              </a:spcAft>
              <a:buClr>
                <a:schemeClr val="lt1"/>
              </a:buClr>
              <a:buSzPts val="1200"/>
              <a:buFont typeface="Arial"/>
              <a:buChar char="•"/>
            </a:pPr>
            <a:r>
              <a:rPr lang="en" sz="1200">
                <a:latin typeface="Arial"/>
                <a:ea typeface="Arial"/>
                <a:cs typeface="Arial"/>
                <a:sym typeface="Arial"/>
              </a:rPr>
              <a:t>Adopt a policy concerning incidents of human trafficking, a statement that trafficking is a state and federal crime and physical signs that may indicate trafficking is occurring. </a:t>
            </a:r>
            <a:endParaRPr sz="1200">
              <a:latin typeface="Arial"/>
              <a:ea typeface="Arial"/>
              <a:cs typeface="Arial"/>
              <a:sym typeface="Arial"/>
            </a:endParaRPr>
          </a:p>
          <a:p>
            <a:pPr marL="457200" lvl="0" indent="0" algn="l" rtl="0">
              <a:lnSpc>
                <a:spcPct val="100000"/>
              </a:lnSpc>
              <a:spcBef>
                <a:spcPts val="0"/>
              </a:spcBef>
              <a:spcAft>
                <a:spcPts val="0"/>
              </a:spcAft>
              <a:buNone/>
            </a:pPr>
            <a:endParaRPr sz="1200">
              <a:latin typeface="Arial"/>
              <a:ea typeface="Arial"/>
              <a:cs typeface="Arial"/>
              <a:sym typeface="Arial"/>
            </a:endParaRPr>
          </a:p>
          <a:p>
            <a:pPr marL="0" lvl="0" indent="0" algn="ctr" rtl="0">
              <a:lnSpc>
                <a:spcPct val="100000"/>
              </a:lnSpc>
              <a:spcBef>
                <a:spcPts val="0"/>
              </a:spcBef>
              <a:spcAft>
                <a:spcPts val="0"/>
              </a:spcAft>
              <a:buNone/>
            </a:pPr>
            <a:r>
              <a:rPr lang="en" sz="1500" b="1">
                <a:latin typeface="Arial"/>
                <a:ea typeface="Arial"/>
                <a:cs typeface="Arial"/>
                <a:sym typeface="Arial"/>
              </a:rPr>
              <a:t>We respectfully ask for your “Yes” vote on AB 1845</a:t>
            </a:r>
            <a:endParaRPr sz="1300">
              <a:latin typeface="Arial"/>
              <a:ea typeface="Arial"/>
              <a:cs typeface="Arial"/>
              <a:sym typeface="Arial"/>
            </a:endParaRPr>
          </a:p>
          <a:p>
            <a:pPr marL="457200" lvl="0" indent="0" algn="l" rtl="0">
              <a:lnSpc>
                <a:spcPct val="100000"/>
              </a:lnSpc>
              <a:spcBef>
                <a:spcPts val="0"/>
              </a:spcBef>
              <a:spcAft>
                <a:spcPts val="0"/>
              </a:spcAft>
              <a:buNone/>
            </a:pPr>
            <a:endParaRPr sz="1200"/>
          </a:p>
          <a:p>
            <a:pPr marL="0" lvl="0" indent="0" algn="ctr" rtl="0">
              <a:lnSpc>
                <a:spcPct val="100000"/>
              </a:lnSpc>
              <a:spcBef>
                <a:spcPts val="0"/>
              </a:spcBef>
              <a:spcAft>
                <a:spcPts val="0"/>
              </a:spcAft>
              <a:buNone/>
            </a:pPr>
            <a:endParaRPr sz="1100">
              <a:latin typeface="Arial"/>
              <a:ea typeface="Arial"/>
              <a:cs typeface="Arial"/>
              <a:sym typeface="Arial"/>
            </a:endParaRPr>
          </a:p>
          <a:p>
            <a:pPr marL="457200" lvl="0" indent="0" algn="l" rtl="0">
              <a:lnSpc>
                <a:spcPct val="100000"/>
              </a:lnSpc>
              <a:spcBef>
                <a:spcPts val="0"/>
              </a:spcBef>
              <a:spcAft>
                <a:spcPts val="0"/>
              </a:spcAft>
              <a:buNone/>
            </a:pPr>
            <a:endParaRPr sz="1100">
              <a:latin typeface="Arial"/>
              <a:ea typeface="Arial"/>
              <a:cs typeface="Arial"/>
              <a:sym typeface="Arial"/>
            </a:endParaRPr>
          </a:p>
          <a:p>
            <a:pPr marL="0" lvl="0" indent="0" algn="ctr"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500"/>
          </a:p>
          <a:p>
            <a:pPr marL="45720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Clr>
                <a:schemeClr val="dk1"/>
              </a:buClr>
              <a:buSzPts val="1100"/>
              <a:buFont typeface="Arial"/>
              <a:buNone/>
            </a:pPr>
            <a:endParaRPr sz="2000"/>
          </a:p>
        </p:txBody>
      </p:sp>
      <p:sp>
        <p:nvSpPr>
          <p:cNvPr id="746" name="Google Shape;746;p71"/>
          <p:cNvSpPr txBox="1">
            <a:spLocks noGrp="1"/>
          </p:cNvSpPr>
          <p:nvPr>
            <p:ph type="title"/>
          </p:nvPr>
        </p:nvSpPr>
        <p:spPr>
          <a:xfrm>
            <a:off x="573125" y="186125"/>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1845 (cont’d)</a:t>
            </a:r>
            <a:endParaRPr/>
          </a:p>
        </p:txBody>
      </p:sp>
      <p:sp>
        <p:nvSpPr>
          <p:cNvPr id="747" name="Google Shape;747;p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29</a:t>
            </a:fld>
            <a:endParaRPr>
              <a:solidFill>
                <a:srgbClr val="99C8F8"/>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5"/>
          <p:cNvSpPr txBox="1">
            <a:spLocks noGrp="1"/>
          </p:cNvSpPr>
          <p:nvPr>
            <p:ph type="title"/>
          </p:nvPr>
        </p:nvSpPr>
        <p:spPr>
          <a:xfrm>
            <a:off x="825850" y="358275"/>
            <a:ext cx="7444800" cy="518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t>Welcome </a:t>
            </a:r>
            <a:endParaRPr/>
          </a:p>
        </p:txBody>
      </p:sp>
      <p:sp>
        <p:nvSpPr>
          <p:cNvPr id="507" name="Google Shape;507;p45"/>
          <p:cNvSpPr txBox="1"/>
          <p:nvPr/>
        </p:nvSpPr>
        <p:spPr>
          <a:xfrm>
            <a:off x="7058260" y="2878067"/>
            <a:ext cx="1335000" cy="120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solidFill>
                <a:schemeClr val="lt1"/>
              </a:solidFill>
            </a:endParaRPr>
          </a:p>
        </p:txBody>
      </p:sp>
      <p:sp>
        <p:nvSpPr>
          <p:cNvPr id="508" name="Google Shape;508;p45"/>
          <p:cNvSpPr txBox="1"/>
          <p:nvPr/>
        </p:nvSpPr>
        <p:spPr>
          <a:xfrm>
            <a:off x="3830300" y="2873105"/>
            <a:ext cx="12954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rPr>
              <a:t>Amy</a:t>
            </a:r>
            <a:endParaRPr b="1">
              <a:solidFill>
                <a:schemeClr val="lt1"/>
              </a:solidFill>
            </a:endParaRPr>
          </a:p>
          <a:p>
            <a:pPr marL="0" lvl="0" indent="0" algn="ctr" rtl="0">
              <a:spcBef>
                <a:spcPts val="0"/>
              </a:spcBef>
              <a:spcAft>
                <a:spcPts val="0"/>
              </a:spcAft>
              <a:buNone/>
            </a:pPr>
            <a:r>
              <a:rPr lang="en" b="1">
                <a:solidFill>
                  <a:schemeClr val="lt1"/>
                </a:solidFill>
              </a:rPr>
              <a:t>Hom</a:t>
            </a:r>
            <a:endParaRPr b="1">
              <a:solidFill>
                <a:schemeClr val="lt1"/>
              </a:solidFill>
            </a:endParaRPr>
          </a:p>
          <a:p>
            <a:pPr marL="0" lvl="0" indent="0" algn="ctr" rtl="0">
              <a:spcBef>
                <a:spcPts val="0"/>
              </a:spcBef>
              <a:spcAft>
                <a:spcPts val="0"/>
              </a:spcAft>
              <a:buNone/>
            </a:pPr>
            <a:r>
              <a:rPr lang="en">
                <a:solidFill>
                  <a:schemeClr val="lt1"/>
                </a:solidFill>
              </a:rPr>
              <a:t>Director, AAUW California Public Policy</a:t>
            </a:r>
            <a:endParaRPr>
              <a:solidFill>
                <a:schemeClr val="lt1"/>
              </a:solidFill>
            </a:endParaRPr>
          </a:p>
        </p:txBody>
      </p:sp>
      <p:sp>
        <p:nvSpPr>
          <p:cNvPr id="509" name="Google Shape;509;p45"/>
          <p:cNvSpPr txBox="1"/>
          <p:nvPr/>
        </p:nvSpPr>
        <p:spPr>
          <a:xfrm>
            <a:off x="5954788" y="2873092"/>
            <a:ext cx="1318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rPr>
              <a:t>Kathy </a:t>
            </a:r>
            <a:endParaRPr b="1">
              <a:solidFill>
                <a:schemeClr val="lt1"/>
              </a:solidFill>
            </a:endParaRPr>
          </a:p>
          <a:p>
            <a:pPr marL="0" lvl="0" indent="0" algn="ctr" rtl="0">
              <a:spcBef>
                <a:spcPts val="0"/>
              </a:spcBef>
              <a:spcAft>
                <a:spcPts val="0"/>
              </a:spcAft>
              <a:buNone/>
            </a:pPr>
            <a:r>
              <a:rPr lang="en" b="1">
                <a:solidFill>
                  <a:schemeClr val="lt1"/>
                </a:solidFill>
              </a:rPr>
              <a:t>Van Osten</a:t>
            </a:r>
            <a:endParaRPr b="1">
              <a:solidFill>
                <a:schemeClr val="lt1"/>
              </a:solidFill>
            </a:endParaRPr>
          </a:p>
          <a:p>
            <a:pPr marL="0" lvl="0" indent="0" algn="ctr" rtl="0">
              <a:spcBef>
                <a:spcPts val="0"/>
              </a:spcBef>
              <a:spcAft>
                <a:spcPts val="0"/>
              </a:spcAft>
              <a:buNone/>
            </a:pPr>
            <a:r>
              <a:rPr lang="en">
                <a:solidFill>
                  <a:schemeClr val="lt1"/>
                </a:solidFill>
              </a:rPr>
              <a:t>Legislative Advocate</a:t>
            </a:r>
            <a:endParaRPr>
              <a:solidFill>
                <a:schemeClr val="lt1"/>
              </a:solidFill>
            </a:endParaRPr>
          </a:p>
        </p:txBody>
      </p:sp>
      <p:pic>
        <p:nvPicPr>
          <p:cNvPr id="510" name="Google Shape;510;p45"/>
          <p:cNvPicPr preferRelativeResize="0"/>
          <p:nvPr/>
        </p:nvPicPr>
        <p:blipFill rotWithShape="1">
          <a:blip r:embed="rId3">
            <a:alphaModFix/>
          </a:blip>
          <a:srcRect l="7720" r="7728"/>
          <a:stretch/>
        </p:blipFill>
        <p:spPr>
          <a:xfrm>
            <a:off x="5919350" y="1211700"/>
            <a:ext cx="1389400" cy="1553950"/>
          </a:xfrm>
          <a:prstGeom prst="rect">
            <a:avLst/>
          </a:prstGeom>
          <a:noFill/>
          <a:ln>
            <a:noFill/>
          </a:ln>
        </p:spPr>
      </p:pic>
      <p:sp>
        <p:nvSpPr>
          <p:cNvPr id="511" name="Google Shape;511;p45"/>
          <p:cNvSpPr txBox="1"/>
          <p:nvPr/>
        </p:nvSpPr>
        <p:spPr>
          <a:xfrm>
            <a:off x="1651937" y="2878067"/>
            <a:ext cx="12000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chemeClr val="lt1"/>
                </a:solidFill>
              </a:rPr>
              <a:t>Missy Maceyko</a:t>
            </a:r>
            <a:r>
              <a:rPr lang="en">
                <a:solidFill>
                  <a:schemeClr val="lt1"/>
                </a:solidFill>
              </a:rPr>
              <a:t> Director, AAUW California Public Policy</a:t>
            </a:r>
            <a:endParaRPr>
              <a:solidFill>
                <a:schemeClr val="lt1"/>
              </a:solidFill>
            </a:endParaRPr>
          </a:p>
        </p:txBody>
      </p:sp>
      <p:pic>
        <p:nvPicPr>
          <p:cNvPr id="512" name="Google Shape;512;p45"/>
          <p:cNvPicPr preferRelativeResize="0"/>
          <p:nvPr/>
        </p:nvPicPr>
        <p:blipFill rotWithShape="1">
          <a:blip r:embed="rId4">
            <a:alphaModFix/>
          </a:blip>
          <a:srcRect l="9978" t="25942" r="17082"/>
          <a:stretch/>
        </p:blipFill>
        <p:spPr>
          <a:xfrm>
            <a:off x="1582262" y="1211700"/>
            <a:ext cx="1339339" cy="1553952"/>
          </a:xfrm>
          <a:prstGeom prst="rect">
            <a:avLst/>
          </a:prstGeom>
          <a:noFill/>
          <a:ln>
            <a:noFill/>
          </a:ln>
        </p:spPr>
      </p:pic>
      <p:sp>
        <p:nvSpPr>
          <p:cNvPr id="513" name="Google Shape;513;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a:t>
            </a:fld>
            <a:endParaRPr>
              <a:solidFill>
                <a:srgbClr val="99C8F8"/>
              </a:solidFill>
            </a:endParaRPr>
          </a:p>
        </p:txBody>
      </p:sp>
      <p:pic>
        <p:nvPicPr>
          <p:cNvPr id="514" name="Google Shape;514;p45"/>
          <p:cNvPicPr preferRelativeResize="0"/>
          <p:nvPr/>
        </p:nvPicPr>
        <p:blipFill>
          <a:blip r:embed="rId5">
            <a:alphaModFix/>
          </a:blip>
          <a:stretch>
            <a:fillRect/>
          </a:stretch>
        </p:blipFill>
        <p:spPr>
          <a:xfrm>
            <a:off x="3924300" y="4458063"/>
            <a:ext cx="1295400" cy="620713"/>
          </a:xfrm>
          <a:prstGeom prst="rect">
            <a:avLst/>
          </a:prstGeom>
          <a:noFill/>
          <a:ln>
            <a:noFill/>
          </a:ln>
        </p:spPr>
      </p:pic>
      <p:pic>
        <p:nvPicPr>
          <p:cNvPr id="515" name="Google Shape;515;p45"/>
          <p:cNvPicPr preferRelativeResize="0"/>
          <p:nvPr/>
        </p:nvPicPr>
        <p:blipFill rotWithShape="1">
          <a:blip r:embed="rId6">
            <a:alphaModFix/>
          </a:blip>
          <a:srcRect l="179500" t="-264645" r="-327086" b="117059"/>
          <a:stretch/>
        </p:blipFill>
        <p:spPr>
          <a:xfrm>
            <a:off x="5219705" y="-2213625"/>
            <a:ext cx="4752739" cy="5143500"/>
          </a:xfrm>
          <a:prstGeom prst="rect">
            <a:avLst/>
          </a:prstGeom>
          <a:noFill/>
          <a:ln>
            <a:noFill/>
          </a:ln>
        </p:spPr>
      </p:pic>
      <p:pic>
        <p:nvPicPr>
          <p:cNvPr id="516" name="Google Shape;516;p45"/>
          <p:cNvPicPr preferRelativeResize="0"/>
          <p:nvPr/>
        </p:nvPicPr>
        <p:blipFill>
          <a:blip r:embed="rId7">
            <a:alphaModFix/>
          </a:blip>
          <a:stretch>
            <a:fillRect/>
          </a:stretch>
        </p:blipFill>
        <p:spPr>
          <a:xfrm>
            <a:off x="3783288" y="1211700"/>
            <a:ext cx="1389420" cy="1553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p72"/>
          <p:cNvPicPr preferRelativeResize="0"/>
          <p:nvPr/>
        </p:nvPicPr>
        <p:blipFill>
          <a:blip r:embed="rId3">
            <a:alphaModFix/>
          </a:blip>
          <a:stretch>
            <a:fillRect/>
          </a:stretch>
        </p:blipFill>
        <p:spPr>
          <a:xfrm>
            <a:off x="4137800" y="4560375"/>
            <a:ext cx="1081900" cy="518400"/>
          </a:xfrm>
          <a:prstGeom prst="rect">
            <a:avLst/>
          </a:prstGeom>
          <a:noFill/>
          <a:ln>
            <a:noFill/>
          </a:ln>
        </p:spPr>
      </p:pic>
      <p:sp>
        <p:nvSpPr>
          <p:cNvPr id="753" name="Google Shape;753;p72"/>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4" name="Google Shape;754;p72"/>
          <p:cNvSpPr txBox="1">
            <a:spLocks noGrp="1"/>
          </p:cNvSpPr>
          <p:nvPr>
            <p:ph type="body" idx="1"/>
          </p:nvPr>
        </p:nvSpPr>
        <p:spPr>
          <a:xfrm>
            <a:off x="338400" y="671700"/>
            <a:ext cx="7860000" cy="38886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100" b="1" i="1"/>
          </a:p>
          <a:p>
            <a:pPr marL="0" lvl="0" indent="0" algn="ctr" rtl="0">
              <a:lnSpc>
                <a:spcPct val="100000"/>
              </a:lnSpc>
              <a:spcBef>
                <a:spcPts val="0"/>
              </a:spcBef>
              <a:spcAft>
                <a:spcPts val="0"/>
              </a:spcAft>
              <a:buNone/>
            </a:pPr>
            <a:r>
              <a:rPr lang="en" sz="2100" b="1" i="1"/>
              <a:t>Fair Care for All Act</a:t>
            </a:r>
            <a:endParaRPr sz="2100" b="1" i="1"/>
          </a:p>
          <a:p>
            <a:pPr marL="0" lvl="0" indent="0" algn="ctr" rtl="0">
              <a:lnSpc>
                <a:spcPct val="100000"/>
              </a:lnSpc>
              <a:spcBef>
                <a:spcPts val="0"/>
              </a:spcBef>
              <a:spcAft>
                <a:spcPts val="0"/>
              </a:spcAft>
              <a:buNone/>
            </a:pPr>
            <a:r>
              <a:rPr lang="en" sz="1900" b="1"/>
              <a:t>Author:</a:t>
            </a:r>
            <a:r>
              <a:rPr lang="en" sz="1900"/>
              <a:t>  Assemblymember Dawn Addis</a:t>
            </a:r>
            <a:endParaRPr sz="1900"/>
          </a:p>
          <a:p>
            <a:pPr marL="0" lvl="0" indent="0" algn="ctr" rtl="0">
              <a:lnSpc>
                <a:spcPct val="100000"/>
              </a:lnSpc>
              <a:spcBef>
                <a:spcPts val="0"/>
              </a:spcBef>
              <a:spcAft>
                <a:spcPts val="0"/>
              </a:spcAft>
              <a:buNone/>
            </a:pPr>
            <a:r>
              <a:rPr lang="en" sz="1700"/>
              <a:t> </a:t>
            </a:r>
            <a:endParaRPr sz="1700"/>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AAUW California is in strong support of AB 1876 by Assemblymember Dawn Addis.</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Recent trends in the federal government challenging the legality of diversity, equity, and inclusivity have created uncertainty about the future of nondiscrimination protections in healthcare. </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This bill would explicitly prohibit a health plan or a health insurance provider from denying coverage, benefits, or limiting healthcare services to a person based on their race, color, national origin, age, disability, or sex.</a:t>
            </a:r>
            <a:endParaRPr sz="1200">
              <a:solidFill>
                <a:srgbClr val="000000"/>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Sex, here, includes sex assigned at birth and sex characteristics such as intersex traits, pregnancy, and gender identity.</a:t>
            </a:r>
            <a:endParaRPr sz="1200">
              <a:solidFill>
                <a:srgbClr val="000000"/>
              </a:solidFill>
              <a:latin typeface="Arial"/>
              <a:ea typeface="Arial"/>
              <a:cs typeface="Arial"/>
              <a:sym typeface="Arial"/>
            </a:endParaRPr>
          </a:p>
          <a:p>
            <a:pPr marL="457200" marR="0" lvl="0" indent="-304800" algn="l" rtl="0">
              <a:spcBef>
                <a:spcPts val="0"/>
              </a:spcBef>
              <a:spcAft>
                <a:spcPts val="0"/>
              </a:spcAft>
              <a:buClr>
                <a:srgbClr val="0D0D0D"/>
              </a:buClr>
              <a:buSzPts val="1200"/>
              <a:buFont typeface="Arial"/>
              <a:buChar char="●"/>
            </a:pPr>
            <a:r>
              <a:rPr lang="en" sz="1200">
                <a:solidFill>
                  <a:srgbClr val="0D0D0D"/>
                </a:solidFill>
                <a:highlight>
                  <a:srgbClr val="FEFEFE"/>
                </a:highlight>
                <a:latin typeface="Arial"/>
                <a:ea typeface="Arial"/>
                <a:cs typeface="Arial"/>
                <a:sym typeface="Arial"/>
              </a:rPr>
              <a:t>In preventing discrimination in healthcare coverage, AB 1876 would protect anyone who is subject to discrimination, generally, and sex stereotyping, specifically, from losing coverage, being denied benefits, or limiting healthcare services based on sex, regardless of shifts in federal interpretations of sex and nondiscrimination. </a:t>
            </a:r>
            <a:endParaRPr sz="1200">
              <a:latin typeface="Arial"/>
              <a:ea typeface="Arial"/>
              <a:cs typeface="Arial"/>
              <a:sym typeface="Arial"/>
            </a:endParaRPr>
          </a:p>
          <a:p>
            <a:pPr marL="457200" lvl="0" indent="0" algn="l" rtl="0">
              <a:lnSpc>
                <a:spcPct val="100000"/>
              </a:lnSpc>
              <a:spcBef>
                <a:spcPts val="0"/>
              </a:spcBef>
              <a:spcAft>
                <a:spcPts val="0"/>
              </a:spcAft>
              <a:buNone/>
            </a:pPr>
            <a:endParaRPr sz="1100">
              <a:latin typeface="Arial"/>
              <a:ea typeface="Arial"/>
              <a:cs typeface="Arial"/>
              <a:sym typeface="Arial"/>
            </a:endParaRPr>
          </a:p>
          <a:p>
            <a:pPr marL="0" lvl="0" indent="0" algn="ctr" rtl="0">
              <a:lnSpc>
                <a:spcPct val="100000"/>
              </a:lnSpc>
              <a:spcBef>
                <a:spcPts val="0"/>
              </a:spcBef>
              <a:spcAft>
                <a:spcPts val="0"/>
              </a:spcAft>
              <a:buNone/>
            </a:pPr>
            <a:endParaRPr sz="1700"/>
          </a:p>
          <a:p>
            <a:pPr marL="457200" lvl="0" indent="0" algn="l" rtl="0">
              <a:lnSpc>
                <a:spcPct val="100000"/>
              </a:lnSpc>
              <a:spcBef>
                <a:spcPts val="0"/>
              </a:spcBef>
              <a:spcAft>
                <a:spcPts val="0"/>
              </a:spcAft>
              <a:buNone/>
            </a:pPr>
            <a:endParaRPr sz="1500"/>
          </a:p>
          <a:p>
            <a:pPr marL="45720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Clr>
                <a:schemeClr val="dk1"/>
              </a:buClr>
              <a:buSzPts val="1100"/>
              <a:buFont typeface="Arial"/>
              <a:buNone/>
            </a:pPr>
            <a:endParaRPr sz="2000"/>
          </a:p>
        </p:txBody>
      </p:sp>
      <p:sp>
        <p:nvSpPr>
          <p:cNvPr id="755" name="Google Shape;755;p72"/>
          <p:cNvSpPr txBox="1">
            <a:spLocks noGrp="1"/>
          </p:cNvSpPr>
          <p:nvPr>
            <p:ph type="title"/>
          </p:nvPr>
        </p:nvSpPr>
        <p:spPr>
          <a:xfrm>
            <a:off x="546000" y="199600"/>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1876</a:t>
            </a:r>
            <a:endParaRPr/>
          </a:p>
        </p:txBody>
      </p:sp>
      <p:sp>
        <p:nvSpPr>
          <p:cNvPr id="756" name="Google Shape;756;p7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30</a:t>
            </a:fld>
            <a:endParaRPr>
              <a:solidFill>
                <a:srgbClr val="99C8F8"/>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73"/>
          <p:cNvSpPr txBox="1">
            <a:spLocks noGrp="1"/>
          </p:cNvSpPr>
          <p:nvPr>
            <p:ph type="body" idx="1"/>
          </p:nvPr>
        </p:nvSpPr>
        <p:spPr>
          <a:xfrm>
            <a:off x="338400" y="645163"/>
            <a:ext cx="7860000" cy="371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100" b="1" i="1">
              <a:solidFill>
                <a:schemeClr val="dk1"/>
              </a:solidFill>
            </a:endParaRPr>
          </a:p>
          <a:p>
            <a:pPr marL="0" lvl="0" indent="0" algn="ctr" rtl="0">
              <a:spcBef>
                <a:spcPts val="0"/>
              </a:spcBef>
              <a:spcAft>
                <a:spcPts val="0"/>
              </a:spcAft>
              <a:buNone/>
            </a:pPr>
            <a:r>
              <a:rPr lang="en" sz="1200" b="1" i="1"/>
              <a:t> </a:t>
            </a:r>
            <a:r>
              <a:rPr lang="en" sz="1200"/>
              <a:t> </a:t>
            </a:r>
            <a:endParaRPr sz="1200"/>
          </a:p>
          <a:p>
            <a:pPr marL="457200" marR="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This bill will also specifically increase protections for transgender and gender diverse communities, providing necessary safeguards for these communities at a moment when they are facing increasingly steep barriers for accessing safe and affordable healthcare across the United States, and at a moment in which California and its providers are also being pressured to roll back inclusive and equitable healthcare access. </a:t>
            </a:r>
            <a:endParaRPr sz="1200" strike="sngStrike">
              <a:solidFill>
                <a:srgbClr val="000000"/>
              </a:solidFill>
              <a:latin typeface="Arial"/>
              <a:ea typeface="Arial"/>
              <a:cs typeface="Arial"/>
              <a:sym typeface="Arial"/>
            </a:endParaRPr>
          </a:p>
          <a:p>
            <a:pPr marL="457200" lvl="0" indent="-304800" algn="l" rtl="0">
              <a:spcBef>
                <a:spcPts val="0"/>
              </a:spcBef>
              <a:spcAft>
                <a:spcPts val="0"/>
              </a:spcAft>
              <a:buClr>
                <a:srgbClr val="0D0D0D"/>
              </a:buClr>
              <a:buSzPts val="1200"/>
              <a:buFont typeface="Arial"/>
              <a:buChar char="●"/>
            </a:pPr>
            <a:r>
              <a:rPr lang="en" sz="1200">
                <a:solidFill>
                  <a:srgbClr val="0D0D0D"/>
                </a:solidFill>
                <a:latin typeface="Arial"/>
                <a:ea typeface="Arial"/>
                <a:cs typeface="Arial"/>
                <a:sym typeface="Arial"/>
              </a:rPr>
              <a:t>Passage of AB 1876 will strengthen protections against discrimination in healthcare coverage, benefits, and services in California in the face of federal shifts away from equity, inclusion, and nondiscrimination. . </a:t>
            </a:r>
            <a:endParaRPr sz="1200">
              <a:solidFill>
                <a:srgbClr val="0D0D0D"/>
              </a:solidFill>
              <a:latin typeface="Arial"/>
              <a:ea typeface="Arial"/>
              <a:cs typeface="Arial"/>
              <a:sym typeface="Arial"/>
            </a:endParaRPr>
          </a:p>
          <a:p>
            <a:pPr marL="457200" lvl="0" indent="-304800" algn="l" rtl="0">
              <a:spcBef>
                <a:spcPts val="0"/>
              </a:spcBef>
              <a:spcAft>
                <a:spcPts val="0"/>
              </a:spcAft>
              <a:buClr>
                <a:srgbClr val="0D0D0D"/>
              </a:buClr>
              <a:buSzPts val="1200"/>
              <a:buFont typeface="Arial"/>
              <a:buChar char="●"/>
            </a:pPr>
            <a:r>
              <a:rPr lang="en" sz="1200">
                <a:solidFill>
                  <a:srgbClr val="0D0D0D"/>
                </a:solidFill>
                <a:latin typeface="Arial"/>
                <a:ea typeface="Arial"/>
                <a:cs typeface="Arial"/>
                <a:sym typeface="Arial"/>
              </a:rPr>
              <a:t>It will also send a powerful message of support to the LGBTQ+ community, affirming that their needs matter. Creating an environment where all individuals can express their identities without fear is foundational to a strong democracy.  </a:t>
            </a:r>
            <a:endParaRPr sz="1200">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spcBef>
                <a:spcPts val="800"/>
              </a:spcBef>
              <a:spcAft>
                <a:spcPts val="0"/>
              </a:spcAft>
              <a:buNone/>
            </a:pPr>
            <a:r>
              <a:rPr lang="en" sz="1200">
                <a:solidFill>
                  <a:srgbClr val="000000"/>
                </a:solidFill>
                <a:latin typeface="Arial"/>
                <a:ea typeface="Arial"/>
                <a:cs typeface="Arial"/>
                <a:sym typeface="Arial"/>
              </a:rPr>
              <a:t>*A similar bill, SB 418, passed the Legislature in 2025 but was vetoed due to cost concerns. The provision that led to that veto has been removed from AB 1876.</a:t>
            </a:r>
            <a:endParaRPr sz="1200">
              <a:solidFill>
                <a:srgbClr val="000000"/>
              </a:solidFill>
              <a:latin typeface="Arial"/>
              <a:ea typeface="Arial"/>
              <a:cs typeface="Arial"/>
              <a:sym typeface="Arial"/>
            </a:endParaRPr>
          </a:p>
          <a:p>
            <a:pPr marL="0" lvl="0" indent="0" algn="l" rtl="0">
              <a:spcBef>
                <a:spcPts val="800"/>
              </a:spcBef>
              <a:spcAft>
                <a:spcPts val="0"/>
              </a:spcAft>
              <a:buNone/>
            </a:pPr>
            <a:endParaRPr sz="1300">
              <a:solidFill>
                <a:srgbClr val="000000"/>
              </a:solidFill>
              <a:latin typeface="Arial"/>
              <a:ea typeface="Arial"/>
              <a:cs typeface="Arial"/>
              <a:sym typeface="Arial"/>
            </a:endParaRPr>
          </a:p>
          <a:p>
            <a:pPr marL="0" lvl="0" indent="0" algn="ctr" rtl="0">
              <a:lnSpc>
                <a:spcPct val="115000"/>
              </a:lnSpc>
              <a:spcBef>
                <a:spcPts val="800"/>
              </a:spcBef>
              <a:spcAft>
                <a:spcPts val="0"/>
              </a:spcAft>
              <a:buNone/>
            </a:pPr>
            <a:r>
              <a:rPr lang="en" sz="1500" b="1">
                <a:solidFill>
                  <a:srgbClr val="000000"/>
                </a:solidFill>
                <a:latin typeface="Arial"/>
                <a:ea typeface="Arial"/>
                <a:cs typeface="Arial"/>
                <a:sym typeface="Arial"/>
              </a:rPr>
              <a:t>We respectfully ask for your “Yes” vote on AB 1876</a:t>
            </a:r>
            <a:endParaRPr sz="1300">
              <a:solidFill>
                <a:srgbClr val="000000"/>
              </a:solidFill>
              <a:latin typeface="Aptos"/>
              <a:ea typeface="Aptos"/>
              <a:cs typeface="Aptos"/>
              <a:sym typeface="Aptos"/>
            </a:endParaRPr>
          </a:p>
          <a:p>
            <a:pPr marL="457200" lvl="0" indent="0" algn="l" rtl="0">
              <a:lnSpc>
                <a:spcPct val="115000"/>
              </a:lnSpc>
              <a:spcBef>
                <a:spcPts val="0"/>
              </a:spcBef>
              <a:spcAft>
                <a:spcPts val="0"/>
              </a:spcAft>
              <a:buNone/>
            </a:pPr>
            <a:endParaRPr sz="1300">
              <a:solidFill>
                <a:srgbClr val="000000"/>
              </a:solidFill>
              <a:latin typeface="Arial"/>
              <a:ea typeface="Arial"/>
              <a:cs typeface="Arial"/>
              <a:sym typeface="Arial"/>
            </a:endParaRPr>
          </a:p>
          <a:p>
            <a:pPr marL="0" lvl="0" indent="0" algn="ctr" rtl="0">
              <a:lnSpc>
                <a:spcPct val="115000"/>
              </a:lnSpc>
              <a:spcBef>
                <a:spcPts val="0"/>
              </a:spcBef>
              <a:spcAft>
                <a:spcPts val="0"/>
              </a:spcAft>
              <a:buNone/>
            </a:pPr>
            <a:endParaRPr sz="1700">
              <a:solidFill>
                <a:schemeClr val="dk1"/>
              </a:solidFill>
            </a:endParaRPr>
          </a:p>
          <a:p>
            <a:pPr marL="457200" lvl="0" indent="0" algn="l" rtl="0">
              <a:lnSpc>
                <a:spcPct val="115000"/>
              </a:lnSpc>
              <a:spcBef>
                <a:spcPts val="1200"/>
              </a:spcBef>
              <a:spcAft>
                <a:spcPts val="0"/>
              </a:spcAft>
              <a:buNone/>
            </a:pPr>
            <a:endParaRPr sz="1500"/>
          </a:p>
          <a:p>
            <a:pPr marL="457200" lvl="0" indent="0" algn="l" rtl="0">
              <a:spcBef>
                <a:spcPts val="12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62" name="Google Shape;762;p73"/>
          <p:cNvSpPr txBox="1">
            <a:spLocks noGrp="1"/>
          </p:cNvSpPr>
          <p:nvPr>
            <p:ph type="title"/>
          </p:nvPr>
        </p:nvSpPr>
        <p:spPr>
          <a:xfrm>
            <a:off x="546000" y="215600"/>
            <a:ext cx="7444800" cy="51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Talking Points for Assembly Bill 1876 (cont’d)</a:t>
            </a:r>
            <a:endParaRPr/>
          </a:p>
        </p:txBody>
      </p:sp>
      <p:sp>
        <p:nvSpPr>
          <p:cNvPr id="763" name="Google Shape;763;p7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31</a:t>
            </a:fld>
            <a:endParaRPr>
              <a:solidFill>
                <a:srgbClr val="99C8F8"/>
              </a:solidFill>
            </a:endParaRPr>
          </a:p>
        </p:txBody>
      </p:sp>
      <p:pic>
        <p:nvPicPr>
          <p:cNvPr id="764" name="Google Shape;764;p73"/>
          <p:cNvPicPr preferRelativeResize="0"/>
          <p:nvPr/>
        </p:nvPicPr>
        <p:blipFill>
          <a:blip r:embed="rId3">
            <a:alphaModFix/>
          </a:blip>
          <a:stretch>
            <a:fillRect/>
          </a:stretch>
        </p:blipFill>
        <p:spPr>
          <a:xfrm>
            <a:off x="4137800" y="4560375"/>
            <a:ext cx="1081900" cy="518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4"/>
          <p:cNvSpPr txBox="1">
            <a:spLocks noGrp="1"/>
          </p:cNvSpPr>
          <p:nvPr>
            <p:ph type="body" idx="1"/>
          </p:nvPr>
        </p:nvSpPr>
        <p:spPr>
          <a:xfrm>
            <a:off x="567450" y="930850"/>
            <a:ext cx="7678200" cy="313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latin typeface="Arial"/>
                <a:ea typeface="Arial"/>
                <a:cs typeface="Arial"/>
                <a:sym typeface="Arial"/>
              </a:rPr>
              <a:t>Some offices, particularly Republican offices, may push back on AB 1876.  </a:t>
            </a:r>
            <a:endParaRPr sz="1300">
              <a:latin typeface="Arial"/>
              <a:ea typeface="Arial"/>
              <a:cs typeface="Arial"/>
              <a:sym typeface="Arial"/>
            </a:endParaRPr>
          </a:p>
          <a:p>
            <a:pPr marL="0" lvl="0" indent="0" algn="l" rtl="0">
              <a:spcBef>
                <a:spcPts val="0"/>
              </a:spcBef>
              <a:spcAft>
                <a:spcPts val="0"/>
              </a:spcAft>
              <a:buNone/>
            </a:pPr>
            <a:endParaRPr sz="1300">
              <a:latin typeface="Arial"/>
              <a:ea typeface="Arial"/>
              <a:cs typeface="Arial"/>
              <a:sym typeface="Arial"/>
            </a:endParaRPr>
          </a:p>
          <a:p>
            <a:pPr marL="457200" lvl="0" indent="-311150" algn="l" rtl="0">
              <a:spcBef>
                <a:spcPts val="0"/>
              </a:spcBef>
              <a:spcAft>
                <a:spcPts val="0"/>
              </a:spcAft>
              <a:buSzPts val="1300"/>
              <a:buChar char="●"/>
            </a:pPr>
            <a:r>
              <a:rPr lang="en" sz="1300">
                <a:latin typeface="Arial"/>
                <a:ea typeface="Arial"/>
                <a:cs typeface="Arial"/>
                <a:sym typeface="Arial"/>
              </a:rPr>
              <a:t>Get an idea how they will view AB 1876 by checking their voting record on the very similar SB 418 in 2025:  </a:t>
            </a:r>
            <a:r>
              <a:rPr lang="en" sz="1300" u="sng">
                <a:solidFill>
                  <a:srgbClr val="3380CD"/>
                </a:solidFill>
                <a:latin typeface="Arial"/>
                <a:ea typeface="Arial"/>
                <a:cs typeface="Arial"/>
                <a:sym typeface="Arial"/>
                <a:hlinkClick r:id="rId3">
                  <a:extLst>
                    <a:ext uri="{A12FA001-AC4F-418D-AE19-62706E023703}">
                      <ahyp:hlinkClr xmlns:ahyp="http://schemas.microsoft.com/office/drawing/2018/hyperlinkcolor" val="tx"/>
                    </a:ext>
                  </a:extLst>
                </a:hlinkClick>
              </a:rPr>
              <a:t>Floor Votes – 2025 A Priority Bills SB 418 and SB 771</a:t>
            </a:r>
            <a:endParaRPr sz="1300">
              <a:latin typeface="Arial"/>
              <a:ea typeface="Arial"/>
              <a:cs typeface="Arial"/>
              <a:sym typeface="Arial"/>
            </a:endParaRPr>
          </a:p>
          <a:p>
            <a:pPr marL="457200" lvl="0" indent="-311150" algn="l" rtl="0">
              <a:spcBef>
                <a:spcPts val="0"/>
              </a:spcBef>
              <a:spcAft>
                <a:spcPts val="0"/>
              </a:spcAft>
              <a:buSzPts val="1300"/>
              <a:buFont typeface="Arial"/>
              <a:buChar char="●"/>
            </a:pPr>
            <a:r>
              <a:rPr lang="en" sz="1300">
                <a:latin typeface="Arial"/>
                <a:ea typeface="Arial"/>
                <a:cs typeface="Arial"/>
                <a:sym typeface="Arial"/>
              </a:rPr>
              <a:t>Represent AAUW CA views confidently and respectfully. Public discourse is intended to include differing views. </a:t>
            </a:r>
            <a:endParaRPr sz="1300">
              <a:latin typeface="Arial"/>
              <a:ea typeface="Arial"/>
              <a:cs typeface="Arial"/>
              <a:sym typeface="Arial"/>
            </a:endParaRPr>
          </a:p>
          <a:p>
            <a:pPr marL="457200" lvl="0" indent="-311150" algn="l" rtl="0">
              <a:spcBef>
                <a:spcPts val="0"/>
              </a:spcBef>
              <a:spcAft>
                <a:spcPts val="0"/>
              </a:spcAft>
              <a:buSzPts val="1300"/>
              <a:buFont typeface="Arial"/>
              <a:buChar char="●"/>
            </a:pPr>
            <a:r>
              <a:rPr lang="en" sz="1300">
                <a:latin typeface="Arial"/>
                <a:ea typeface="Arial"/>
                <a:cs typeface="Arial"/>
                <a:sym typeface="Arial"/>
              </a:rPr>
              <a:t>In response to questions on our position on a bill, refer to our </a:t>
            </a:r>
            <a:r>
              <a:rPr lang="en" sz="1300" u="sng">
                <a:solidFill>
                  <a:srgbClr val="3C78D8"/>
                </a:solidFill>
                <a:latin typeface="Arial"/>
                <a:ea typeface="Arial"/>
                <a:cs typeface="Arial"/>
                <a:sym typeface="Arial"/>
                <a:hlinkClick r:id="rId4">
                  <a:extLst>
                    <a:ext uri="{A12FA001-AC4F-418D-AE19-62706E023703}">
                      <ahyp:hlinkClr xmlns:ahyp="http://schemas.microsoft.com/office/drawing/2018/hyperlinkcolor" val="tx"/>
                    </a:ext>
                  </a:extLst>
                </a:hlinkClick>
              </a:rPr>
              <a:t>PPP</a:t>
            </a:r>
            <a:r>
              <a:rPr lang="en" sz="1300">
                <a:solidFill>
                  <a:srgbClr val="3C78D8"/>
                </a:solidFill>
                <a:latin typeface="Arial"/>
                <a:ea typeface="Arial"/>
                <a:cs typeface="Arial"/>
                <a:sym typeface="Arial"/>
              </a:rPr>
              <a:t>’</a:t>
            </a:r>
            <a:r>
              <a:rPr lang="en" sz="1300">
                <a:latin typeface="Arial"/>
                <a:ea typeface="Arial"/>
                <a:cs typeface="Arial"/>
                <a:sym typeface="Arial"/>
              </a:rPr>
              <a:t>s that support Social and Racial Justice, Equal Access to Quality Education, Economic Security for All Women and Girls, and Women in Leadership. These values underlie the position we take on legislation.</a:t>
            </a:r>
            <a:endParaRPr sz="1300">
              <a:latin typeface="Arial"/>
              <a:ea typeface="Arial"/>
              <a:cs typeface="Arial"/>
              <a:sym typeface="Arial"/>
            </a:endParaRPr>
          </a:p>
          <a:p>
            <a:pPr marL="457200" lvl="0" indent="-311150" algn="l" rtl="0">
              <a:spcBef>
                <a:spcPts val="0"/>
              </a:spcBef>
              <a:spcAft>
                <a:spcPts val="0"/>
              </a:spcAft>
              <a:buSzPts val="1300"/>
              <a:buFont typeface="Arial"/>
              <a:buChar char="●"/>
            </a:pPr>
            <a:r>
              <a:rPr lang="en" sz="1300">
                <a:latin typeface="Arial"/>
                <a:ea typeface="Arial"/>
                <a:cs typeface="Arial"/>
                <a:sym typeface="Arial"/>
              </a:rPr>
              <a:t>We support AB 1876 because we believe in self-determination in reproductive health, and this bill will strengthen protections for bodily autonomy in gender-based healthcare.</a:t>
            </a:r>
            <a:endParaRPr sz="1300">
              <a:latin typeface="Arial"/>
              <a:ea typeface="Arial"/>
              <a:cs typeface="Arial"/>
              <a:sym typeface="Arial"/>
            </a:endParaRPr>
          </a:p>
          <a:p>
            <a:pPr marL="457200" lvl="0" indent="-311150" algn="l" rtl="0">
              <a:spcBef>
                <a:spcPts val="0"/>
              </a:spcBef>
              <a:spcAft>
                <a:spcPts val="0"/>
              </a:spcAft>
              <a:buSzPts val="1300"/>
              <a:buFont typeface="Arial"/>
              <a:buChar char="●"/>
            </a:pPr>
            <a:r>
              <a:rPr lang="en" sz="1300">
                <a:latin typeface="Arial"/>
                <a:ea typeface="Arial"/>
                <a:cs typeface="Arial"/>
                <a:sym typeface="Arial"/>
              </a:rPr>
              <a:t>If you are asked a question and don’t know the answer, it is fair to say so and advise that we will follow up with the member to get them the answer.</a:t>
            </a:r>
            <a:endParaRPr sz="1300">
              <a:latin typeface="Arial"/>
              <a:ea typeface="Arial"/>
              <a:cs typeface="Arial"/>
              <a:sym typeface="Arial"/>
            </a:endParaRPr>
          </a:p>
          <a:p>
            <a:pPr marL="457200" lvl="0" indent="-311150" algn="l" rtl="0">
              <a:spcBef>
                <a:spcPts val="0"/>
              </a:spcBef>
              <a:spcAft>
                <a:spcPts val="0"/>
              </a:spcAft>
              <a:buSzPts val="1300"/>
              <a:buFont typeface="Arial"/>
              <a:buChar char="●"/>
            </a:pPr>
            <a:r>
              <a:rPr lang="en" sz="1300">
                <a:latin typeface="Arial"/>
                <a:ea typeface="Arial"/>
                <a:cs typeface="Arial"/>
                <a:sym typeface="Arial"/>
              </a:rPr>
              <a:t>It is always fair to suggest that “we may need to agree to disagree” on the bill. </a:t>
            </a:r>
            <a:endParaRPr sz="1500"/>
          </a:p>
          <a:p>
            <a:pPr marL="457200" lvl="0" indent="0" algn="l" rtl="0">
              <a:spcBef>
                <a:spcPts val="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70" name="Google Shape;770;p74"/>
          <p:cNvSpPr txBox="1">
            <a:spLocks noGrp="1"/>
          </p:cNvSpPr>
          <p:nvPr>
            <p:ph type="title"/>
          </p:nvPr>
        </p:nvSpPr>
        <p:spPr>
          <a:xfrm>
            <a:off x="465225" y="201300"/>
            <a:ext cx="7444800" cy="5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Republican Offices</a:t>
            </a:r>
            <a:endParaRPr/>
          </a:p>
        </p:txBody>
      </p:sp>
      <p:sp>
        <p:nvSpPr>
          <p:cNvPr id="771" name="Google Shape;771;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32</a:t>
            </a:fld>
            <a:endParaRPr>
              <a:solidFill>
                <a:srgbClr val="99C8F8"/>
              </a:solidFill>
            </a:endParaRPr>
          </a:p>
        </p:txBody>
      </p:sp>
      <p:pic>
        <p:nvPicPr>
          <p:cNvPr id="772" name="Google Shape;772;p74"/>
          <p:cNvPicPr preferRelativeResize="0"/>
          <p:nvPr/>
        </p:nvPicPr>
        <p:blipFill>
          <a:blip r:embed="rId5">
            <a:alphaModFix/>
          </a:blip>
          <a:stretch>
            <a:fillRect/>
          </a:stretch>
        </p:blipFill>
        <p:spPr>
          <a:xfrm>
            <a:off x="3924300" y="4458063"/>
            <a:ext cx="1295400" cy="620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6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75"/>
          <p:cNvSpPr txBox="1">
            <a:spLocks noGrp="1"/>
          </p:cNvSpPr>
          <p:nvPr>
            <p:ph type="body" idx="1"/>
          </p:nvPr>
        </p:nvSpPr>
        <p:spPr>
          <a:xfrm>
            <a:off x="577100" y="930850"/>
            <a:ext cx="7678200" cy="31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latin typeface="Arial"/>
                <a:ea typeface="Arial"/>
                <a:cs typeface="Arial"/>
                <a:sym typeface="Arial"/>
              </a:rPr>
              <a:t>If you have a personal experience related to a bill that you can share, this can be powerful and compelling. You should share the story if you can do so in 3 sentences or less. </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 sz="1400">
                <a:latin typeface="Arial"/>
                <a:ea typeface="Arial"/>
                <a:cs typeface="Arial"/>
                <a:sym typeface="Arial"/>
              </a:rPr>
              <a:t>Sentence 1: Introduction / Problem </a:t>
            </a:r>
            <a:endParaRPr sz="1400">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 sz="1400">
                <a:latin typeface="Arial"/>
                <a:ea typeface="Arial"/>
                <a:cs typeface="Arial"/>
                <a:sym typeface="Arial"/>
              </a:rPr>
              <a:t>Sentence 2: Brief Elaboration</a:t>
            </a:r>
            <a:endParaRPr sz="1400">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 sz="1400">
                <a:latin typeface="Arial"/>
                <a:ea typeface="Arial"/>
                <a:cs typeface="Arial"/>
                <a:sym typeface="Arial"/>
              </a:rPr>
              <a:t>Sentence 3: Connection to Bill / Why it matters</a:t>
            </a:r>
            <a:endParaRPr sz="1400">
              <a:latin typeface="Arial"/>
              <a:ea typeface="Arial"/>
              <a:cs typeface="Arial"/>
              <a:sym typeface="Arial"/>
            </a:endParaRPr>
          </a:p>
          <a:p>
            <a:pPr marL="457200" lvl="0" indent="0" algn="l" rtl="0">
              <a:lnSpc>
                <a:spcPct val="115000"/>
              </a:lnSpc>
              <a:spcBef>
                <a:spcPts val="800"/>
              </a:spcBef>
              <a:spcAft>
                <a:spcPts val="0"/>
              </a:spcAft>
              <a:buNone/>
            </a:pPr>
            <a:endParaRPr sz="1400">
              <a:latin typeface="Arial"/>
              <a:ea typeface="Arial"/>
              <a:cs typeface="Arial"/>
              <a:sym typeface="Arial"/>
            </a:endParaRPr>
          </a:p>
          <a:p>
            <a:pPr marL="0" lvl="0" indent="0" algn="l" rtl="0">
              <a:lnSpc>
                <a:spcPct val="115000"/>
              </a:lnSpc>
              <a:spcBef>
                <a:spcPts val="800"/>
              </a:spcBef>
              <a:spcAft>
                <a:spcPts val="0"/>
              </a:spcAft>
              <a:buNone/>
            </a:pPr>
            <a:r>
              <a:rPr lang="en" sz="1400">
                <a:latin typeface="Arial"/>
                <a:ea typeface="Arial"/>
                <a:cs typeface="Arial"/>
                <a:sym typeface="Arial"/>
              </a:rPr>
              <a:t>Example:</a:t>
            </a:r>
            <a:endParaRPr sz="1200" i="1">
              <a:latin typeface="Arial"/>
              <a:ea typeface="Arial"/>
              <a:cs typeface="Arial"/>
              <a:sym typeface="Arial"/>
            </a:endParaRPr>
          </a:p>
          <a:p>
            <a:pPr marL="0" lvl="0" indent="0" algn="l" rtl="0">
              <a:lnSpc>
                <a:spcPct val="115000"/>
              </a:lnSpc>
              <a:spcBef>
                <a:spcPts val="800"/>
              </a:spcBef>
              <a:spcAft>
                <a:spcPts val="0"/>
              </a:spcAft>
              <a:buNone/>
            </a:pPr>
            <a:r>
              <a:rPr lang="en" sz="1200" i="1">
                <a:latin typeface="Arial"/>
                <a:ea typeface="Arial"/>
                <a:cs typeface="Arial"/>
                <a:sym typeface="Arial"/>
              </a:rPr>
              <a:t>My sister-in-law is transitioning and I have watched her anxiety rise as trans healthcare has been attacked federally. She worries that her insurance company will start denying necessary medical care, calling it “cosmetic.” AB 1876 will help people like my sister-in-law by providing necessary healthcare access in California, regardless of federal interpretations of nondiscrimination policy.  </a:t>
            </a:r>
            <a:endParaRPr sz="1500"/>
          </a:p>
          <a:p>
            <a:pPr marL="457200" lvl="0" indent="0" algn="l" rtl="0">
              <a:spcBef>
                <a:spcPts val="800"/>
              </a:spcBef>
              <a:spcAft>
                <a:spcPts val="0"/>
              </a:spcAft>
              <a:buNone/>
            </a:pPr>
            <a:endParaRPr sz="1500"/>
          </a:p>
          <a:p>
            <a:pPr marL="0" lvl="0" indent="0" algn="l" rtl="0">
              <a:spcBef>
                <a:spcPts val="0"/>
              </a:spcBef>
              <a:spcAft>
                <a:spcPts val="0"/>
              </a:spcAft>
              <a:buClr>
                <a:schemeClr val="dk1"/>
              </a:buClr>
              <a:buSzPts val="1100"/>
              <a:buFont typeface="Arial"/>
              <a:buNone/>
            </a:pPr>
            <a:endParaRPr sz="2000"/>
          </a:p>
        </p:txBody>
      </p:sp>
      <p:sp>
        <p:nvSpPr>
          <p:cNvPr id="778" name="Google Shape;778;p75"/>
          <p:cNvSpPr txBox="1">
            <a:spLocks noGrp="1"/>
          </p:cNvSpPr>
          <p:nvPr>
            <p:ph type="title"/>
          </p:nvPr>
        </p:nvSpPr>
        <p:spPr>
          <a:xfrm>
            <a:off x="409625" y="196675"/>
            <a:ext cx="7444800" cy="5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Strategic Storytelling</a:t>
            </a:r>
            <a:endParaRPr/>
          </a:p>
        </p:txBody>
      </p:sp>
      <p:sp>
        <p:nvSpPr>
          <p:cNvPr id="779" name="Google Shape;779;p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33</a:t>
            </a:fld>
            <a:endParaRPr>
              <a:solidFill>
                <a:srgbClr val="99C8F8"/>
              </a:solidFill>
            </a:endParaRPr>
          </a:p>
        </p:txBody>
      </p:sp>
      <p:pic>
        <p:nvPicPr>
          <p:cNvPr id="780" name="Google Shape;780;p75"/>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7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7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77">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p76"/>
          <p:cNvSpPr txBox="1">
            <a:spLocks noGrp="1"/>
          </p:cNvSpPr>
          <p:nvPr>
            <p:ph type="title"/>
          </p:nvPr>
        </p:nvSpPr>
        <p:spPr>
          <a:xfrm>
            <a:off x="912500" y="1791225"/>
            <a:ext cx="3447900" cy="8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Questions</a:t>
            </a:r>
            <a:endParaRPr/>
          </a:p>
        </p:txBody>
      </p:sp>
      <p:sp>
        <p:nvSpPr>
          <p:cNvPr id="786" name="Google Shape;786;p7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34</a:t>
            </a:fld>
            <a:endParaRPr>
              <a:solidFill>
                <a:srgbClr val="99C8F8"/>
              </a:solidFill>
            </a:endParaRPr>
          </a:p>
        </p:txBody>
      </p:sp>
      <p:pic>
        <p:nvPicPr>
          <p:cNvPr id="787" name="Google Shape;787;p76"/>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7"/>
          <p:cNvSpPr txBox="1">
            <a:spLocks noGrp="1"/>
          </p:cNvSpPr>
          <p:nvPr>
            <p:ph type="body" idx="1"/>
          </p:nvPr>
        </p:nvSpPr>
        <p:spPr>
          <a:xfrm>
            <a:off x="687000" y="1158200"/>
            <a:ext cx="72483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a:latin typeface="Arial"/>
                <a:ea typeface="Arial"/>
                <a:cs typeface="Arial"/>
                <a:sym typeface="Arial"/>
              </a:rPr>
              <a:t>Team Leaders, thank you so much for stepping into this important role - we truly appreciate your leadership and commitment.</a:t>
            </a:r>
            <a:endParaRPr sz="1800">
              <a:latin typeface="Arial"/>
              <a:ea typeface="Arial"/>
              <a:cs typeface="Arial"/>
              <a:sym typeface="Arial"/>
            </a:endParaRPr>
          </a:p>
          <a:p>
            <a:pPr marL="0" lvl="0" indent="0" algn="l" rtl="0">
              <a:lnSpc>
                <a:spcPct val="115000"/>
              </a:lnSpc>
              <a:spcBef>
                <a:spcPts val="1200"/>
              </a:spcBef>
              <a:spcAft>
                <a:spcPts val="0"/>
              </a:spcAft>
              <a:buNone/>
            </a:pPr>
            <a:r>
              <a:rPr lang="en" sz="1800">
                <a:latin typeface="Arial"/>
                <a:ea typeface="Arial"/>
                <a:cs typeface="Arial"/>
                <a:sym typeface="Arial"/>
              </a:rPr>
              <a:t>Please refer to the </a:t>
            </a:r>
            <a:r>
              <a:rPr lang="en" sz="1800" u="sng">
                <a:solidFill>
                  <a:schemeClr val="hlink"/>
                </a:solidFill>
                <a:latin typeface="Arial"/>
                <a:ea typeface="Arial"/>
                <a:cs typeface="Arial"/>
                <a:sym typeface="Arial"/>
                <a:hlinkClick r:id="rId3"/>
              </a:rPr>
              <a:t>Team Leader Checklist</a:t>
            </a:r>
            <a:r>
              <a:rPr lang="en" sz="1800">
                <a:latin typeface="Arial"/>
                <a:ea typeface="Arial"/>
                <a:cs typeface="Arial"/>
                <a:sym typeface="Arial"/>
              </a:rPr>
              <a:t> for a clear overview of the key tasks and responsibilities you will be managing.</a:t>
            </a:r>
            <a:endParaRPr sz="1800">
              <a:latin typeface="Arial"/>
              <a:ea typeface="Arial"/>
              <a:cs typeface="Arial"/>
              <a:sym typeface="Arial"/>
            </a:endParaRPr>
          </a:p>
          <a:p>
            <a:pPr marL="457200" lvl="0" indent="0" algn="l" rtl="0">
              <a:lnSpc>
                <a:spcPct val="115000"/>
              </a:lnSpc>
              <a:spcBef>
                <a:spcPts val="1200"/>
              </a:spcBef>
              <a:spcAft>
                <a:spcPts val="1200"/>
              </a:spcAft>
              <a:buNone/>
            </a:pPr>
            <a:endParaRPr sz="2000"/>
          </a:p>
        </p:txBody>
      </p:sp>
      <p:sp>
        <p:nvSpPr>
          <p:cNvPr id="793" name="Google Shape;793;p7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Leaders Checklist</a:t>
            </a:r>
            <a:endParaRPr/>
          </a:p>
        </p:txBody>
      </p:sp>
      <p:sp>
        <p:nvSpPr>
          <p:cNvPr id="794" name="Google Shape;794;p7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35</a:t>
            </a:fld>
            <a:endParaRPr>
              <a:solidFill>
                <a:srgbClr val="99C8F8"/>
              </a:solidFill>
            </a:endParaRPr>
          </a:p>
        </p:txBody>
      </p:sp>
      <p:pic>
        <p:nvPicPr>
          <p:cNvPr id="795" name="Google Shape;795;p77"/>
          <p:cNvPicPr preferRelativeResize="0"/>
          <p:nvPr/>
        </p:nvPicPr>
        <p:blipFill>
          <a:blip r:embed="rId4">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Google Shape;800;p78"/>
          <p:cNvPicPr preferRelativeResize="0"/>
          <p:nvPr/>
        </p:nvPicPr>
        <p:blipFill>
          <a:blip r:embed="rId3">
            <a:alphaModFix/>
          </a:blip>
          <a:stretch>
            <a:fillRect/>
          </a:stretch>
        </p:blipFill>
        <p:spPr>
          <a:xfrm>
            <a:off x="3924300" y="4458063"/>
            <a:ext cx="1295400" cy="620713"/>
          </a:xfrm>
          <a:prstGeom prst="rect">
            <a:avLst/>
          </a:prstGeom>
          <a:noFill/>
          <a:ln>
            <a:noFill/>
          </a:ln>
        </p:spPr>
      </p:pic>
      <p:sp>
        <p:nvSpPr>
          <p:cNvPr id="801" name="Google Shape;801;p78"/>
          <p:cNvSpPr/>
          <p:nvPr/>
        </p:nvSpPr>
        <p:spPr>
          <a:xfrm>
            <a:off x="190650" y="4322900"/>
            <a:ext cx="8264400" cy="820500"/>
          </a:xfrm>
          <a:prstGeom prst="rect">
            <a:avLst/>
          </a:pr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2" name="Google Shape;802;p78"/>
          <p:cNvSpPr txBox="1">
            <a:spLocks noGrp="1"/>
          </p:cNvSpPr>
          <p:nvPr>
            <p:ph type="title"/>
          </p:nvPr>
        </p:nvSpPr>
        <p:spPr>
          <a:xfrm>
            <a:off x="279950" y="0"/>
            <a:ext cx="40794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 Leaders Checklist</a:t>
            </a:r>
            <a:endParaRPr/>
          </a:p>
        </p:txBody>
      </p:sp>
      <p:sp>
        <p:nvSpPr>
          <p:cNvPr id="803" name="Google Shape;803;p7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36</a:t>
            </a:fld>
            <a:endParaRPr>
              <a:solidFill>
                <a:srgbClr val="99C8F8"/>
              </a:solidFill>
            </a:endParaRPr>
          </a:p>
        </p:txBody>
      </p:sp>
      <p:sp>
        <p:nvSpPr>
          <p:cNvPr id="804" name="Google Shape;804;p78"/>
          <p:cNvSpPr txBox="1"/>
          <p:nvPr/>
        </p:nvSpPr>
        <p:spPr>
          <a:xfrm>
            <a:off x="503975" y="709350"/>
            <a:ext cx="3471600" cy="3848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b="1"/>
              <a:t>Share meeting details with the team</a:t>
            </a:r>
            <a:endParaRPr sz="800" b="1"/>
          </a:p>
          <a:p>
            <a:pPr marL="457200" lvl="0" indent="0" algn="l" rtl="0">
              <a:lnSpc>
                <a:spcPct val="50000"/>
              </a:lnSpc>
              <a:spcBef>
                <a:spcPts val="1200"/>
              </a:spcBef>
              <a:spcAft>
                <a:spcPts val="0"/>
              </a:spcAft>
              <a:buNone/>
            </a:pPr>
            <a:r>
              <a:rPr lang="en" sz="800"/>
              <a:t>☐ Day and time</a:t>
            </a:r>
            <a:endParaRPr sz="800"/>
          </a:p>
          <a:p>
            <a:pPr marL="457200" lvl="0" indent="0" algn="l" rtl="0">
              <a:lnSpc>
                <a:spcPct val="50000"/>
              </a:lnSpc>
              <a:spcBef>
                <a:spcPts val="1200"/>
              </a:spcBef>
              <a:spcAft>
                <a:spcPts val="0"/>
              </a:spcAft>
              <a:buNone/>
            </a:pPr>
            <a:r>
              <a:rPr lang="en" sz="800"/>
              <a:t>☐ Location or Zoom link</a:t>
            </a:r>
            <a:endParaRPr sz="800"/>
          </a:p>
          <a:p>
            <a:pPr marL="457200" lvl="0" indent="0" algn="l" rtl="0">
              <a:lnSpc>
                <a:spcPct val="50000"/>
              </a:lnSpc>
              <a:spcBef>
                <a:spcPts val="1200"/>
              </a:spcBef>
              <a:spcAft>
                <a:spcPts val="0"/>
              </a:spcAft>
              <a:buNone/>
            </a:pPr>
            <a:r>
              <a:rPr lang="en" sz="800"/>
              <a:t>☐ Legislator name</a:t>
            </a:r>
            <a:endParaRPr sz="800"/>
          </a:p>
          <a:p>
            <a:pPr marL="457200" lvl="0" indent="0" algn="l" rtl="0">
              <a:lnSpc>
                <a:spcPct val="50000"/>
              </a:lnSpc>
              <a:spcBef>
                <a:spcPts val="1200"/>
              </a:spcBef>
              <a:spcAft>
                <a:spcPts val="0"/>
              </a:spcAft>
              <a:buNone/>
            </a:pPr>
            <a:r>
              <a:rPr lang="en" sz="800"/>
              <a:t>☐ Name and title of the person you will be meeting with</a:t>
            </a:r>
            <a:endParaRPr sz="800" b="1"/>
          </a:p>
          <a:p>
            <a:pPr marL="0" lvl="0" indent="0" algn="l" rtl="0">
              <a:lnSpc>
                <a:spcPct val="100000"/>
              </a:lnSpc>
              <a:spcBef>
                <a:spcPts val="1200"/>
              </a:spcBef>
              <a:spcAft>
                <a:spcPts val="0"/>
              </a:spcAft>
              <a:buNone/>
            </a:pPr>
            <a:r>
              <a:rPr lang="en" sz="800" b="1"/>
              <a:t>Assign roles</a:t>
            </a:r>
            <a:endParaRPr sz="800" b="1"/>
          </a:p>
          <a:p>
            <a:pPr marL="457200" lvl="0" indent="0" algn="l" rtl="0">
              <a:lnSpc>
                <a:spcPct val="100000"/>
              </a:lnSpc>
              <a:spcBef>
                <a:spcPts val="1200"/>
              </a:spcBef>
              <a:spcAft>
                <a:spcPts val="0"/>
              </a:spcAft>
              <a:buNone/>
            </a:pPr>
            <a:r>
              <a:rPr lang="en" sz="800"/>
              <a:t>☐ Decide who will present each bill, and who will speak about their branch activities</a:t>
            </a:r>
            <a:endParaRPr sz="800"/>
          </a:p>
          <a:p>
            <a:pPr marL="0" lvl="0" indent="0" algn="l" rtl="0">
              <a:lnSpc>
                <a:spcPct val="100000"/>
              </a:lnSpc>
              <a:spcBef>
                <a:spcPts val="1200"/>
              </a:spcBef>
              <a:spcAft>
                <a:spcPts val="0"/>
              </a:spcAft>
              <a:buNone/>
            </a:pPr>
            <a:r>
              <a:rPr lang="en" sz="800" b="1"/>
              <a:t>Research the legislator</a:t>
            </a:r>
            <a:endParaRPr sz="800" b="1"/>
          </a:p>
          <a:p>
            <a:pPr marL="457200" lvl="0" indent="0" algn="l" rtl="0">
              <a:lnSpc>
                <a:spcPct val="100000"/>
              </a:lnSpc>
              <a:spcBef>
                <a:spcPts val="1200"/>
              </a:spcBef>
              <a:spcAft>
                <a:spcPts val="0"/>
              </a:spcAft>
              <a:buNone/>
            </a:pPr>
            <a:r>
              <a:rPr lang="en" sz="800"/>
              <a:t>☐ Determine whether the legislator is aligned with AAUW’s values</a:t>
            </a:r>
            <a:endParaRPr sz="800"/>
          </a:p>
          <a:p>
            <a:pPr marL="457200" lvl="0" indent="0" algn="l" rtl="0">
              <a:lnSpc>
                <a:spcPct val="100000"/>
              </a:lnSpc>
              <a:spcBef>
                <a:spcPts val="1200"/>
              </a:spcBef>
              <a:spcAft>
                <a:spcPts val="0"/>
              </a:spcAft>
              <a:buNone/>
            </a:pPr>
            <a:r>
              <a:rPr lang="en" sz="800"/>
              <a:t>☐ Check </a:t>
            </a:r>
            <a:r>
              <a:rPr lang="en" sz="800" u="sng">
                <a:solidFill>
                  <a:srgbClr val="1155CC"/>
                </a:solidFill>
                <a:hlinkClick r:id="rId4">
                  <a:extLst>
                    <a:ext uri="{A12FA001-AC4F-418D-AE19-62706E023703}">
                      <ahyp:hlinkClr xmlns:ahyp="http://schemas.microsoft.com/office/drawing/2018/hyperlinkcolor" val="tx"/>
                    </a:ext>
                  </a:extLst>
                </a:hlinkClick>
              </a:rPr>
              <a:t>HERE</a:t>
            </a:r>
            <a:r>
              <a:rPr lang="en" sz="800"/>
              <a:t> to see how they voted on SB 418 and SB 771 in 2025</a:t>
            </a:r>
            <a:endParaRPr sz="800"/>
          </a:p>
          <a:p>
            <a:pPr marL="457200" lvl="0" indent="0" algn="l" rtl="0">
              <a:lnSpc>
                <a:spcPct val="100000"/>
              </a:lnSpc>
              <a:spcBef>
                <a:spcPts val="1200"/>
              </a:spcBef>
              <a:spcAft>
                <a:spcPts val="0"/>
              </a:spcAft>
              <a:buNone/>
            </a:pPr>
            <a:r>
              <a:rPr lang="en" sz="800"/>
              <a:t>☐ Note if they authored one of our recent priority bills -SB 771 (Stern), SB418 (Menjivar), AB 1766 (Krell), AB 1845 (Krell), AB 1876 (Addis)</a:t>
            </a:r>
            <a:endParaRPr sz="800"/>
          </a:p>
          <a:p>
            <a:pPr marL="457200" lvl="0" indent="0" algn="l" rtl="0">
              <a:lnSpc>
                <a:spcPct val="100000"/>
              </a:lnSpc>
              <a:spcBef>
                <a:spcPts val="1200"/>
              </a:spcBef>
              <a:spcAft>
                <a:spcPts val="1200"/>
              </a:spcAft>
              <a:buNone/>
            </a:pPr>
            <a:r>
              <a:rPr lang="en" sz="800"/>
              <a:t>☐ Check </a:t>
            </a:r>
            <a:r>
              <a:rPr lang="en" sz="800" u="sng">
                <a:solidFill>
                  <a:srgbClr val="1155CC"/>
                </a:solidFill>
                <a:hlinkClick r:id="rId5">
                  <a:extLst>
                    <a:ext uri="{A12FA001-AC4F-418D-AE19-62706E023703}">
                      <ahyp:hlinkClr xmlns:ahyp="http://schemas.microsoft.com/office/drawing/2018/hyperlinkcolor" val="tx"/>
                    </a:ext>
                  </a:extLst>
                </a:hlinkClick>
              </a:rPr>
              <a:t>HERE</a:t>
            </a:r>
            <a:r>
              <a:rPr lang="en" sz="800"/>
              <a:t> to see whether they serve on the committees that will hear the three priority bills</a:t>
            </a:r>
            <a:endParaRPr sz="1500"/>
          </a:p>
        </p:txBody>
      </p:sp>
      <p:sp>
        <p:nvSpPr>
          <p:cNvPr id="805" name="Google Shape;805;p78"/>
          <p:cNvSpPr txBox="1"/>
          <p:nvPr/>
        </p:nvSpPr>
        <p:spPr>
          <a:xfrm>
            <a:off x="4524775" y="47450"/>
            <a:ext cx="4032000" cy="49686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1200"/>
              </a:spcBef>
              <a:spcAft>
                <a:spcPts val="0"/>
              </a:spcAft>
              <a:buNone/>
            </a:pPr>
            <a:r>
              <a:rPr lang="en" sz="800" b="1"/>
              <a:t>Schedule a dry run</a:t>
            </a:r>
            <a:endParaRPr sz="800" b="1"/>
          </a:p>
          <a:p>
            <a:pPr marL="457200" lvl="0" indent="0" algn="l" rtl="0">
              <a:lnSpc>
                <a:spcPct val="100000"/>
              </a:lnSpc>
              <a:spcBef>
                <a:spcPts val="1200"/>
              </a:spcBef>
              <a:spcAft>
                <a:spcPts val="0"/>
              </a:spcAft>
              <a:buNone/>
            </a:pPr>
            <a:r>
              <a:rPr lang="en" sz="800"/>
              <a:t>☐ Set a time for the team to practice the together</a:t>
            </a:r>
            <a:endParaRPr sz="800"/>
          </a:p>
          <a:p>
            <a:pPr marL="457200" lvl="0" indent="0" algn="l" rtl="0">
              <a:lnSpc>
                <a:spcPct val="100000"/>
              </a:lnSpc>
              <a:spcBef>
                <a:spcPts val="1200"/>
              </a:spcBef>
              <a:spcAft>
                <a:spcPts val="0"/>
              </a:spcAft>
              <a:buNone/>
            </a:pPr>
            <a:r>
              <a:rPr lang="en" sz="800"/>
              <a:t>☐ During the dry run, time the presentations to ensure that all of the materials can be covered in the allotted time. Remarks should be brief. Most meetings will be only 15-20 minutes.</a:t>
            </a:r>
            <a:endParaRPr sz="800"/>
          </a:p>
          <a:p>
            <a:pPr marL="0" lvl="0" indent="0" algn="l" rtl="0">
              <a:lnSpc>
                <a:spcPct val="100000"/>
              </a:lnSpc>
              <a:spcBef>
                <a:spcPts val="1200"/>
              </a:spcBef>
              <a:spcAft>
                <a:spcPts val="0"/>
              </a:spcAft>
              <a:buNone/>
            </a:pPr>
            <a:r>
              <a:rPr lang="en" sz="800" b="1"/>
              <a:t>During the meeting</a:t>
            </a:r>
            <a:endParaRPr sz="800" b="1"/>
          </a:p>
          <a:p>
            <a:pPr marL="457200" lvl="0" indent="0" algn="l" rtl="0">
              <a:lnSpc>
                <a:spcPct val="100000"/>
              </a:lnSpc>
              <a:spcBef>
                <a:spcPts val="1200"/>
              </a:spcBef>
              <a:spcAft>
                <a:spcPts val="0"/>
              </a:spcAft>
              <a:buNone/>
            </a:pPr>
            <a:r>
              <a:rPr lang="en" sz="800"/>
              <a:t>☐ Lead introductions and AAUW overview using the </a:t>
            </a:r>
            <a:r>
              <a:rPr lang="en" sz="800" u="sng">
                <a:solidFill>
                  <a:srgbClr val="1155CC"/>
                </a:solidFill>
                <a:hlinkClick r:id="rId6">
                  <a:extLst>
                    <a:ext uri="{A12FA001-AC4F-418D-AE19-62706E023703}">
                      <ahyp:hlinkClr xmlns:ahyp="http://schemas.microsoft.com/office/drawing/2018/hyperlinkcolor" val="tx"/>
                    </a:ext>
                  </a:extLst>
                </a:hlinkClick>
              </a:rPr>
              <a:t>Team Leader Script.</a:t>
            </a:r>
            <a:endParaRPr sz="800"/>
          </a:p>
          <a:p>
            <a:pPr marL="457200" lvl="0" indent="0" algn="l" rtl="0">
              <a:lnSpc>
                <a:spcPct val="100000"/>
              </a:lnSpc>
              <a:spcBef>
                <a:spcPts val="1200"/>
              </a:spcBef>
              <a:spcAft>
                <a:spcPts val="0"/>
              </a:spcAft>
              <a:buNone/>
            </a:pPr>
            <a:r>
              <a:rPr lang="en" sz="800"/>
              <a:t>☐ Guide member presentations of AAUW branch activities</a:t>
            </a:r>
            <a:endParaRPr sz="800"/>
          </a:p>
          <a:p>
            <a:pPr marL="457200" lvl="0" indent="0" algn="l" rtl="0">
              <a:lnSpc>
                <a:spcPct val="100000"/>
              </a:lnSpc>
              <a:spcBef>
                <a:spcPts val="1200"/>
              </a:spcBef>
              <a:spcAft>
                <a:spcPts val="0"/>
              </a:spcAft>
              <a:buNone/>
            </a:pPr>
            <a:r>
              <a:rPr lang="en" sz="800"/>
              <a:t>☐ Thank the legislator for their leadership, their support of AAUW priorities, their Yes vote in 2025 on SB 418 and SB 771, and their authorship of AAUW priority legislation, as applicable.</a:t>
            </a:r>
            <a:endParaRPr sz="800"/>
          </a:p>
          <a:p>
            <a:pPr marL="457200" lvl="0" indent="0" algn="l" rtl="0">
              <a:lnSpc>
                <a:spcPct val="115000"/>
              </a:lnSpc>
              <a:spcBef>
                <a:spcPts val="1200"/>
              </a:spcBef>
              <a:spcAft>
                <a:spcPts val="0"/>
              </a:spcAft>
              <a:buNone/>
            </a:pPr>
            <a:r>
              <a:rPr lang="en" sz="800"/>
              <a:t>☐ Guide member presentations of priority bills, for which they should use the </a:t>
            </a:r>
            <a:r>
              <a:rPr lang="en" sz="800" u="sng">
                <a:solidFill>
                  <a:srgbClr val="1155CC"/>
                </a:solidFill>
                <a:hlinkClick r:id="rId7">
                  <a:extLst>
                    <a:ext uri="{A12FA001-AC4F-418D-AE19-62706E023703}">
                      <ahyp:hlinkClr xmlns:ahyp="http://schemas.microsoft.com/office/drawing/2018/hyperlinkcolor" val="tx"/>
                    </a:ext>
                  </a:extLst>
                </a:hlinkClick>
              </a:rPr>
              <a:t>Bill Script</a:t>
            </a:r>
            <a:r>
              <a:rPr lang="en" sz="800"/>
              <a:t> and the bill talking points: </a:t>
            </a:r>
            <a:r>
              <a:rPr lang="en" sz="800" u="sng">
                <a:solidFill>
                  <a:srgbClr val="3380CD"/>
                </a:solidFill>
                <a:hlinkClick r:id="rId8">
                  <a:extLst>
                    <a:ext uri="{A12FA001-AC4F-418D-AE19-62706E023703}">
                      <ahyp:hlinkClr xmlns:ahyp="http://schemas.microsoft.com/office/drawing/2018/hyperlinkcolor" val="tx"/>
                    </a:ext>
                  </a:extLst>
                </a:hlinkClick>
              </a:rPr>
              <a:t>AB 1766 Bill Talking Points</a:t>
            </a:r>
            <a:r>
              <a:rPr lang="en" sz="800">
                <a:solidFill>
                  <a:srgbClr val="3380CD"/>
                </a:solidFill>
              </a:rPr>
              <a:t>, </a:t>
            </a:r>
            <a:r>
              <a:rPr lang="en" sz="800" u="sng">
                <a:solidFill>
                  <a:srgbClr val="3380CD"/>
                </a:solidFill>
                <a:hlinkClick r:id="rId9">
                  <a:extLst>
                    <a:ext uri="{A12FA001-AC4F-418D-AE19-62706E023703}">
                      <ahyp:hlinkClr xmlns:ahyp="http://schemas.microsoft.com/office/drawing/2018/hyperlinkcolor" val="tx"/>
                    </a:ext>
                  </a:extLst>
                </a:hlinkClick>
              </a:rPr>
              <a:t>AB 1845 Bill Talking Points</a:t>
            </a:r>
            <a:r>
              <a:rPr lang="en" sz="800">
                <a:solidFill>
                  <a:srgbClr val="3380CD"/>
                </a:solidFill>
              </a:rPr>
              <a:t>, and</a:t>
            </a:r>
            <a:r>
              <a:rPr lang="en" sz="800" u="sng">
                <a:solidFill>
                  <a:srgbClr val="3380CD"/>
                </a:solidFill>
              </a:rPr>
              <a:t> </a:t>
            </a:r>
            <a:r>
              <a:rPr lang="en" sz="800" u="sng">
                <a:solidFill>
                  <a:srgbClr val="3380CD"/>
                </a:solidFill>
                <a:hlinkClick r:id="rId10">
                  <a:extLst>
                    <a:ext uri="{A12FA001-AC4F-418D-AE19-62706E023703}">
                      <ahyp:hlinkClr xmlns:ahyp="http://schemas.microsoft.com/office/drawing/2018/hyperlinkcolor" val="tx"/>
                    </a:ext>
                  </a:extLst>
                </a:hlinkClick>
              </a:rPr>
              <a:t>AB 1876 Bill Talking Points</a:t>
            </a:r>
            <a:r>
              <a:rPr lang="en" sz="800" u="sng">
                <a:solidFill>
                  <a:srgbClr val="3380CD"/>
                </a:solidFill>
              </a:rPr>
              <a:t>.</a:t>
            </a:r>
            <a:endParaRPr sz="400"/>
          </a:p>
          <a:p>
            <a:pPr marL="457200" lvl="0" indent="0" algn="l" rtl="0">
              <a:lnSpc>
                <a:spcPct val="100000"/>
              </a:lnSpc>
              <a:spcBef>
                <a:spcPts val="1200"/>
              </a:spcBef>
              <a:spcAft>
                <a:spcPts val="0"/>
              </a:spcAft>
              <a:buNone/>
            </a:pPr>
            <a:r>
              <a:rPr lang="en" sz="800"/>
              <a:t>☐ Take notes using the </a:t>
            </a:r>
            <a:r>
              <a:rPr lang="en" sz="800" u="sng">
                <a:solidFill>
                  <a:srgbClr val="3380CD"/>
                </a:solidFill>
                <a:hlinkClick r:id="rId11">
                  <a:extLst>
                    <a:ext uri="{A12FA001-AC4F-418D-AE19-62706E023703}">
                      <ahyp:hlinkClr xmlns:ahyp="http://schemas.microsoft.com/office/drawing/2018/hyperlinkcolor" val="tx"/>
                    </a:ext>
                  </a:extLst>
                </a:hlinkClick>
              </a:rPr>
              <a:t>Visit Note Taking Form</a:t>
            </a:r>
            <a:r>
              <a:rPr lang="en" sz="800"/>
              <a:t> </a:t>
            </a:r>
            <a:endParaRPr sz="800"/>
          </a:p>
          <a:p>
            <a:pPr marL="457200" lvl="0" indent="0" algn="l" rtl="0">
              <a:lnSpc>
                <a:spcPct val="100000"/>
              </a:lnSpc>
              <a:spcBef>
                <a:spcPts val="1200"/>
              </a:spcBef>
              <a:spcAft>
                <a:spcPts val="0"/>
              </a:spcAft>
              <a:buNone/>
            </a:pPr>
            <a:r>
              <a:rPr lang="en" sz="800"/>
              <a:t>☐ Deliver closing thanks using </a:t>
            </a:r>
            <a:r>
              <a:rPr lang="en" sz="800" u="sng">
                <a:solidFill>
                  <a:srgbClr val="3380CD"/>
                </a:solidFill>
                <a:hlinkClick r:id="rId12">
                  <a:extLst>
                    <a:ext uri="{A12FA001-AC4F-418D-AE19-62706E023703}">
                      <ahyp:hlinkClr xmlns:ahyp="http://schemas.microsoft.com/office/drawing/2018/hyperlinkcolor" val="tx"/>
                    </a:ext>
                  </a:extLst>
                </a:hlinkClick>
              </a:rPr>
              <a:t>Meeting Script – Closing</a:t>
            </a:r>
            <a:r>
              <a:rPr lang="en" sz="800"/>
              <a:t> and ask for a photo.</a:t>
            </a:r>
            <a:endParaRPr sz="800"/>
          </a:p>
          <a:p>
            <a:pPr marL="0" lvl="0" indent="0" algn="l" rtl="0">
              <a:lnSpc>
                <a:spcPct val="100000"/>
              </a:lnSpc>
              <a:spcBef>
                <a:spcPts val="1200"/>
              </a:spcBef>
              <a:spcAft>
                <a:spcPts val="0"/>
              </a:spcAft>
              <a:buNone/>
            </a:pPr>
            <a:r>
              <a:rPr lang="en" sz="800" b="1"/>
              <a:t>After the meeting</a:t>
            </a:r>
            <a:endParaRPr sz="800" b="1"/>
          </a:p>
          <a:p>
            <a:pPr marL="457200" lvl="0" indent="0" algn="l" rtl="0">
              <a:lnSpc>
                <a:spcPct val="100000"/>
              </a:lnSpc>
              <a:spcBef>
                <a:spcPts val="1200"/>
              </a:spcBef>
              <a:spcAft>
                <a:spcPts val="0"/>
              </a:spcAft>
              <a:buNone/>
            </a:pPr>
            <a:r>
              <a:rPr lang="en" sz="800"/>
              <a:t>☐ Send a thank you note using the </a:t>
            </a:r>
            <a:r>
              <a:rPr lang="en" sz="800" u="sng">
                <a:solidFill>
                  <a:srgbClr val="3380CD"/>
                </a:solidFill>
                <a:hlinkClick r:id="rId13">
                  <a:extLst>
                    <a:ext uri="{A12FA001-AC4F-418D-AE19-62706E023703}">
                      <ahyp:hlinkClr xmlns:ahyp="http://schemas.microsoft.com/office/drawing/2018/hyperlinkcolor" val="tx"/>
                    </a:ext>
                  </a:extLst>
                </a:hlinkClick>
              </a:rPr>
              <a:t>Thank You Letter Template</a:t>
            </a:r>
            <a:endParaRPr sz="800"/>
          </a:p>
          <a:p>
            <a:pPr marL="457200" lvl="0" indent="0" algn="l" rtl="0">
              <a:lnSpc>
                <a:spcPct val="100000"/>
              </a:lnSpc>
              <a:spcBef>
                <a:spcPts val="1200"/>
              </a:spcBef>
              <a:spcAft>
                <a:spcPts val="0"/>
              </a:spcAft>
              <a:buNone/>
            </a:pPr>
            <a:r>
              <a:rPr lang="en" sz="800"/>
              <a:t>☐ Complete the </a:t>
            </a:r>
            <a:r>
              <a:rPr lang="en" sz="800" u="sng">
                <a:solidFill>
                  <a:srgbClr val="3380CD"/>
                </a:solidFill>
                <a:hlinkClick r:id="rId14">
                  <a:extLst>
                    <a:ext uri="{A12FA001-AC4F-418D-AE19-62706E023703}">
                      <ahyp:hlinkClr xmlns:ahyp="http://schemas.microsoft.com/office/drawing/2018/hyperlinkcolor" val="tx"/>
                    </a:ext>
                  </a:extLst>
                </a:hlinkClick>
              </a:rPr>
              <a:t>Lobby Days Visit Report</a:t>
            </a:r>
            <a:endParaRPr sz="900"/>
          </a:p>
          <a:p>
            <a:pPr marL="457200" lvl="0" indent="0" algn="l" rtl="0">
              <a:lnSpc>
                <a:spcPct val="115000"/>
              </a:lnSpc>
              <a:spcBef>
                <a:spcPts val="1200"/>
              </a:spcBef>
              <a:spcAft>
                <a:spcPts val="1200"/>
              </a:spcAft>
              <a:buNone/>
            </a:pPr>
            <a:r>
              <a:rPr lang="en" sz="800"/>
              <a:t>☐ Upload your Lobby Day photo here: </a:t>
            </a:r>
            <a:r>
              <a:rPr lang="en" sz="800" u="sng">
                <a:solidFill>
                  <a:srgbClr val="3380CD"/>
                </a:solidFill>
                <a:highlight>
                  <a:srgbClr val="FFFFFF"/>
                </a:highlight>
                <a:hlinkClick r:id="rId15">
                  <a:extLst>
                    <a:ext uri="{A12FA001-AC4F-418D-AE19-62706E023703}">
                      <ahyp:hlinkClr xmlns:ahyp="http://schemas.microsoft.com/office/drawing/2018/hyperlinkcolor" val="tx"/>
                    </a:ext>
                  </a:extLst>
                </a:hlinkClick>
              </a:rPr>
              <a:t>https://airtable.com/appvx5LcAVIMMZuy8/pagOrY5IILGUp7mCU/form</a:t>
            </a:r>
            <a:r>
              <a:rPr lang="en" sz="800">
                <a:solidFill>
                  <a:srgbClr val="3380CD"/>
                </a:solidFill>
              </a:rPr>
              <a:t>.</a:t>
            </a:r>
            <a:endParaRPr sz="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9"/>
          <p:cNvSpPr txBox="1">
            <a:spLocks noGrp="1"/>
          </p:cNvSpPr>
          <p:nvPr>
            <p:ph type="body" idx="1"/>
          </p:nvPr>
        </p:nvSpPr>
        <p:spPr>
          <a:xfrm>
            <a:off x="825850" y="1251025"/>
            <a:ext cx="69192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Arial"/>
                <a:ea typeface="Arial"/>
                <a:cs typeface="Arial"/>
                <a:sym typeface="Arial"/>
              </a:rPr>
              <a:t>The materials we shared tonight are posted on the AAUW California website:</a:t>
            </a:r>
            <a:r>
              <a:rPr lang="en" sz="1600">
                <a:latin typeface="Arial"/>
                <a:ea typeface="Arial"/>
                <a:cs typeface="Arial"/>
                <a:sym typeface="Arial"/>
              </a:rPr>
              <a:t> </a:t>
            </a:r>
            <a:r>
              <a:rPr lang="en" sz="16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Lobby Days 2026 - Advocate for Bills to Advance AAUW Values - AAUW California</a:t>
            </a:r>
            <a:endParaRPr sz="1600">
              <a:solidFill>
                <a:srgbClr val="1155CC"/>
              </a:solidFill>
              <a:latin typeface="Arial"/>
              <a:ea typeface="Arial"/>
              <a:cs typeface="Arial"/>
              <a:sym typeface="Arial"/>
            </a:endParaRPr>
          </a:p>
        </p:txBody>
      </p:sp>
      <p:sp>
        <p:nvSpPr>
          <p:cNvPr id="812" name="Google Shape;812;p7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Lobby Days Materials</a:t>
            </a:r>
            <a:endParaRPr/>
          </a:p>
        </p:txBody>
      </p:sp>
      <p:sp>
        <p:nvSpPr>
          <p:cNvPr id="813" name="Google Shape;813;p7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37</a:t>
            </a:fld>
            <a:endParaRPr>
              <a:solidFill>
                <a:srgbClr val="99C8F8"/>
              </a:solidFill>
            </a:endParaRPr>
          </a:p>
        </p:txBody>
      </p:sp>
      <p:pic>
        <p:nvPicPr>
          <p:cNvPr id="814" name="Google Shape;814;p79"/>
          <p:cNvPicPr preferRelativeResize="0"/>
          <p:nvPr/>
        </p:nvPicPr>
        <p:blipFill>
          <a:blip r:embed="rId4">
            <a:alphaModFix/>
          </a:blip>
          <a:stretch>
            <a:fillRect/>
          </a:stretch>
        </p:blipFill>
        <p:spPr>
          <a:xfrm>
            <a:off x="4022375" y="4468963"/>
            <a:ext cx="1295400" cy="6207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80"/>
          <p:cNvSpPr txBox="1">
            <a:spLocks noGrp="1"/>
          </p:cNvSpPr>
          <p:nvPr>
            <p:ph type="title"/>
          </p:nvPr>
        </p:nvSpPr>
        <p:spPr>
          <a:xfrm>
            <a:off x="912500" y="1791225"/>
            <a:ext cx="3447900" cy="8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a:t>Questions</a:t>
            </a:r>
            <a:endParaRPr/>
          </a:p>
        </p:txBody>
      </p:sp>
      <p:sp>
        <p:nvSpPr>
          <p:cNvPr id="820" name="Google Shape;820;p8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38</a:t>
            </a:fld>
            <a:endParaRPr>
              <a:solidFill>
                <a:srgbClr val="99C8F8"/>
              </a:solidFill>
            </a:endParaRPr>
          </a:p>
        </p:txBody>
      </p:sp>
      <p:pic>
        <p:nvPicPr>
          <p:cNvPr id="821" name="Google Shape;821;p80"/>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1"/>
          <p:cNvSpPr txBox="1">
            <a:spLocks noGrp="1"/>
          </p:cNvSpPr>
          <p:nvPr>
            <p:ph type="title"/>
          </p:nvPr>
        </p:nvSpPr>
        <p:spPr>
          <a:xfrm>
            <a:off x="912500" y="1103900"/>
            <a:ext cx="7158600" cy="149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i="1">
                <a:solidFill>
                  <a:srgbClr val="222222"/>
                </a:solidFill>
                <a:highlight>
                  <a:srgbClr val="FFFFFF"/>
                </a:highlight>
                <a:latin typeface="Arial"/>
                <a:ea typeface="Arial"/>
                <a:cs typeface="Arial"/>
                <a:sym typeface="Arial"/>
              </a:rPr>
              <a:t>We have a post-webinar survey that will launch when you exit the meeting.  Please take a minute to complete it.  Your feedback helps us to improve our presentations and understand what helps you the most.  </a:t>
            </a:r>
            <a:br>
              <a:rPr lang="en" sz="1600" b="1" i="1">
                <a:solidFill>
                  <a:srgbClr val="222222"/>
                </a:solidFill>
                <a:highlight>
                  <a:srgbClr val="FFFFFF"/>
                </a:highlight>
                <a:latin typeface="Arial"/>
                <a:ea typeface="Arial"/>
                <a:cs typeface="Arial"/>
                <a:sym typeface="Arial"/>
              </a:rPr>
            </a:br>
            <a:endParaRPr sz="1600" b="1" i="1">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 sz="1600" b="1" i="1">
                <a:solidFill>
                  <a:srgbClr val="222222"/>
                </a:solidFill>
                <a:highlight>
                  <a:srgbClr val="FFFFFF"/>
                </a:highlight>
                <a:latin typeface="Arial"/>
                <a:ea typeface="Arial"/>
                <a:cs typeface="Arial"/>
                <a:sym typeface="Arial"/>
              </a:rPr>
              <a:t>Thank you for your time.</a:t>
            </a:r>
            <a:endParaRPr sz="4200" b="1"/>
          </a:p>
        </p:txBody>
      </p:sp>
      <p:sp>
        <p:nvSpPr>
          <p:cNvPr id="827" name="Google Shape;827;p8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39</a:t>
            </a:fld>
            <a:endParaRPr>
              <a:solidFill>
                <a:srgbClr val="99C8F8"/>
              </a:solidFill>
            </a:endParaRPr>
          </a:p>
        </p:txBody>
      </p:sp>
      <p:pic>
        <p:nvPicPr>
          <p:cNvPr id="828" name="Google Shape;828;p81"/>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6"/>
          <p:cNvSpPr txBox="1">
            <a:spLocks noGrp="1"/>
          </p:cNvSpPr>
          <p:nvPr>
            <p:ph type="body" idx="1"/>
          </p:nvPr>
        </p:nvSpPr>
        <p:spPr>
          <a:xfrm>
            <a:off x="687000" y="1179025"/>
            <a:ext cx="7770000" cy="3716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Font typeface="Arial"/>
              <a:buChar char="●"/>
            </a:pPr>
            <a:r>
              <a:rPr lang="en" sz="1600">
                <a:latin typeface="Arial"/>
                <a:ea typeface="Arial"/>
                <a:cs typeface="Arial"/>
                <a:sym typeface="Arial"/>
              </a:rPr>
              <a:t>Lobby Days - An Overview</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Purpose of Lobby Days</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Meeting Overview, Dos and Don’ts</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Meeting Scripts</a:t>
            </a:r>
            <a:endParaRPr sz="1600">
              <a:latin typeface="Arial"/>
              <a:ea typeface="Arial"/>
              <a:cs typeface="Arial"/>
              <a:sym typeface="Arial"/>
            </a:endParaRPr>
          </a:p>
          <a:p>
            <a:pPr marL="457200" lvl="0" indent="-330200" algn="l" rtl="0">
              <a:spcBef>
                <a:spcPts val="1000"/>
              </a:spcBef>
              <a:spcAft>
                <a:spcPts val="0"/>
              </a:spcAft>
              <a:buSzPts val="1600"/>
              <a:buFont typeface="Arial"/>
              <a:buChar char="●"/>
            </a:pPr>
            <a:r>
              <a:rPr lang="en" sz="1600">
                <a:latin typeface="Arial"/>
                <a:ea typeface="Arial"/>
                <a:cs typeface="Arial"/>
                <a:sym typeface="Arial"/>
              </a:rPr>
              <a:t>How to talk about our three priority bills</a:t>
            </a:r>
            <a:endParaRPr sz="1600">
              <a:latin typeface="Arial"/>
              <a:ea typeface="Arial"/>
              <a:cs typeface="Arial"/>
              <a:sym typeface="Arial"/>
            </a:endParaRPr>
          </a:p>
          <a:p>
            <a:pPr marL="0" lvl="0" indent="0" algn="l" rtl="0">
              <a:spcBef>
                <a:spcPts val="1000"/>
              </a:spcBef>
              <a:spcAft>
                <a:spcPts val="0"/>
              </a:spcAft>
              <a:buNone/>
            </a:pPr>
            <a:endParaRPr sz="1600">
              <a:latin typeface="Arial"/>
              <a:ea typeface="Arial"/>
              <a:cs typeface="Arial"/>
              <a:sym typeface="Arial"/>
            </a:endParaRPr>
          </a:p>
          <a:p>
            <a:pPr marL="0" lvl="0" indent="0" algn="l" rtl="0">
              <a:spcBef>
                <a:spcPts val="0"/>
              </a:spcBef>
              <a:spcAft>
                <a:spcPts val="0"/>
              </a:spcAft>
              <a:buNone/>
            </a:pPr>
            <a:r>
              <a:rPr lang="en" sz="1600" b="1">
                <a:latin typeface="Arial"/>
                <a:ea typeface="Arial"/>
                <a:cs typeface="Arial"/>
                <a:sym typeface="Arial"/>
              </a:rPr>
              <a:t>All of the material we will cover tonight is posted on the AAUW California website:</a:t>
            </a:r>
            <a:r>
              <a:rPr lang="en" sz="1600">
                <a:latin typeface="Arial"/>
                <a:ea typeface="Arial"/>
                <a:cs typeface="Arial"/>
                <a:sym typeface="Arial"/>
              </a:rPr>
              <a:t> </a:t>
            </a:r>
            <a:r>
              <a:rPr lang="en" sz="1600"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Lobby Days 2026 - Advocate for Bills to Advance AAUW Values - AAUW California</a:t>
            </a:r>
            <a:endParaRPr sz="1600">
              <a:solidFill>
                <a:srgbClr val="1155CC"/>
              </a:solidFill>
              <a:latin typeface="Arial"/>
              <a:ea typeface="Arial"/>
              <a:cs typeface="Arial"/>
              <a:sym typeface="Arial"/>
            </a:endParaRPr>
          </a:p>
        </p:txBody>
      </p:sp>
      <p:sp>
        <p:nvSpPr>
          <p:cNvPr id="523" name="Google Shape;523;p46"/>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We Will Cover Tonight</a:t>
            </a:r>
            <a:endParaRPr/>
          </a:p>
        </p:txBody>
      </p:sp>
      <p:sp>
        <p:nvSpPr>
          <p:cNvPr id="524" name="Google Shape;524;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4</a:t>
            </a:fld>
            <a:endParaRPr>
              <a:solidFill>
                <a:srgbClr val="99C8F8"/>
              </a:solidFill>
            </a:endParaRPr>
          </a:p>
        </p:txBody>
      </p:sp>
      <p:pic>
        <p:nvPicPr>
          <p:cNvPr id="525" name="Google Shape;525;p46"/>
          <p:cNvPicPr preferRelativeResize="0"/>
          <p:nvPr/>
        </p:nvPicPr>
        <p:blipFill>
          <a:blip r:embed="rId4">
            <a:alphaModFix/>
          </a:blip>
          <a:stretch>
            <a:fillRect/>
          </a:stretch>
        </p:blipFill>
        <p:spPr>
          <a:xfrm>
            <a:off x="4022375" y="4468963"/>
            <a:ext cx="1295400" cy="6207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7"/>
          <p:cNvSpPr txBox="1">
            <a:spLocks noGrp="1"/>
          </p:cNvSpPr>
          <p:nvPr>
            <p:ph type="body" idx="1"/>
          </p:nvPr>
        </p:nvSpPr>
        <p:spPr>
          <a:xfrm>
            <a:off x="687000" y="1096425"/>
            <a:ext cx="7770000" cy="371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1155CC"/>
                </a:solidFill>
                <a:latin typeface="Arial"/>
                <a:ea typeface="Arial"/>
                <a:cs typeface="Arial"/>
                <a:sym typeface="Arial"/>
              </a:rPr>
              <a:t>  </a:t>
            </a:r>
            <a:endParaRPr sz="1600">
              <a:solidFill>
                <a:srgbClr val="1155CC"/>
              </a:solidFill>
              <a:latin typeface="Arial"/>
              <a:ea typeface="Arial"/>
              <a:cs typeface="Arial"/>
              <a:sym typeface="Arial"/>
            </a:endParaRPr>
          </a:p>
        </p:txBody>
      </p:sp>
      <p:sp>
        <p:nvSpPr>
          <p:cNvPr id="532" name="Google Shape;532;p47"/>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AAUW California Home Page </a:t>
            </a:r>
            <a:endParaRPr/>
          </a:p>
        </p:txBody>
      </p:sp>
      <p:sp>
        <p:nvSpPr>
          <p:cNvPr id="533" name="Google Shape;533;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5</a:t>
            </a:fld>
            <a:endParaRPr>
              <a:solidFill>
                <a:srgbClr val="99C8F8"/>
              </a:solidFill>
            </a:endParaRPr>
          </a:p>
        </p:txBody>
      </p:sp>
      <p:pic>
        <p:nvPicPr>
          <p:cNvPr id="534" name="Google Shape;534;p47"/>
          <p:cNvPicPr preferRelativeResize="0"/>
          <p:nvPr/>
        </p:nvPicPr>
        <p:blipFill>
          <a:blip r:embed="rId3">
            <a:alphaModFix/>
          </a:blip>
          <a:stretch>
            <a:fillRect/>
          </a:stretch>
        </p:blipFill>
        <p:spPr>
          <a:xfrm>
            <a:off x="4022375" y="4468963"/>
            <a:ext cx="1295400" cy="620713"/>
          </a:xfrm>
          <a:prstGeom prst="rect">
            <a:avLst/>
          </a:prstGeom>
          <a:noFill/>
          <a:ln>
            <a:noFill/>
          </a:ln>
        </p:spPr>
      </p:pic>
      <p:pic>
        <p:nvPicPr>
          <p:cNvPr id="535" name="Google Shape;535;p47"/>
          <p:cNvPicPr preferRelativeResize="0"/>
          <p:nvPr/>
        </p:nvPicPr>
        <p:blipFill>
          <a:blip r:embed="rId4">
            <a:alphaModFix/>
          </a:blip>
          <a:stretch>
            <a:fillRect/>
          </a:stretch>
        </p:blipFill>
        <p:spPr>
          <a:xfrm>
            <a:off x="1339350" y="1096425"/>
            <a:ext cx="5362310" cy="3147126"/>
          </a:xfrm>
          <a:prstGeom prst="rect">
            <a:avLst/>
          </a:prstGeom>
          <a:noFill/>
          <a:ln>
            <a:noFill/>
          </a:ln>
        </p:spPr>
      </p:pic>
      <p:sp>
        <p:nvSpPr>
          <p:cNvPr id="536" name="Google Shape;536;p47"/>
          <p:cNvSpPr/>
          <p:nvPr/>
        </p:nvSpPr>
        <p:spPr>
          <a:xfrm>
            <a:off x="783925" y="1979775"/>
            <a:ext cx="768000" cy="3840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8"/>
          <p:cNvSpPr txBox="1">
            <a:spLocks noGrp="1"/>
          </p:cNvSpPr>
          <p:nvPr>
            <p:ph type="body" idx="1"/>
          </p:nvPr>
        </p:nvSpPr>
        <p:spPr>
          <a:xfrm>
            <a:off x="1038975" y="1447850"/>
            <a:ext cx="6816300" cy="298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1155CC"/>
                </a:solidFill>
                <a:latin typeface="Arial"/>
                <a:ea typeface="Arial"/>
                <a:cs typeface="Arial"/>
                <a:sym typeface="Arial"/>
              </a:rPr>
              <a:t>  </a:t>
            </a:r>
            <a:endParaRPr sz="1600">
              <a:solidFill>
                <a:srgbClr val="1155CC"/>
              </a:solidFill>
              <a:latin typeface="Arial"/>
              <a:ea typeface="Arial"/>
              <a:cs typeface="Arial"/>
              <a:sym typeface="Arial"/>
            </a:endParaRPr>
          </a:p>
        </p:txBody>
      </p:sp>
      <p:sp>
        <p:nvSpPr>
          <p:cNvPr id="543" name="Google Shape;543;p48"/>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AAUW California Lobby Days 2026 Page</a:t>
            </a:r>
            <a:endParaRPr/>
          </a:p>
        </p:txBody>
      </p:sp>
      <p:sp>
        <p:nvSpPr>
          <p:cNvPr id="544" name="Google Shape;544;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6</a:t>
            </a:fld>
            <a:endParaRPr>
              <a:solidFill>
                <a:srgbClr val="99C8F8"/>
              </a:solidFill>
            </a:endParaRPr>
          </a:p>
        </p:txBody>
      </p:sp>
      <p:pic>
        <p:nvPicPr>
          <p:cNvPr id="545" name="Google Shape;545;p48"/>
          <p:cNvPicPr preferRelativeResize="0"/>
          <p:nvPr/>
        </p:nvPicPr>
        <p:blipFill>
          <a:blip r:embed="rId3">
            <a:alphaModFix/>
          </a:blip>
          <a:stretch>
            <a:fillRect/>
          </a:stretch>
        </p:blipFill>
        <p:spPr>
          <a:xfrm>
            <a:off x="4022375" y="4468963"/>
            <a:ext cx="1295400" cy="620713"/>
          </a:xfrm>
          <a:prstGeom prst="rect">
            <a:avLst/>
          </a:prstGeom>
          <a:noFill/>
          <a:ln>
            <a:noFill/>
          </a:ln>
        </p:spPr>
      </p:pic>
      <p:pic>
        <p:nvPicPr>
          <p:cNvPr id="546" name="Google Shape;546;p48"/>
          <p:cNvPicPr preferRelativeResize="0"/>
          <p:nvPr/>
        </p:nvPicPr>
        <p:blipFill>
          <a:blip r:embed="rId4">
            <a:alphaModFix/>
          </a:blip>
          <a:stretch>
            <a:fillRect/>
          </a:stretch>
        </p:blipFill>
        <p:spPr>
          <a:xfrm>
            <a:off x="1556550" y="1229825"/>
            <a:ext cx="4712648" cy="3271150"/>
          </a:xfrm>
          <a:prstGeom prst="rect">
            <a:avLst/>
          </a:prstGeom>
          <a:noFill/>
          <a:ln>
            <a:noFill/>
          </a:ln>
        </p:spPr>
      </p:pic>
      <p:sp>
        <p:nvSpPr>
          <p:cNvPr id="547" name="Google Shape;547;p48"/>
          <p:cNvSpPr/>
          <p:nvPr/>
        </p:nvSpPr>
        <p:spPr>
          <a:xfrm>
            <a:off x="1463825" y="3032300"/>
            <a:ext cx="332700" cy="186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8" name="Google Shape;548;p48"/>
          <p:cNvSpPr/>
          <p:nvPr/>
        </p:nvSpPr>
        <p:spPr>
          <a:xfrm>
            <a:off x="1463825" y="2845400"/>
            <a:ext cx="332700" cy="186900"/>
          </a:xfrm>
          <a:prstGeom prst="righ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49"/>
          <p:cNvSpPr txBox="1">
            <a:spLocks noGrp="1"/>
          </p:cNvSpPr>
          <p:nvPr>
            <p:ph type="body" idx="1"/>
          </p:nvPr>
        </p:nvSpPr>
        <p:spPr>
          <a:xfrm>
            <a:off x="687000" y="106745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latin typeface="Arial"/>
                <a:ea typeface="Arial"/>
                <a:cs typeface="Arial"/>
                <a:sym typeface="Arial"/>
              </a:rPr>
              <a:t>T</a:t>
            </a:r>
            <a:r>
              <a:rPr lang="en" sz="1600">
                <a:latin typeface="Arial"/>
                <a:ea typeface="Arial"/>
                <a:cs typeface="Arial"/>
                <a:sym typeface="Arial"/>
              </a:rPr>
              <a:t>his year we are trying a new approach to Lobby Days, with emphasis on in-district meetings. A Zoom option is also available for those unable to travel.</a:t>
            </a:r>
            <a:endParaRPr sz="1600">
              <a:latin typeface="Arial"/>
              <a:ea typeface="Arial"/>
              <a:cs typeface="Arial"/>
              <a:sym typeface="Arial"/>
            </a:endParaRPr>
          </a:p>
          <a:p>
            <a:pPr marL="0" lvl="0" indent="0" algn="l" rtl="0">
              <a:lnSpc>
                <a:spcPct val="115000"/>
              </a:lnSpc>
              <a:spcBef>
                <a:spcPts val="1000"/>
              </a:spcBef>
              <a:spcAft>
                <a:spcPts val="0"/>
              </a:spcAft>
              <a:buNone/>
            </a:pPr>
            <a:r>
              <a:rPr lang="en" sz="1600">
                <a:latin typeface="Arial"/>
                <a:ea typeface="Arial"/>
                <a:cs typeface="Arial"/>
                <a:sym typeface="Arial"/>
              </a:rPr>
              <a:t>The shift was inspired by recent experience.</a:t>
            </a:r>
            <a:endParaRPr sz="1600">
              <a:latin typeface="Arial"/>
              <a:ea typeface="Arial"/>
              <a:cs typeface="Arial"/>
              <a:sym typeface="Arial"/>
            </a:endParaRPr>
          </a:p>
          <a:p>
            <a:pPr marL="457200" lvl="0" indent="-330200" algn="l" rtl="0">
              <a:lnSpc>
                <a:spcPct val="115000"/>
              </a:lnSpc>
              <a:spcBef>
                <a:spcPts val="1000"/>
              </a:spcBef>
              <a:spcAft>
                <a:spcPts val="0"/>
              </a:spcAft>
              <a:buSzPts val="1600"/>
              <a:buFont typeface="Arial"/>
              <a:buChar char="●"/>
            </a:pPr>
            <a:r>
              <a:rPr lang="en" sz="1600">
                <a:latin typeface="Arial"/>
                <a:ea typeface="Arial"/>
                <a:cs typeface="Arial"/>
                <a:sym typeface="Arial"/>
              </a:rPr>
              <a:t>Meetings with the Sacramento offices have become very hard to schedule, with most meetings scheduled at the last minute, and most meetings held with staff rather than legislators (84 of 94 in 2025)</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 sz="1600">
                <a:latin typeface="Arial"/>
                <a:ea typeface="Arial"/>
                <a:cs typeface="Arial"/>
                <a:sym typeface="Arial"/>
              </a:rPr>
              <a:t>In 2025 the Redlands branch scheduled in-district meetings with great success. 4 of 8 meetings they held were with the legislator and not just staff.</a:t>
            </a:r>
            <a:endParaRPr sz="1600">
              <a:latin typeface="Arial"/>
              <a:ea typeface="Arial"/>
              <a:cs typeface="Arial"/>
              <a:sym typeface="Arial"/>
            </a:endParaRPr>
          </a:p>
          <a:p>
            <a:pPr marL="457200" lvl="0" indent="-330200" algn="l" rtl="0">
              <a:lnSpc>
                <a:spcPct val="115000"/>
              </a:lnSpc>
              <a:spcBef>
                <a:spcPts val="0"/>
              </a:spcBef>
              <a:spcAft>
                <a:spcPts val="0"/>
              </a:spcAft>
              <a:buSzPts val="1600"/>
              <a:buFont typeface="Arial"/>
              <a:buChar char="●"/>
            </a:pPr>
            <a:r>
              <a:rPr lang="en" sz="1600">
                <a:latin typeface="Arial"/>
                <a:ea typeface="Arial"/>
                <a:cs typeface="Arial"/>
                <a:sym typeface="Arial"/>
              </a:rPr>
              <a:t>AAUW members responded to a survey in November 2025 and indicated that they would like to follow the Redlands model and meet with district offices.</a:t>
            </a:r>
            <a:endParaRPr sz="1600">
              <a:latin typeface="Arial"/>
              <a:ea typeface="Arial"/>
              <a:cs typeface="Arial"/>
              <a:sym typeface="Arial"/>
            </a:endParaRPr>
          </a:p>
          <a:p>
            <a:pPr marL="457200" lvl="0" indent="0" algn="l" rtl="0">
              <a:lnSpc>
                <a:spcPct val="115000"/>
              </a:lnSpc>
              <a:spcBef>
                <a:spcPts val="1000"/>
              </a:spcBef>
              <a:spcAft>
                <a:spcPts val="0"/>
              </a:spcAft>
              <a:buNone/>
            </a:pPr>
            <a:endParaRPr sz="2000"/>
          </a:p>
          <a:p>
            <a:pPr marL="0" lvl="0" indent="0" algn="l" rtl="0">
              <a:spcBef>
                <a:spcPts val="0"/>
              </a:spcBef>
              <a:spcAft>
                <a:spcPts val="0"/>
              </a:spcAft>
              <a:buNone/>
            </a:pPr>
            <a:endParaRPr sz="2000"/>
          </a:p>
        </p:txBody>
      </p:sp>
      <p:sp>
        <p:nvSpPr>
          <p:cNvPr id="555" name="Google Shape;555;p49"/>
          <p:cNvSpPr txBox="1">
            <a:spLocks noGrp="1"/>
          </p:cNvSpPr>
          <p:nvPr>
            <p:ph type="title"/>
          </p:nvPr>
        </p:nvSpPr>
        <p:spPr>
          <a:xfrm>
            <a:off x="825850" y="35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Lobby Days 2026 - An Overview</a:t>
            </a:r>
            <a:endParaRPr/>
          </a:p>
        </p:txBody>
      </p:sp>
      <p:sp>
        <p:nvSpPr>
          <p:cNvPr id="556" name="Google Shape;556;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7</a:t>
            </a:fld>
            <a:endParaRPr>
              <a:solidFill>
                <a:srgbClr val="99C8F8"/>
              </a:solidFill>
            </a:endParaRPr>
          </a:p>
        </p:txBody>
      </p:sp>
      <p:pic>
        <p:nvPicPr>
          <p:cNvPr id="557" name="Google Shape;557;p49"/>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0"/>
          <p:cNvSpPr txBox="1">
            <a:spLocks noGrp="1"/>
          </p:cNvSpPr>
          <p:nvPr>
            <p:ph type="body" idx="1"/>
          </p:nvPr>
        </p:nvSpPr>
        <p:spPr>
          <a:xfrm>
            <a:off x="687000" y="103375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t>This year there are </a:t>
            </a:r>
            <a:r>
              <a:rPr lang="en" sz="1300" b="1"/>
              <a:t>192 participants representing 64 branches</a:t>
            </a:r>
            <a:r>
              <a:rPr lang="en" sz="1300"/>
              <a:t>. </a:t>
            </a:r>
            <a:endParaRPr sz="1300"/>
          </a:p>
          <a:p>
            <a:pPr marL="0" lvl="0" indent="0" algn="l" rtl="0">
              <a:lnSpc>
                <a:spcPct val="115000"/>
              </a:lnSpc>
              <a:spcBef>
                <a:spcPts val="1000"/>
              </a:spcBef>
              <a:spcAft>
                <a:spcPts val="0"/>
              </a:spcAft>
              <a:buNone/>
            </a:pPr>
            <a:r>
              <a:rPr lang="en" sz="1300"/>
              <a:t>They have been placed into </a:t>
            </a:r>
            <a:r>
              <a:rPr lang="en" sz="1300" b="1"/>
              <a:t>30 in-district teams and 13 Zoom teams</a:t>
            </a:r>
            <a:r>
              <a:rPr lang="en" sz="1300"/>
              <a:t>.</a:t>
            </a:r>
            <a:endParaRPr sz="1300"/>
          </a:p>
          <a:p>
            <a:pPr marL="0" lvl="0" indent="0" algn="l" rtl="0">
              <a:lnSpc>
                <a:spcPct val="115000"/>
              </a:lnSpc>
              <a:spcBef>
                <a:spcPts val="1000"/>
              </a:spcBef>
              <a:spcAft>
                <a:spcPts val="0"/>
              </a:spcAft>
              <a:buNone/>
            </a:pPr>
            <a:r>
              <a:rPr lang="en" sz="1300"/>
              <a:t>Teams were formed based on:</a:t>
            </a:r>
            <a:endParaRPr sz="1300"/>
          </a:p>
          <a:p>
            <a:pPr marL="457200" lvl="0" indent="-311150" algn="l" rtl="0">
              <a:lnSpc>
                <a:spcPct val="115000"/>
              </a:lnSpc>
              <a:spcBef>
                <a:spcPts val="1000"/>
              </a:spcBef>
              <a:spcAft>
                <a:spcPts val="0"/>
              </a:spcAft>
              <a:buSzPts val="1300"/>
              <a:buChar char="●"/>
            </a:pPr>
            <a:r>
              <a:rPr lang="en" sz="1300"/>
              <a:t>Member’s preferred format (in-district vs Zoom)</a:t>
            </a:r>
            <a:endParaRPr sz="1300"/>
          </a:p>
          <a:p>
            <a:pPr marL="457200" lvl="0" indent="-311150" algn="l" rtl="0">
              <a:lnSpc>
                <a:spcPct val="115000"/>
              </a:lnSpc>
              <a:spcBef>
                <a:spcPts val="0"/>
              </a:spcBef>
              <a:spcAft>
                <a:spcPts val="0"/>
              </a:spcAft>
              <a:buSzPts val="1300"/>
              <a:buChar char="●"/>
            </a:pPr>
            <a:r>
              <a:rPr lang="en" sz="1300"/>
              <a:t>Shared legislators</a:t>
            </a:r>
            <a:endParaRPr sz="1300"/>
          </a:p>
          <a:p>
            <a:pPr marL="457200" lvl="0" indent="-311150" algn="l" rtl="0">
              <a:lnSpc>
                <a:spcPct val="115000"/>
              </a:lnSpc>
              <a:spcBef>
                <a:spcPts val="0"/>
              </a:spcBef>
              <a:spcAft>
                <a:spcPts val="0"/>
              </a:spcAft>
              <a:buSzPts val="1300"/>
              <a:buChar char="●"/>
            </a:pPr>
            <a:r>
              <a:rPr lang="en" sz="1300"/>
              <a:t>Branch members were kept together where possible</a:t>
            </a:r>
            <a:endParaRPr sz="1300"/>
          </a:p>
          <a:p>
            <a:pPr marL="457200" lvl="0" indent="-311150" algn="l" rtl="0">
              <a:lnSpc>
                <a:spcPct val="115000"/>
              </a:lnSpc>
              <a:spcBef>
                <a:spcPts val="0"/>
              </a:spcBef>
              <a:spcAft>
                <a:spcPts val="0"/>
              </a:spcAft>
              <a:buSzPts val="1300"/>
              <a:buChar char="●"/>
            </a:pPr>
            <a:r>
              <a:rPr lang="en" sz="1300"/>
              <a:t>In-district team was given preference where a legislator is shared across in-district and Zoom participants.</a:t>
            </a:r>
            <a:endParaRPr sz="1300"/>
          </a:p>
          <a:p>
            <a:pPr marL="457200" lvl="0" indent="-311150" algn="l" rtl="0">
              <a:lnSpc>
                <a:spcPct val="115000"/>
              </a:lnSpc>
              <a:spcBef>
                <a:spcPts val="0"/>
              </a:spcBef>
              <a:spcAft>
                <a:spcPts val="0"/>
              </a:spcAft>
              <a:buSzPts val="1300"/>
              <a:buChar char="●"/>
            </a:pPr>
            <a:r>
              <a:rPr lang="en" sz="1300"/>
              <a:t>A few people were assigned to two teams - an attempt to give everyone the opportunity to meet with both of their reps. If you can’t join one of the teams, just let the Team Leader know!</a:t>
            </a:r>
            <a:endParaRPr sz="1300"/>
          </a:p>
          <a:p>
            <a:pPr marL="0" lvl="0" indent="0" algn="l" rtl="0">
              <a:lnSpc>
                <a:spcPct val="115000"/>
              </a:lnSpc>
              <a:spcBef>
                <a:spcPts val="1000"/>
              </a:spcBef>
              <a:spcAft>
                <a:spcPts val="0"/>
              </a:spcAft>
              <a:buNone/>
            </a:pPr>
            <a:r>
              <a:rPr lang="en" sz="1300"/>
              <a:t>Altogether we will meet with </a:t>
            </a:r>
            <a:r>
              <a:rPr lang="en" sz="1300" b="1"/>
              <a:t>36 Senate offices and 60 Assembly offices</a:t>
            </a:r>
            <a:r>
              <a:rPr lang="en" sz="1300"/>
              <a:t>.</a:t>
            </a:r>
            <a:endParaRPr sz="1300"/>
          </a:p>
          <a:p>
            <a:pPr marL="0" lvl="0" indent="0" algn="l" rtl="0">
              <a:lnSpc>
                <a:spcPct val="115000"/>
              </a:lnSpc>
              <a:spcBef>
                <a:spcPts val="1000"/>
              </a:spcBef>
              <a:spcAft>
                <a:spcPts val="0"/>
              </a:spcAft>
              <a:buNone/>
            </a:pPr>
            <a:r>
              <a:rPr lang="en" sz="1300"/>
              <a:t>Our hope is that more legislators will join us, </a:t>
            </a:r>
            <a:r>
              <a:rPr lang="en" sz="1300" b="1"/>
              <a:t>especially in district office meetings</a:t>
            </a:r>
            <a:r>
              <a:rPr lang="en" sz="1300"/>
              <a:t>.</a:t>
            </a:r>
            <a:endParaRPr sz="1300"/>
          </a:p>
          <a:p>
            <a:pPr marL="457200" lvl="0" indent="0" algn="l" rtl="0">
              <a:lnSpc>
                <a:spcPct val="115000"/>
              </a:lnSpc>
              <a:spcBef>
                <a:spcPts val="1000"/>
              </a:spcBef>
              <a:spcAft>
                <a:spcPts val="0"/>
              </a:spcAft>
              <a:buNone/>
            </a:pPr>
            <a:endParaRPr sz="2000"/>
          </a:p>
          <a:p>
            <a:pPr marL="457200" lvl="0" indent="0" algn="l" rtl="0">
              <a:lnSpc>
                <a:spcPct val="115000"/>
              </a:lnSpc>
              <a:spcBef>
                <a:spcPts val="1000"/>
              </a:spcBef>
              <a:spcAft>
                <a:spcPts val="0"/>
              </a:spcAft>
              <a:buNone/>
            </a:pPr>
            <a:endParaRPr sz="2000"/>
          </a:p>
          <a:p>
            <a:pPr marL="0" lvl="0" indent="0" algn="l" rtl="0">
              <a:spcBef>
                <a:spcPts val="0"/>
              </a:spcBef>
              <a:spcAft>
                <a:spcPts val="0"/>
              </a:spcAft>
              <a:buNone/>
            </a:pPr>
            <a:endParaRPr sz="2000"/>
          </a:p>
        </p:txBody>
      </p:sp>
      <p:sp>
        <p:nvSpPr>
          <p:cNvPr id="564" name="Google Shape;564;p50"/>
          <p:cNvSpPr txBox="1">
            <a:spLocks noGrp="1"/>
          </p:cNvSpPr>
          <p:nvPr>
            <p:ph type="title"/>
          </p:nvPr>
        </p:nvSpPr>
        <p:spPr>
          <a:xfrm>
            <a:off x="849600" y="286300"/>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Lobby Days 2026 - An Overview (cont’d)</a:t>
            </a:r>
            <a:endParaRPr/>
          </a:p>
        </p:txBody>
      </p:sp>
      <p:sp>
        <p:nvSpPr>
          <p:cNvPr id="565" name="Google Shape;565;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8</a:t>
            </a:fld>
            <a:endParaRPr>
              <a:solidFill>
                <a:srgbClr val="99C8F8"/>
              </a:solidFill>
            </a:endParaRPr>
          </a:p>
        </p:txBody>
      </p:sp>
      <p:pic>
        <p:nvPicPr>
          <p:cNvPr id="566" name="Google Shape;566;p50"/>
          <p:cNvPicPr preferRelativeResize="0"/>
          <p:nvPr/>
        </p:nvPicPr>
        <p:blipFill>
          <a:blip r:embed="rId3">
            <a:alphaModFix/>
          </a:blip>
          <a:stretch>
            <a:fillRect/>
          </a:stretch>
        </p:blipFill>
        <p:spPr>
          <a:xfrm>
            <a:off x="3924300" y="4458063"/>
            <a:ext cx="1295400" cy="6207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1"/>
          <p:cNvSpPr txBox="1">
            <a:spLocks noGrp="1"/>
          </p:cNvSpPr>
          <p:nvPr>
            <p:ph type="body" idx="1"/>
          </p:nvPr>
        </p:nvSpPr>
        <p:spPr>
          <a:xfrm>
            <a:off x="687000" y="963450"/>
            <a:ext cx="7770000" cy="371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b="1">
                <a:latin typeface="Arial"/>
                <a:ea typeface="Arial"/>
                <a:cs typeface="Arial"/>
                <a:sym typeface="Arial"/>
              </a:rPr>
              <a:t>In-district Meetings:</a:t>
            </a:r>
            <a:endParaRPr sz="1200" b="1">
              <a:latin typeface="Arial"/>
              <a:ea typeface="Arial"/>
              <a:cs typeface="Arial"/>
              <a:sym typeface="Arial"/>
            </a:endParaRPr>
          </a:p>
          <a:p>
            <a:pPr marL="457200" lvl="0" indent="-304800" algn="l" rtl="0">
              <a:lnSpc>
                <a:spcPct val="115000"/>
              </a:lnSpc>
              <a:spcBef>
                <a:spcPts val="1000"/>
              </a:spcBef>
              <a:spcAft>
                <a:spcPts val="0"/>
              </a:spcAft>
              <a:buSzPts val="1200"/>
              <a:buFont typeface="Arial"/>
              <a:buChar char="●"/>
            </a:pPr>
            <a:r>
              <a:rPr lang="en" sz="1200">
                <a:latin typeface="Arial"/>
                <a:ea typeface="Arial"/>
                <a:cs typeface="Arial"/>
                <a:sym typeface="Arial"/>
              </a:rPr>
              <a:t>March 27-April 17, 2026</a:t>
            </a:r>
            <a:endParaRPr sz="1200">
              <a:latin typeface="Arial"/>
              <a:ea typeface="Arial"/>
              <a:cs typeface="Arial"/>
              <a:sym typeface="Arial"/>
            </a:endParaRPr>
          </a:p>
          <a:p>
            <a:pPr marL="457200" lvl="0" indent="-304800" algn="l" rtl="0">
              <a:lnSpc>
                <a:spcPct val="115000"/>
              </a:lnSpc>
              <a:spcBef>
                <a:spcPts val="0"/>
              </a:spcBef>
              <a:spcAft>
                <a:spcPts val="0"/>
              </a:spcAft>
              <a:buSzPts val="1200"/>
              <a:buFont typeface="Arial"/>
              <a:buChar char="●"/>
            </a:pPr>
            <a:r>
              <a:rPr lang="en" sz="1200">
                <a:latin typeface="Arial"/>
                <a:ea typeface="Arial"/>
                <a:cs typeface="Arial"/>
                <a:sym typeface="Arial"/>
              </a:rPr>
              <a:t>Meetings are being scheduled by the Team Leaders</a:t>
            </a:r>
            <a:endParaRPr sz="1200">
              <a:latin typeface="Arial"/>
              <a:ea typeface="Arial"/>
              <a:cs typeface="Arial"/>
              <a:sym typeface="Arial"/>
            </a:endParaRPr>
          </a:p>
          <a:p>
            <a:pPr marL="914400" lvl="1" indent="-304800" algn="l" rtl="0">
              <a:lnSpc>
                <a:spcPct val="115000"/>
              </a:lnSpc>
              <a:spcBef>
                <a:spcPts val="0"/>
              </a:spcBef>
              <a:spcAft>
                <a:spcPts val="0"/>
              </a:spcAft>
              <a:buSzPts val="1200"/>
              <a:buFont typeface="Arial"/>
              <a:buChar char="○"/>
            </a:pPr>
            <a:r>
              <a:rPr lang="en" sz="1200">
                <a:latin typeface="Arial"/>
                <a:ea typeface="Arial"/>
                <a:cs typeface="Arial"/>
                <a:sym typeface="Arial"/>
              </a:rPr>
              <a:t>Team Leaders: If an office is not responding to your requests, please reach out to their scheduler to ask for help. Find scheduler contact info here: </a:t>
            </a:r>
            <a:r>
              <a:rPr lang="en" sz="1200" u="sng">
                <a:solidFill>
                  <a:schemeClr val="hlink"/>
                </a:solidFill>
                <a:latin typeface="Arial"/>
                <a:ea typeface="Arial"/>
                <a:cs typeface="Arial"/>
                <a:sym typeface="Arial"/>
                <a:hlinkClick r:id="rId3"/>
              </a:rPr>
              <a:t>CAPITOL CODEX: CROWDSOURCED #CALeg Spreadsheet - Google Sheets</a:t>
            </a:r>
            <a:endParaRPr sz="1200">
              <a:latin typeface="Arial"/>
              <a:ea typeface="Arial"/>
              <a:cs typeface="Arial"/>
              <a:sym typeface="Arial"/>
            </a:endParaRPr>
          </a:p>
          <a:p>
            <a:pPr marL="914400" lvl="1" indent="-304800" algn="l" rtl="0">
              <a:lnSpc>
                <a:spcPct val="115000"/>
              </a:lnSpc>
              <a:spcBef>
                <a:spcPts val="0"/>
              </a:spcBef>
              <a:spcAft>
                <a:spcPts val="0"/>
              </a:spcAft>
              <a:buSzPts val="1200"/>
              <a:buFont typeface="Arial"/>
              <a:buChar char="○"/>
            </a:pPr>
            <a:r>
              <a:rPr lang="en" sz="1200">
                <a:latin typeface="Arial"/>
                <a:ea typeface="Arial"/>
                <a:cs typeface="Arial"/>
                <a:sym typeface="Arial"/>
              </a:rPr>
              <a:t>Be persistent! Call their office - “The squeaky wheel gets the oil.”</a:t>
            </a:r>
            <a:endParaRPr sz="1200">
              <a:latin typeface="Arial"/>
              <a:ea typeface="Arial"/>
              <a:cs typeface="Arial"/>
              <a:sym typeface="Arial"/>
            </a:endParaRPr>
          </a:p>
          <a:p>
            <a:pPr marL="914400" lvl="1" indent="-304800" algn="l" rtl="0">
              <a:lnSpc>
                <a:spcPct val="115000"/>
              </a:lnSpc>
              <a:spcBef>
                <a:spcPts val="0"/>
              </a:spcBef>
              <a:spcAft>
                <a:spcPts val="0"/>
              </a:spcAft>
              <a:buSzPts val="1200"/>
              <a:buFont typeface="Arial"/>
              <a:buChar char="○"/>
            </a:pPr>
            <a:r>
              <a:rPr lang="en" sz="1200">
                <a:latin typeface="Arial"/>
                <a:ea typeface="Arial"/>
                <a:cs typeface="Arial"/>
                <a:sym typeface="Arial"/>
              </a:rPr>
              <a:t>If you continue having problems, reach out to </a:t>
            </a:r>
            <a:r>
              <a:rPr lang="en" sz="1200" u="sng">
                <a:solidFill>
                  <a:schemeClr val="hlink"/>
                </a:solidFill>
                <a:latin typeface="Arial"/>
                <a:ea typeface="Arial"/>
                <a:cs typeface="Arial"/>
                <a:sym typeface="Arial"/>
                <a:hlinkClick r:id="rId4"/>
              </a:rPr>
              <a:t>publicpolicy@aauw-ca.org</a:t>
            </a:r>
            <a:r>
              <a:rPr lang="en" sz="1200">
                <a:latin typeface="Arial"/>
                <a:ea typeface="Arial"/>
                <a:cs typeface="Arial"/>
                <a:sym typeface="Arial"/>
              </a:rPr>
              <a:t>. </a:t>
            </a:r>
            <a:endParaRPr sz="1200">
              <a:latin typeface="Arial"/>
              <a:ea typeface="Arial"/>
              <a:cs typeface="Arial"/>
              <a:sym typeface="Arial"/>
            </a:endParaRPr>
          </a:p>
          <a:p>
            <a:pPr marL="0" lvl="0" indent="0" algn="l" rtl="0">
              <a:lnSpc>
                <a:spcPct val="115000"/>
              </a:lnSpc>
              <a:spcBef>
                <a:spcPts val="1000"/>
              </a:spcBef>
              <a:spcAft>
                <a:spcPts val="0"/>
              </a:spcAft>
              <a:buNone/>
            </a:pPr>
            <a:r>
              <a:rPr lang="en" sz="1200" b="1">
                <a:latin typeface="Arial"/>
                <a:ea typeface="Arial"/>
                <a:cs typeface="Arial"/>
                <a:sym typeface="Arial"/>
              </a:rPr>
              <a:t>Zoom Meetings:</a:t>
            </a:r>
            <a:endParaRPr sz="1200" b="1">
              <a:latin typeface="Arial"/>
              <a:ea typeface="Arial"/>
              <a:cs typeface="Arial"/>
              <a:sym typeface="Arial"/>
            </a:endParaRPr>
          </a:p>
          <a:p>
            <a:pPr marL="457200" marR="0" lvl="0" indent="-304800" algn="l" rtl="0">
              <a:lnSpc>
                <a:spcPct val="115000"/>
              </a:lnSpc>
              <a:spcBef>
                <a:spcPts val="1000"/>
              </a:spcBef>
              <a:spcAft>
                <a:spcPts val="0"/>
              </a:spcAft>
              <a:buSzPts val="1200"/>
              <a:buFont typeface="Arial"/>
              <a:buChar char="●"/>
            </a:pPr>
            <a:r>
              <a:rPr lang="en" sz="1200">
                <a:latin typeface="Arial"/>
                <a:ea typeface="Arial"/>
                <a:cs typeface="Arial"/>
                <a:sym typeface="Arial"/>
              </a:rPr>
              <a:t>April 8-10, 2026</a:t>
            </a:r>
            <a:endParaRPr sz="1200">
              <a:latin typeface="Arial"/>
              <a:ea typeface="Arial"/>
              <a:cs typeface="Arial"/>
              <a:sym typeface="Arial"/>
            </a:endParaRPr>
          </a:p>
          <a:p>
            <a:pPr marL="457200" marR="0" lvl="0" indent="-304800" algn="l" rtl="0">
              <a:lnSpc>
                <a:spcPct val="115000"/>
              </a:lnSpc>
              <a:spcBef>
                <a:spcPts val="0"/>
              </a:spcBef>
              <a:spcAft>
                <a:spcPts val="0"/>
              </a:spcAft>
              <a:buSzPts val="1200"/>
              <a:buFont typeface="Arial"/>
              <a:buChar char="●"/>
            </a:pPr>
            <a:r>
              <a:rPr lang="en" sz="1200">
                <a:latin typeface="Arial"/>
                <a:ea typeface="Arial"/>
                <a:cs typeface="Arial"/>
                <a:sym typeface="Arial"/>
              </a:rPr>
              <a:t>Meetings are being scheduled by AAUW California</a:t>
            </a:r>
            <a:endParaRPr sz="1200">
              <a:latin typeface="Arial"/>
              <a:ea typeface="Arial"/>
              <a:cs typeface="Arial"/>
              <a:sym typeface="Arial"/>
            </a:endParaRPr>
          </a:p>
          <a:p>
            <a:pPr marL="457200" marR="0" lvl="0" indent="-304800" algn="l" rtl="0">
              <a:lnSpc>
                <a:spcPct val="115000"/>
              </a:lnSpc>
              <a:spcBef>
                <a:spcPts val="0"/>
              </a:spcBef>
              <a:spcAft>
                <a:spcPts val="0"/>
              </a:spcAft>
              <a:buSzPts val="1200"/>
              <a:buFont typeface="Arial"/>
              <a:buChar char="●"/>
            </a:pPr>
            <a:r>
              <a:rPr lang="en" sz="1200">
                <a:latin typeface="Arial"/>
                <a:ea typeface="Arial"/>
                <a:cs typeface="Arial"/>
                <a:sym typeface="Arial"/>
              </a:rPr>
              <a:t>Team Leaders: Look for calendar invites including Zoom links (coming over next 2 weeks)</a:t>
            </a:r>
            <a:endParaRPr sz="1200">
              <a:latin typeface="Arial"/>
              <a:ea typeface="Arial"/>
              <a:cs typeface="Arial"/>
              <a:sym typeface="Arial"/>
            </a:endParaRPr>
          </a:p>
          <a:p>
            <a:pPr marL="0" marR="0" lvl="0" indent="0" algn="l" rtl="0">
              <a:lnSpc>
                <a:spcPct val="115000"/>
              </a:lnSpc>
              <a:spcBef>
                <a:spcPts val="1000"/>
              </a:spcBef>
              <a:spcAft>
                <a:spcPts val="0"/>
              </a:spcAft>
              <a:buNone/>
            </a:pPr>
            <a:r>
              <a:rPr lang="en" sz="1200" b="1">
                <a:latin typeface="Arial"/>
                <a:ea typeface="Arial"/>
                <a:cs typeface="Arial"/>
                <a:sym typeface="Arial"/>
              </a:rPr>
              <a:t>For all meetings:</a:t>
            </a:r>
            <a:endParaRPr sz="1200" b="1">
              <a:latin typeface="Arial"/>
              <a:ea typeface="Arial"/>
              <a:cs typeface="Arial"/>
              <a:sym typeface="Arial"/>
            </a:endParaRPr>
          </a:p>
          <a:p>
            <a:pPr marL="457200" marR="0" lvl="0" indent="-304800" algn="l" rtl="0">
              <a:lnSpc>
                <a:spcPct val="115000"/>
              </a:lnSpc>
              <a:spcBef>
                <a:spcPts val="1000"/>
              </a:spcBef>
              <a:spcAft>
                <a:spcPts val="0"/>
              </a:spcAft>
              <a:buSzPts val="1200"/>
              <a:buFont typeface="Arial"/>
              <a:buChar char="●"/>
            </a:pPr>
            <a:r>
              <a:rPr lang="en" sz="1200" b="1">
                <a:latin typeface="Arial"/>
                <a:ea typeface="Arial"/>
                <a:cs typeface="Arial"/>
                <a:sym typeface="Arial"/>
              </a:rPr>
              <a:t>Team Leaders are responsible for communicating meeting details with team members.</a:t>
            </a:r>
            <a:endParaRPr sz="1200" b="1">
              <a:latin typeface="Arial"/>
              <a:ea typeface="Arial"/>
              <a:cs typeface="Arial"/>
              <a:sym typeface="Arial"/>
            </a:endParaRPr>
          </a:p>
          <a:p>
            <a:pPr marL="457200" lvl="0" indent="0" algn="l" rtl="0">
              <a:lnSpc>
                <a:spcPct val="115000"/>
              </a:lnSpc>
              <a:spcBef>
                <a:spcPts val="1000"/>
              </a:spcBef>
              <a:spcAft>
                <a:spcPts val="0"/>
              </a:spcAft>
              <a:buNone/>
            </a:pPr>
            <a:endParaRPr sz="2000"/>
          </a:p>
          <a:p>
            <a:pPr marL="457200" lvl="0" indent="0" algn="l" rtl="0">
              <a:lnSpc>
                <a:spcPct val="115000"/>
              </a:lnSpc>
              <a:spcBef>
                <a:spcPts val="1000"/>
              </a:spcBef>
              <a:spcAft>
                <a:spcPts val="0"/>
              </a:spcAft>
              <a:buNone/>
            </a:pPr>
            <a:endParaRPr sz="2000"/>
          </a:p>
          <a:p>
            <a:pPr marL="0" lvl="0" indent="0" algn="l" rtl="0">
              <a:spcBef>
                <a:spcPts val="0"/>
              </a:spcBef>
              <a:spcAft>
                <a:spcPts val="0"/>
              </a:spcAft>
              <a:buNone/>
            </a:pPr>
            <a:endParaRPr sz="2000"/>
          </a:p>
        </p:txBody>
      </p:sp>
      <p:sp>
        <p:nvSpPr>
          <p:cNvPr id="573" name="Google Shape;573;p51"/>
          <p:cNvSpPr txBox="1">
            <a:spLocks noGrp="1"/>
          </p:cNvSpPr>
          <p:nvPr>
            <p:ph type="title"/>
          </p:nvPr>
        </p:nvSpPr>
        <p:spPr>
          <a:xfrm>
            <a:off x="849600" y="238275"/>
            <a:ext cx="7444800" cy="5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Lobby Days 2026 - An Overview (cont’d)</a:t>
            </a:r>
            <a:endParaRPr/>
          </a:p>
        </p:txBody>
      </p:sp>
      <p:sp>
        <p:nvSpPr>
          <p:cNvPr id="574" name="Google Shape;574;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99C8F8"/>
                </a:solidFill>
              </a:rPr>
              <a:t>9</a:t>
            </a:fld>
            <a:endParaRPr>
              <a:solidFill>
                <a:srgbClr val="99C8F8"/>
              </a:solidFill>
            </a:endParaRPr>
          </a:p>
        </p:txBody>
      </p:sp>
      <p:pic>
        <p:nvPicPr>
          <p:cNvPr id="575" name="Google Shape;575;p51"/>
          <p:cNvPicPr preferRelativeResize="0"/>
          <p:nvPr/>
        </p:nvPicPr>
        <p:blipFill>
          <a:blip r:embed="rId5">
            <a:alphaModFix/>
          </a:blip>
          <a:stretch>
            <a:fillRect/>
          </a:stretch>
        </p:blipFill>
        <p:spPr>
          <a:xfrm>
            <a:off x="3924300" y="4458063"/>
            <a:ext cx="1295400" cy="620713"/>
          </a:xfrm>
          <a:prstGeom prst="rect">
            <a:avLst/>
          </a:prstGeom>
          <a:noFill/>
          <a:ln>
            <a:noFill/>
          </a:ln>
        </p:spPr>
      </p:pic>
    </p:spTree>
  </p:cSld>
  <p:clrMapOvr>
    <a:masterClrMapping/>
  </p:clrMapOvr>
</p:sld>
</file>

<file path=ppt/theme/theme1.xml><?xml version="1.0" encoding="utf-8"?>
<a:theme xmlns:a="http://schemas.openxmlformats.org/drawingml/2006/main" name="Digital Transformation Consulting Toolkit by Slidesgo">
  <a:themeElements>
    <a:clrScheme name="Simple Light">
      <a:dk1>
        <a:srgbClr val="0B2346"/>
      </a:dk1>
      <a:lt1>
        <a:srgbClr val="3C4F6B"/>
      </a:lt1>
      <a:dk2>
        <a:srgbClr val="6D7B90"/>
      </a:dk2>
      <a:lt2>
        <a:srgbClr val="9DA7B5"/>
      </a:lt2>
      <a:accent1>
        <a:srgbClr val="CED3DA"/>
      </a:accent1>
      <a:accent2>
        <a:srgbClr val="FFFFFF"/>
      </a:accent2>
      <a:accent3>
        <a:srgbClr val="FFFFFF"/>
      </a:accent3>
      <a:accent4>
        <a:srgbClr val="FFFFFF"/>
      </a:accent4>
      <a:accent5>
        <a:srgbClr val="FFFFFF"/>
      </a:accent5>
      <a:accent6>
        <a:srgbClr val="FFFFFF"/>
      </a:accent6>
      <a:hlink>
        <a:srgbClr val="3131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4670</Words>
  <Application>Microsoft Office PowerPoint</Application>
  <PresentationFormat>On-screen Show (16:9)</PresentationFormat>
  <Paragraphs>433</Paragraphs>
  <Slides>39</Slides>
  <Notes>39</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39</vt:i4>
      </vt:variant>
    </vt:vector>
  </HeadingPairs>
  <TitlesOfParts>
    <vt:vector size="57" baseType="lpstr">
      <vt:lpstr>Roboto Slab Light</vt:lpstr>
      <vt:lpstr>Arial</vt:lpstr>
      <vt:lpstr>Roboto Condensed Light</vt:lpstr>
      <vt:lpstr>Red Hat Display</vt:lpstr>
      <vt:lpstr>Roboto</vt:lpstr>
      <vt:lpstr>Barlow</vt:lpstr>
      <vt:lpstr>Constantia</vt:lpstr>
      <vt:lpstr>Josefin Sans</vt:lpstr>
      <vt:lpstr>Catamaran</vt:lpstr>
      <vt:lpstr>Calibri</vt:lpstr>
      <vt:lpstr>Fira Sans Condensed Medium</vt:lpstr>
      <vt:lpstr>Teko Light</vt:lpstr>
      <vt:lpstr>Didact Gothic</vt:lpstr>
      <vt:lpstr>Aptos</vt:lpstr>
      <vt:lpstr>Inria Serif Light</vt:lpstr>
      <vt:lpstr>Teko</vt:lpstr>
      <vt:lpstr>Questrial</vt:lpstr>
      <vt:lpstr>Digital Transformation Consulting Toolkit by Slidesgo</vt:lpstr>
      <vt:lpstr>PowerPoint Presentation</vt:lpstr>
      <vt:lpstr>AAUW California  Lobby Days 2026  How to be an Effective  Lobby Days Advocate  March 23, 2026</vt:lpstr>
      <vt:lpstr>Welcome </vt:lpstr>
      <vt:lpstr>What We Will Cover Tonight</vt:lpstr>
      <vt:lpstr>AAUW California Home Page </vt:lpstr>
      <vt:lpstr>AAUW California Lobby Days 2026 Page</vt:lpstr>
      <vt:lpstr>Lobby Days 2026 - An Overview</vt:lpstr>
      <vt:lpstr>Lobby Days 2026 - An Overview (cont’d)</vt:lpstr>
      <vt:lpstr>Lobby Days 2026 - An Overview (cont’d)</vt:lpstr>
      <vt:lpstr>Purpose of Lobby Days</vt:lpstr>
      <vt:lpstr>Meeting Overview</vt:lpstr>
      <vt:lpstr>Some Do’s … Before the Meeting</vt:lpstr>
      <vt:lpstr>During the Meeting</vt:lpstr>
      <vt:lpstr>Some Don'ts</vt:lpstr>
      <vt:lpstr>Some “Don’t Forgets”</vt:lpstr>
      <vt:lpstr>Team Leader Script</vt:lpstr>
      <vt:lpstr>Team Leader Script (cont’d)</vt:lpstr>
      <vt:lpstr>Team Leader Script (cont’d)</vt:lpstr>
      <vt:lpstr>Team Leader Script (cont’d)</vt:lpstr>
      <vt:lpstr>Team Leader Script (cont’d)</vt:lpstr>
      <vt:lpstr>Team Member Script</vt:lpstr>
      <vt:lpstr>Script - Closing</vt:lpstr>
      <vt:lpstr>Questions</vt:lpstr>
      <vt:lpstr>The 3 Priority Bills</vt:lpstr>
      <vt:lpstr>The 3 Priority Bills and AAUW California PPPs</vt:lpstr>
      <vt:lpstr>Talking Points for Assembly Bill 1766</vt:lpstr>
      <vt:lpstr>Talking Points for Assembly Bill 1766 (cont’d)</vt:lpstr>
      <vt:lpstr>Talking Points for Assembly Bill 1845</vt:lpstr>
      <vt:lpstr>Talking Points for Assembly Bill 1845 (cont’d)</vt:lpstr>
      <vt:lpstr>Talking Points for Assembly Bill 1876</vt:lpstr>
      <vt:lpstr>Talking Points for Assembly Bill 1876 (cont’d)</vt:lpstr>
      <vt:lpstr>Republican Offices</vt:lpstr>
      <vt:lpstr>Strategic Storytelling</vt:lpstr>
      <vt:lpstr>Questions</vt:lpstr>
      <vt:lpstr>Team Leaders Checklist</vt:lpstr>
      <vt:lpstr>Team Leaders Checklist</vt:lpstr>
      <vt:lpstr>Lobby Days Materials</vt:lpstr>
      <vt:lpstr>Questions</vt:lpstr>
      <vt:lpstr>We have a post-webinar survey that will launch when you exit the meeting.  Please take a minute to complete it.  Your feedback helps us to improve our presentations and understand what helps you the most.    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Julika Barrett</dc:creator>
  <cp:lastModifiedBy>Julika Barrett</cp:lastModifiedBy>
  <cp:revision>1</cp:revision>
  <dcterms:modified xsi:type="dcterms:W3CDTF">2026-03-24T19:41:27Z</dcterms:modified>
</cp:coreProperties>
</file>