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5"/>
  </p:notesMasterIdLst>
  <p:sldIdLst>
    <p:sldId id="302" r:id="rId2"/>
    <p:sldId id="256" r:id="rId3"/>
    <p:sldId id="267" r:id="rId4"/>
    <p:sldId id="259" r:id="rId5"/>
    <p:sldId id="285" r:id="rId6"/>
    <p:sldId id="294" r:id="rId7"/>
    <p:sldId id="295" r:id="rId8"/>
    <p:sldId id="297" r:id="rId9"/>
    <p:sldId id="296" r:id="rId10"/>
    <p:sldId id="303" r:id="rId11"/>
    <p:sldId id="304" r:id="rId12"/>
    <p:sldId id="290" r:id="rId13"/>
    <p:sldId id="305" r:id="rId14"/>
    <p:sldId id="282" r:id="rId15"/>
    <p:sldId id="271" r:id="rId16"/>
    <p:sldId id="265" r:id="rId17"/>
    <p:sldId id="289" r:id="rId18"/>
    <p:sldId id="288" r:id="rId19"/>
    <p:sldId id="292" r:id="rId20"/>
    <p:sldId id="291" r:id="rId21"/>
    <p:sldId id="262" r:id="rId22"/>
    <p:sldId id="264" r:id="rId23"/>
    <p:sldId id="300" r:id="rId24"/>
  </p:sldIdLst>
  <p:sldSz cx="9144000" cy="5143500" type="screen16x9"/>
  <p:notesSz cx="6858000" cy="9144000"/>
  <p:embeddedFontLst>
    <p:embeddedFont>
      <p:font typeface="BaaBookHmkBold" panose="020B0604020202020204"/>
      <p:regular r:id="rId26"/>
    </p:embeddedFont>
    <p:embeddedFont>
      <p:font typeface="Barlow" panose="00000500000000000000" pitchFamily="2" charset="0"/>
      <p:regular r:id="rId27"/>
      <p:bold r:id="rId28"/>
      <p:italic r:id="rId29"/>
      <p:boldItalic r:id="rId30"/>
    </p:embeddedFont>
    <p:embeddedFont>
      <p:font typeface="Inria Serif Light" panose="020B0604020202020204" charset="0"/>
      <p:regular r:id="rId31"/>
      <p:bold r:id="rId32"/>
      <p:italic r:id="rId33"/>
      <p:boldItalic r:id="rId34"/>
    </p:embeddedFont>
    <p:embeddedFont>
      <p:font typeface="Questrial" pitchFamily="2" charset="0"/>
      <p:regular r:id="rId35"/>
    </p:embeddedFont>
    <p:embeddedFont>
      <p:font typeface="Roboto Condensed Light" panose="02000000000000000000" pitchFamily="2" charset="0"/>
      <p:regular r:id="rId36"/>
      <p:italic r:id="rId37"/>
    </p:embeddedFont>
    <p:embeddedFont>
      <p:font typeface="Roboto Slab Light" pitchFamily="2" charset="0"/>
      <p:regular r:id="rId38"/>
      <p:bold r:id="rId39"/>
    </p:embeddedFont>
    <p:embeddedFont>
      <p:font typeface="Teko" panose="020B0604020202020204" charset="0"/>
      <p:regular r:id="rId40"/>
      <p:bold r:id="rId41"/>
    </p:embeddedFont>
    <p:embeddedFont>
      <p:font typeface="Teko Light"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35" d="100"/>
          <a:sy n="135" d="100"/>
        </p:scale>
        <p:origin x="678" y="336"/>
      </p:cViewPr>
      <p:guideLst>
        <p:guide orient="horz" pos="1620"/>
        <p:guide pos="2880"/>
      </p:guideLst>
    </p:cSldViewPr>
  </p:slideViewPr>
  <p:notesTextViewPr>
    <p:cViewPr>
      <p:scale>
        <a:sx n="1" d="1"/>
        <a:sy n="1" d="1"/>
      </p:scale>
      <p:origin x="0" y="0"/>
    </p:cViewPr>
  </p:notesTextViewPr>
  <p:notesViewPr>
    <p:cSldViewPr snapToGrid="0">
      <p:cViewPr varScale="1">
        <p:scale>
          <a:sx n="47" d="100"/>
          <a:sy n="47" d="100"/>
        </p:scale>
        <p:origin x="278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f2f678951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f2f678951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f2f678951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f2f678951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f2f678951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f2f678951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5BD0D4DB-87A1-4485-EB46-BA4EE8C20568}"/>
            </a:ext>
          </a:extLst>
        </p:cNvPr>
        <p:cNvGrpSpPr/>
        <p:nvPr/>
      </p:nvGrpSpPr>
      <p:grpSpPr>
        <a:xfrm>
          <a:off x="0" y="0"/>
          <a:ext cx="0" cy="0"/>
          <a:chOff x="0" y="0"/>
          <a:chExt cx="0" cy="0"/>
        </a:xfrm>
      </p:grpSpPr>
      <p:sp>
        <p:nvSpPr>
          <p:cNvPr id="155" name="Google Shape;155;g2f2f6789519_0_2:notes">
            <a:extLst>
              <a:ext uri="{FF2B5EF4-FFF2-40B4-BE49-F238E27FC236}">
                <a16:creationId xmlns:a16="http://schemas.microsoft.com/office/drawing/2014/main" id="{B93BF821-01AA-1DCD-B805-491E267585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f2f6789519_0_2:notes">
            <a:extLst>
              <a:ext uri="{FF2B5EF4-FFF2-40B4-BE49-F238E27FC236}">
                <a16:creationId xmlns:a16="http://schemas.microsoft.com/office/drawing/2014/main" id="{0D767F9B-8FEB-B7C9-D3BF-7BBAFEEDFE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f2f6789519_0_2:notes">
            <a:extLst>
              <a:ext uri="{FF2B5EF4-FFF2-40B4-BE49-F238E27FC236}">
                <a16:creationId xmlns:a16="http://schemas.microsoft.com/office/drawing/2014/main" id="{18E6496E-1870-7862-EF65-6DC768167FCA}"/>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13</a:t>
            </a:fld>
            <a:endParaRPr/>
          </a:p>
        </p:txBody>
      </p:sp>
    </p:spTree>
    <p:extLst>
      <p:ext uri="{BB962C8B-B14F-4D97-AF65-F5344CB8AC3E}">
        <p14:creationId xmlns:p14="http://schemas.microsoft.com/office/powerpoint/2010/main" val="113132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f6d020ee04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f6d020ee04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6ab6871f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26ab6871f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8614971D-3971-ADE6-872E-794D8286933F}"/>
            </a:ext>
          </a:extLst>
        </p:cNvPr>
        <p:cNvGrpSpPr/>
        <p:nvPr/>
      </p:nvGrpSpPr>
      <p:grpSpPr>
        <a:xfrm>
          <a:off x="0" y="0"/>
          <a:ext cx="0" cy="0"/>
          <a:chOff x="0" y="0"/>
          <a:chExt cx="0" cy="0"/>
        </a:xfrm>
      </p:grpSpPr>
      <p:sp>
        <p:nvSpPr>
          <p:cNvPr id="171" name="Google Shape;171;g1f6d020ee04_1_56:notes">
            <a:extLst>
              <a:ext uri="{FF2B5EF4-FFF2-40B4-BE49-F238E27FC236}">
                <a16:creationId xmlns:a16="http://schemas.microsoft.com/office/drawing/2014/main" id="{7A4960B7-0CC2-8F16-1AEB-31CE2B6C88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f6d020ee04_1_56:notes">
            <a:extLst>
              <a:ext uri="{FF2B5EF4-FFF2-40B4-BE49-F238E27FC236}">
                <a16:creationId xmlns:a16="http://schemas.microsoft.com/office/drawing/2014/main" id="{A4E4F4A3-6A7A-10C6-5A60-ED44F1874A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07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15dd522567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15dd522567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215dd522567_1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f2f678951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f2f678951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f2f6789519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8FE59079-FC04-976F-D7C0-A7584BFE9A26}"/>
            </a:ext>
          </a:extLst>
        </p:cNvPr>
        <p:cNvGrpSpPr/>
        <p:nvPr/>
      </p:nvGrpSpPr>
      <p:grpSpPr>
        <a:xfrm>
          <a:off x="0" y="0"/>
          <a:ext cx="0" cy="0"/>
          <a:chOff x="0" y="0"/>
          <a:chExt cx="0" cy="0"/>
        </a:xfrm>
      </p:grpSpPr>
      <p:sp>
        <p:nvSpPr>
          <p:cNvPr id="163" name="Google Shape;163;g2f2f6789519_0_9:notes">
            <a:extLst>
              <a:ext uri="{FF2B5EF4-FFF2-40B4-BE49-F238E27FC236}">
                <a16:creationId xmlns:a16="http://schemas.microsoft.com/office/drawing/2014/main" id="{7C5FB8C7-0BAE-637B-F65E-37ED627FFC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f2f6789519_0_9:notes">
            <a:extLst>
              <a:ext uri="{FF2B5EF4-FFF2-40B4-BE49-F238E27FC236}">
                <a16:creationId xmlns:a16="http://schemas.microsoft.com/office/drawing/2014/main" id="{B8354069-CA36-CD4B-E8C1-B3C65E3B5D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f2f6789519_0_9:notes">
            <a:extLst>
              <a:ext uri="{FF2B5EF4-FFF2-40B4-BE49-F238E27FC236}">
                <a16:creationId xmlns:a16="http://schemas.microsoft.com/office/drawing/2014/main" id="{204F34D2-98DB-B631-E21C-8D2D1DD6CE32}"/>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a:p>
        </p:txBody>
      </p:sp>
    </p:spTree>
    <p:extLst>
      <p:ext uri="{BB962C8B-B14F-4D97-AF65-F5344CB8AC3E}">
        <p14:creationId xmlns:p14="http://schemas.microsoft.com/office/powerpoint/2010/main" val="303836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D943B7C5-40BD-E941-8295-B98A479B0E69}"/>
            </a:ext>
          </a:extLst>
        </p:cNvPr>
        <p:cNvGrpSpPr/>
        <p:nvPr/>
      </p:nvGrpSpPr>
      <p:grpSpPr>
        <a:xfrm>
          <a:off x="0" y="0"/>
          <a:ext cx="0" cy="0"/>
          <a:chOff x="0" y="0"/>
          <a:chExt cx="0" cy="0"/>
        </a:xfrm>
      </p:grpSpPr>
      <p:sp>
        <p:nvSpPr>
          <p:cNvPr id="163" name="Google Shape;163;g2f2f6789519_0_9:notes">
            <a:extLst>
              <a:ext uri="{FF2B5EF4-FFF2-40B4-BE49-F238E27FC236}">
                <a16:creationId xmlns:a16="http://schemas.microsoft.com/office/drawing/2014/main" id="{BC2D2183-7202-0749-D7DB-5E3BA8EB8E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f2f6789519_0_9:notes">
            <a:extLst>
              <a:ext uri="{FF2B5EF4-FFF2-40B4-BE49-F238E27FC236}">
                <a16:creationId xmlns:a16="http://schemas.microsoft.com/office/drawing/2014/main" id="{394B4D29-FCE0-1DDF-29BB-62F9FB9A3F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f2f6789519_0_9:notes">
            <a:extLst>
              <a:ext uri="{FF2B5EF4-FFF2-40B4-BE49-F238E27FC236}">
                <a16:creationId xmlns:a16="http://schemas.microsoft.com/office/drawing/2014/main" id="{8881860A-ABC4-1D5F-12D8-3708CDD43000}"/>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a:p>
        </p:txBody>
      </p:sp>
    </p:spTree>
    <p:extLst>
      <p:ext uri="{BB962C8B-B14F-4D97-AF65-F5344CB8AC3E}">
        <p14:creationId xmlns:p14="http://schemas.microsoft.com/office/powerpoint/2010/main" val="402275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6F67C7B-3A65-325B-5F02-5005A91A9477}"/>
            </a:ext>
          </a:extLst>
        </p:cNvPr>
        <p:cNvGrpSpPr/>
        <p:nvPr/>
      </p:nvGrpSpPr>
      <p:grpSpPr>
        <a:xfrm>
          <a:off x="0" y="0"/>
          <a:ext cx="0" cy="0"/>
          <a:chOff x="0" y="0"/>
          <a:chExt cx="0" cy="0"/>
        </a:xfrm>
      </p:grpSpPr>
      <p:sp>
        <p:nvSpPr>
          <p:cNvPr id="163" name="Google Shape;163;g2f2f6789519_0_9:notes">
            <a:extLst>
              <a:ext uri="{FF2B5EF4-FFF2-40B4-BE49-F238E27FC236}">
                <a16:creationId xmlns:a16="http://schemas.microsoft.com/office/drawing/2014/main" id="{D7BD98C6-AB0E-B33F-B9BD-8FC4396561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f2f6789519_0_9:notes">
            <a:extLst>
              <a:ext uri="{FF2B5EF4-FFF2-40B4-BE49-F238E27FC236}">
                <a16:creationId xmlns:a16="http://schemas.microsoft.com/office/drawing/2014/main" id="{CA483BEA-379C-B79F-76FB-0A4AA8A5A5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f2f6789519_0_9:notes">
            <a:extLst>
              <a:ext uri="{FF2B5EF4-FFF2-40B4-BE49-F238E27FC236}">
                <a16:creationId xmlns:a16="http://schemas.microsoft.com/office/drawing/2014/main" id="{AC9CDAF7-4ADC-456F-E5A2-BD19D6F88947}"/>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9</a:t>
            </a:fld>
            <a:endParaRPr/>
          </a:p>
        </p:txBody>
      </p:sp>
    </p:spTree>
    <p:extLst>
      <p:ext uri="{BB962C8B-B14F-4D97-AF65-F5344CB8AC3E}">
        <p14:creationId xmlns:p14="http://schemas.microsoft.com/office/powerpoint/2010/main" val="230095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f2f678951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f2f678951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f2f678951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f2f678951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f2f678951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f2f678951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9425" y="892450"/>
            <a:ext cx="4345200" cy="2790000"/>
          </a:xfrm>
          <a:prstGeom prst="rect">
            <a:avLst/>
          </a:prstGeom>
        </p:spPr>
        <p:txBody>
          <a:bodyPr spcFirstLastPara="1" wrap="square" lIns="91425" tIns="91425" rIns="91425" bIns="91425" anchor="t" anchorCtr="0">
            <a:noAutofit/>
          </a:bodyPr>
          <a:lstStyle>
            <a:lvl1pPr lvl="0" algn="l">
              <a:spcBef>
                <a:spcPts val="0"/>
              </a:spcBef>
              <a:spcAft>
                <a:spcPts val="0"/>
              </a:spcAft>
              <a:buSzPts val="3500"/>
              <a:buNone/>
              <a:defRPr sz="58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1" name="Google Shape;11;p2"/>
          <p:cNvSpPr txBox="1">
            <a:spLocks noGrp="1"/>
          </p:cNvSpPr>
          <p:nvPr>
            <p:ph type="subTitle" idx="1"/>
          </p:nvPr>
        </p:nvSpPr>
        <p:spPr>
          <a:xfrm>
            <a:off x="839425" y="3596000"/>
            <a:ext cx="4109100" cy="442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400"/>
              <a:buFont typeface="Roboto Slab Light"/>
              <a:buNone/>
              <a:defRPr sz="1600">
                <a:solidFill>
                  <a:schemeClr val="dk1"/>
                </a:solidFill>
                <a:latin typeface="Barlow"/>
                <a:ea typeface="Barlow"/>
                <a:cs typeface="Barlow"/>
                <a:sym typeface="Barlow"/>
              </a:defRPr>
            </a:lvl1pPr>
            <a:lvl2pPr lvl="1">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2pPr>
            <a:lvl3pPr lvl="2">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3pPr>
            <a:lvl4pPr lvl="3">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4pPr>
            <a:lvl5pPr lvl="4">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5pPr>
            <a:lvl6pPr lvl="5">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6pPr>
            <a:lvl7pPr lvl="6">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7pPr>
            <a:lvl8pPr lvl="7">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8pPr>
            <a:lvl9pPr lvl="8">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9pPr>
          </a:lstStyle>
          <a:p>
            <a:endParaRPr/>
          </a:p>
        </p:txBody>
      </p:sp>
      <p:sp>
        <p:nvSpPr>
          <p:cNvPr id="12" name="Google Shape;12;p2"/>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Google Shape;13;p2"/>
          <p:cNvCxnSpPr/>
          <p:nvPr/>
        </p:nvCxnSpPr>
        <p:spPr>
          <a:xfrm rot="10800000" flipH="1">
            <a:off x="1729900"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4" name="Google Shape;14;p2"/>
          <p:cNvPicPr preferRelativeResize="0"/>
          <p:nvPr/>
        </p:nvPicPr>
        <p:blipFill>
          <a:blip r:embed="rId2">
            <a:alphaModFix/>
          </a:blip>
          <a:stretch>
            <a:fillRect/>
          </a:stretch>
        </p:blipFill>
        <p:spPr>
          <a:xfrm>
            <a:off x="703050" y="4696882"/>
            <a:ext cx="696402" cy="290401"/>
          </a:xfrm>
          <a:prstGeom prst="rect">
            <a:avLst/>
          </a:prstGeom>
          <a:noFill/>
          <a:ln>
            <a:noFill/>
          </a:ln>
        </p:spPr>
      </p:pic>
      <p:cxnSp>
        <p:nvCxnSpPr>
          <p:cNvPr id="15" name="Google Shape;15;p2"/>
          <p:cNvCxnSpPr/>
          <p:nvPr/>
        </p:nvCxnSpPr>
        <p:spPr>
          <a:xfrm rot="10800000" flipH="1">
            <a:off x="5953025"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16" name="Google Shape;16;p2">
            <a:hlinkClick r:id="" action="ppaction://hlinkshowjump?jump=nextslide"/>
          </p:cNvPr>
          <p:cNvSpPr/>
          <p:nvPr/>
        </p:nvSpPr>
        <p:spPr>
          <a:xfrm rot="5400000" flipH="1">
            <a:off x="8098626"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a:hlinkClick r:id="" action="ppaction://hlinkshowjump?jump=previousslide"/>
          </p:cNvPr>
          <p:cNvSpPr/>
          <p:nvPr/>
        </p:nvSpPr>
        <p:spPr>
          <a:xfrm rot="-5400000">
            <a:off x="1531074"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2"/>
          <p:cNvSpPr txBox="1"/>
          <p:nvPr/>
        </p:nvSpPr>
        <p:spPr>
          <a:xfrm>
            <a:off x="3990738"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Standing together for equity</a:t>
            </a:r>
            <a:endParaRPr sz="900" i="1">
              <a:solidFill>
                <a:schemeClr val="dk1"/>
              </a:solidFill>
              <a:latin typeface="Inria Serif Light"/>
              <a:ea typeface="Inria Serif Light"/>
              <a:cs typeface="Inria Serif Light"/>
              <a:sym typeface="Inria Serif Light"/>
            </a:endParaRPr>
          </a:p>
        </p:txBody>
      </p:sp>
      <p:pic>
        <p:nvPicPr>
          <p:cNvPr id="20" name="Google Shape;20;p2"/>
          <p:cNvPicPr preferRelativeResize="0"/>
          <p:nvPr/>
        </p:nvPicPr>
        <p:blipFill rotWithShape="1">
          <a:blip r:embed="rId3">
            <a:alphaModFix/>
          </a:blip>
          <a:srcRect t="16357" b="16357"/>
          <a:stretch/>
        </p:blipFill>
        <p:spPr>
          <a:xfrm>
            <a:off x="4269675" y="4383256"/>
            <a:ext cx="1345649" cy="526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9"/>
        <p:cNvGrpSpPr/>
        <p:nvPr/>
      </p:nvGrpSpPr>
      <p:grpSpPr>
        <a:xfrm>
          <a:off x="0" y="0"/>
          <a:ext cx="0" cy="0"/>
          <a:chOff x="0" y="0"/>
          <a:chExt cx="0" cy="0"/>
        </a:xfrm>
      </p:grpSpPr>
      <p:sp>
        <p:nvSpPr>
          <p:cNvPr id="110" name="Google Shape;110;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11" name="Google Shape;111;p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2" name="Google Shape;112;p1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3" name="Google Shape;11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14"/>
        <p:cNvGrpSpPr/>
        <p:nvPr/>
      </p:nvGrpSpPr>
      <p:grpSpPr>
        <a:xfrm>
          <a:off x="0" y="0"/>
          <a:ext cx="0" cy="0"/>
          <a:chOff x="0" y="0"/>
          <a:chExt cx="0" cy="0"/>
        </a:xfrm>
      </p:grpSpPr>
      <p:sp>
        <p:nvSpPr>
          <p:cNvPr id="115" name="Google Shape;115;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16" name="Google Shape;11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7" name="Google Shape;117;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417825" y="2356375"/>
            <a:ext cx="3447900" cy="8112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4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3" name="Google Shape;23;p3"/>
          <p:cNvSpPr txBox="1">
            <a:spLocks noGrp="1"/>
          </p:cNvSpPr>
          <p:nvPr>
            <p:ph type="subTitle" idx="1"/>
          </p:nvPr>
        </p:nvSpPr>
        <p:spPr>
          <a:xfrm>
            <a:off x="4696375" y="3067600"/>
            <a:ext cx="2890800" cy="61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100"/>
              <a:buFont typeface="Roboto Slab Light"/>
              <a:buNone/>
              <a:defRPr sz="1600">
                <a:solidFill>
                  <a:schemeClr val="dk1"/>
                </a:solidFill>
                <a:latin typeface="Barlow"/>
                <a:ea typeface="Barlow"/>
                <a:cs typeface="Barlow"/>
                <a:sym typeface="Barlow"/>
              </a:defRPr>
            </a:lvl1pPr>
            <a:lvl2pPr lvl="1"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9pPr>
          </a:lstStyle>
          <a:p>
            <a:endParaRPr/>
          </a:p>
        </p:txBody>
      </p:sp>
      <p:sp>
        <p:nvSpPr>
          <p:cNvPr id="24" name="Google Shape;24;p3"/>
          <p:cNvSpPr txBox="1">
            <a:spLocks noGrp="1"/>
          </p:cNvSpPr>
          <p:nvPr>
            <p:ph type="title" idx="2" hasCustomPrompt="1"/>
          </p:nvPr>
        </p:nvSpPr>
        <p:spPr>
          <a:xfrm>
            <a:off x="5077225" y="1039012"/>
            <a:ext cx="2129100" cy="1400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96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5" name="Google Shape;25;p3"/>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26;p3"/>
          <p:cNvCxnSpPr/>
          <p:nvPr/>
        </p:nvCxnSpPr>
        <p:spPr>
          <a:xfrm rot="10800000" flipH="1">
            <a:off x="1425100"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7" name="Google Shape;27;p3"/>
          <p:cNvPicPr preferRelativeResize="0"/>
          <p:nvPr/>
        </p:nvPicPr>
        <p:blipFill>
          <a:blip r:embed="rId2">
            <a:alphaModFix/>
          </a:blip>
          <a:stretch>
            <a:fillRect/>
          </a:stretch>
        </p:blipFill>
        <p:spPr>
          <a:xfrm>
            <a:off x="398250" y="4692957"/>
            <a:ext cx="696402" cy="290401"/>
          </a:xfrm>
          <a:prstGeom prst="rect">
            <a:avLst/>
          </a:prstGeom>
          <a:noFill/>
          <a:ln>
            <a:noFill/>
          </a:ln>
        </p:spPr>
      </p:pic>
      <p:cxnSp>
        <p:nvCxnSpPr>
          <p:cNvPr id="28" name="Google Shape;28;p3"/>
          <p:cNvCxnSpPr/>
          <p:nvPr/>
        </p:nvCxnSpPr>
        <p:spPr>
          <a:xfrm rot="10800000" flipH="1">
            <a:off x="5648225"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29" name="Google Shape;29;p3">
            <a:hlinkClick r:id="" action="ppaction://hlinkshowjump?jump=nextslide"/>
          </p:cNvPr>
          <p:cNvSpPr/>
          <p:nvPr/>
        </p:nvSpPr>
        <p:spPr>
          <a:xfrm rot="5400000" flipH="1">
            <a:off x="7793826"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a:hlinkClick r:id="" action="ppaction://hlinkshowjump?jump=previousslide"/>
          </p:cNvPr>
          <p:cNvSpPr/>
          <p:nvPr/>
        </p:nvSpPr>
        <p:spPr>
          <a:xfrm rot="-5400000">
            <a:off x="122627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2" name="Google Shape;32;p3"/>
          <p:cNvGrpSpPr/>
          <p:nvPr/>
        </p:nvGrpSpPr>
        <p:grpSpPr>
          <a:xfrm>
            <a:off x="3744713" y="4379331"/>
            <a:ext cx="1903500" cy="751469"/>
            <a:chOff x="3744713" y="4379331"/>
            <a:chExt cx="1903500" cy="751469"/>
          </a:xfrm>
        </p:grpSpPr>
        <p:pic>
          <p:nvPicPr>
            <p:cNvPr id="33" name="Google Shape;33;p3"/>
            <p:cNvPicPr preferRelativeResize="0"/>
            <p:nvPr/>
          </p:nvPicPr>
          <p:blipFill rotWithShape="1">
            <a:blip r:embed="rId3">
              <a:alphaModFix/>
            </a:blip>
            <a:srcRect t="16357" b="16357"/>
            <a:stretch/>
          </p:blipFill>
          <p:spPr>
            <a:xfrm>
              <a:off x="3964875" y="4379331"/>
              <a:ext cx="1345649" cy="526550"/>
            </a:xfrm>
            <a:prstGeom prst="rect">
              <a:avLst/>
            </a:prstGeom>
            <a:noFill/>
            <a:ln>
              <a:noFill/>
            </a:ln>
          </p:spPr>
        </p:pic>
        <p:sp>
          <p:nvSpPr>
            <p:cNvPr id="34" name="Google Shape;34;p3"/>
            <p:cNvSpPr txBox="1"/>
            <p:nvPr/>
          </p:nvSpPr>
          <p:spPr>
            <a:xfrm>
              <a:off x="3744713" y="48077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Standing together for equity</a:t>
              </a:r>
              <a:endParaRPr sz="900" i="1">
                <a:solidFill>
                  <a:schemeClr val="dk1"/>
                </a:solidFill>
                <a:latin typeface="Inria Serif Light"/>
                <a:ea typeface="Inria Serif Light"/>
                <a:cs typeface="Inria Serif Light"/>
                <a:sym typeface="Inria Serif Light"/>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687025" y="914025"/>
            <a:ext cx="7770000" cy="37161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Barlow"/>
              <a:buAutoNum type="arabicPeriod"/>
              <a:defRPr sz="1250">
                <a:solidFill>
                  <a:schemeClr val="lt1"/>
                </a:solidFill>
                <a:latin typeface="Barlow"/>
                <a:ea typeface="Barlow"/>
                <a:cs typeface="Barlow"/>
                <a:sym typeface="Barlow"/>
              </a:defRPr>
            </a:lvl1pPr>
            <a:lvl2pPr marL="914400" lvl="1" indent="-304800" rtl="0">
              <a:spcBef>
                <a:spcPts val="0"/>
              </a:spcBef>
              <a:spcAft>
                <a:spcPts val="0"/>
              </a:spcAft>
              <a:buClr>
                <a:srgbClr val="434343"/>
              </a:buClr>
              <a:buSzPts val="1200"/>
              <a:buFont typeface="Roboto Condensed Light"/>
              <a:buAutoNum type="alphaLcPeriod"/>
              <a:defRPr sz="1300">
                <a:solidFill>
                  <a:schemeClr val="lt1"/>
                </a:solidFill>
                <a:latin typeface="Barlow"/>
                <a:ea typeface="Barlow"/>
                <a:cs typeface="Barlow"/>
                <a:sym typeface="Barlow"/>
              </a:defRPr>
            </a:lvl2pPr>
            <a:lvl3pPr marL="1371600" lvl="2" indent="-304800" rtl="0">
              <a:spcBef>
                <a:spcPts val="0"/>
              </a:spcBef>
              <a:spcAft>
                <a:spcPts val="0"/>
              </a:spcAft>
              <a:buClr>
                <a:srgbClr val="434343"/>
              </a:buClr>
              <a:buSzPts val="1200"/>
              <a:buFont typeface="Roboto Condensed Light"/>
              <a:buAutoNum type="romanLcPeriod"/>
              <a:defRPr>
                <a:solidFill>
                  <a:schemeClr val="lt1"/>
                </a:solidFill>
                <a:latin typeface="Questrial"/>
                <a:ea typeface="Questrial"/>
                <a:cs typeface="Questrial"/>
                <a:sym typeface="Questrial"/>
              </a:defRPr>
            </a:lvl3pPr>
            <a:lvl4pPr marL="1828800" lvl="3" indent="-304800" rtl="0">
              <a:spcBef>
                <a:spcPts val="0"/>
              </a:spcBef>
              <a:spcAft>
                <a:spcPts val="0"/>
              </a:spcAft>
              <a:buClr>
                <a:srgbClr val="434343"/>
              </a:buClr>
              <a:buSzPts val="1200"/>
              <a:buFont typeface="Roboto Condensed Light"/>
              <a:buAutoNum type="arabicPeriod"/>
              <a:defRPr>
                <a:solidFill>
                  <a:schemeClr val="lt1"/>
                </a:solidFill>
                <a:latin typeface="Questrial"/>
                <a:ea typeface="Questrial"/>
                <a:cs typeface="Questrial"/>
                <a:sym typeface="Questrial"/>
              </a:defRPr>
            </a:lvl4pPr>
            <a:lvl5pPr marL="2286000" lvl="4" indent="-304800" rtl="0">
              <a:spcBef>
                <a:spcPts val="0"/>
              </a:spcBef>
              <a:spcAft>
                <a:spcPts val="0"/>
              </a:spcAft>
              <a:buClr>
                <a:srgbClr val="434343"/>
              </a:buClr>
              <a:buSzPts val="1200"/>
              <a:buFont typeface="Roboto Condensed Light"/>
              <a:buAutoNum type="alphaLcPeriod"/>
              <a:defRPr>
                <a:solidFill>
                  <a:schemeClr val="lt1"/>
                </a:solidFill>
                <a:latin typeface="Questrial"/>
                <a:ea typeface="Questrial"/>
                <a:cs typeface="Questrial"/>
                <a:sym typeface="Questrial"/>
              </a:defRPr>
            </a:lvl5pPr>
            <a:lvl6pPr marL="2743200" lvl="5" indent="-304800" rtl="0">
              <a:spcBef>
                <a:spcPts val="0"/>
              </a:spcBef>
              <a:spcAft>
                <a:spcPts val="0"/>
              </a:spcAft>
              <a:buClr>
                <a:srgbClr val="434343"/>
              </a:buClr>
              <a:buSzPts val="1200"/>
              <a:buFont typeface="Roboto Condensed Light"/>
              <a:buAutoNum type="romanLcPeriod"/>
              <a:defRPr>
                <a:solidFill>
                  <a:schemeClr val="lt1"/>
                </a:solidFill>
                <a:latin typeface="Questrial"/>
                <a:ea typeface="Questrial"/>
                <a:cs typeface="Questrial"/>
                <a:sym typeface="Questrial"/>
              </a:defRPr>
            </a:lvl6pPr>
            <a:lvl7pPr marL="3200400" lvl="6" indent="-304800" rtl="0">
              <a:spcBef>
                <a:spcPts val="0"/>
              </a:spcBef>
              <a:spcAft>
                <a:spcPts val="0"/>
              </a:spcAft>
              <a:buClr>
                <a:srgbClr val="434343"/>
              </a:buClr>
              <a:buSzPts val="1200"/>
              <a:buFont typeface="Roboto Condensed Light"/>
              <a:buAutoNum type="arabicPeriod"/>
              <a:defRPr>
                <a:solidFill>
                  <a:schemeClr val="lt1"/>
                </a:solidFill>
                <a:latin typeface="Questrial"/>
                <a:ea typeface="Questrial"/>
                <a:cs typeface="Questrial"/>
                <a:sym typeface="Questrial"/>
              </a:defRPr>
            </a:lvl7pPr>
            <a:lvl8pPr marL="3657600" lvl="7" indent="-304800" rtl="0">
              <a:spcBef>
                <a:spcPts val="0"/>
              </a:spcBef>
              <a:spcAft>
                <a:spcPts val="0"/>
              </a:spcAft>
              <a:buClr>
                <a:srgbClr val="434343"/>
              </a:buClr>
              <a:buSzPts val="1200"/>
              <a:buFont typeface="Roboto Condensed Light"/>
              <a:buAutoNum type="alphaLcPeriod"/>
              <a:defRPr>
                <a:solidFill>
                  <a:schemeClr val="lt1"/>
                </a:solidFill>
                <a:latin typeface="Questrial"/>
                <a:ea typeface="Questrial"/>
                <a:cs typeface="Questrial"/>
                <a:sym typeface="Questrial"/>
              </a:defRPr>
            </a:lvl8pPr>
            <a:lvl9pPr marL="4114800" lvl="8" indent="-304800" rtl="0">
              <a:spcBef>
                <a:spcPts val="0"/>
              </a:spcBef>
              <a:spcAft>
                <a:spcPts val="0"/>
              </a:spcAft>
              <a:buClr>
                <a:srgbClr val="434343"/>
              </a:buClr>
              <a:buSzPts val="1200"/>
              <a:buFont typeface="Roboto Condensed Light"/>
              <a:buAutoNum type="romanLcPeriod"/>
              <a:defRPr>
                <a:solidFill>
                  <a:schemeClr val="lt1"/>
                </a:solidFill>
                <a:latin typeface="Questrial"/>
                <a:ea typeface="Questrial"/>
                <a:cs typeface="Questrial"/>
                <a:sym typeface="Questrial"/>
              </a:defRPr>
            </a:lvl9pPr>
          </a:lstStyle>
          <a:p>
            <a:endParaRPr/>
          </a:p>
        </p:txBody>
      </p:sp>
      <p:sp>
        <p:nvSpPr>
          <p:cNvPr id="37" name="Google Shape;37;p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4"/>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40" name="Google Shape;40;p4"/>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41" name="Google Shape;41;p4"/>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42" name="Google Shape;42;p4">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4"/>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45" name="Google Shape;45;p4"/>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Standing together for equity</a:t>
            </a:r>
            <a:endParaRPr sz="900" i="1">
              <a:solidFill>
                <a:schemeClr val="dk1"/>
              </a:solidFill>
              <a:latin typeface="Inria Serif Light"/>
              <a:ea typeface="Inria Serif Light"/>
              <a:cs typeface="Inria Serif Light"/>
              <a:sym typeface="Inria Serif Light"/>
            </a:endParaRPr>
          </a:p>
        </p:txBody>
      </p:sp>
      <p:sp>
        <p:nvSpPr>
          <p:cNvPr id="46" name="Google Shape;4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
        <p:cNvGrpSpPr/>
        <p:nvPr/>
      </p:nvGrpSpPr>
      <p:grpSpPr>
        <a:xfrm>
          <a:off x="0" y="0"/>
          <a:ext cx="0" cy="0"/>
          <a:chOff x="0" y="0"/>
          <a:chExt cx="0" cy="0"/>
        </a:xfrm>
      </p:grpSpPr>
      <p:sp>
        <p:nvSpPr>
          <p:cNvPr id="48" name="Google Shape;48;p5"/>
          <p:cNvSpPr txBox="1">
            <a:spLocks noGrp="1"/>
          </p:cNvSpPr>
          <p:nvPr>
            <p:ph type="subTitle" idx="1"/>
          </p:nvPr>
        </p:nvSpPr>
        <p:spPr>
          <a:xfrm>
            <a:off x="1104150" y="2192750"/>
            <a:ext cx="3202500" cy="191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400">
                <a:solidFill>
                  <a:schemeClr val="lt1"/>
                </a:solidFill>
                <a:latin typeface="Barlow"/>
                <a:ea typeface="Barlow"/>
                <a:cs typeface="Barlow"/>
                <a:sym typeface="Barlow"/>
              </a:defRPr>
            </a:lvl1pPr>
            <a:lvl2pPr lvl="1" rtl="0">
              <a:spcBef>
                <a:spcPts val="0"/>
              </a:spcBef>
              <a:spcAft>
                <a:spcPts val="0"/>
              </a:spcAft>
              <a:buNone/>
              <a:defRPr sz="1400">
                <a:solidFill>
                  <a:schemeClr val="lt1"/>
                </a:solidFill>
                <a:latin typeface="Barlow"/>
                <a:ea typeface="Barlow"/>
                <a:cs typeface="Barlow"/>
                <a:sym typeface="Barlow"/>
              </a:defRPr>
            </a:lvl2pPr>
            <a:lvl3pPr lvl="2" rtl="0">
              <a:spcBef>
                <a:spcPts val="0"/>
              </a:spcBef>
              <a:spcAft>
                <a:spcPts val="0"/>
              </a:spcAft>
              <a:buNone/>
              <a:defRPr sz="1400">
                <a:solidFill>
                  <a:schemeClr val="lt1"/>
                </a:solidFill>
                <a:latin typeface="Barlow"/>
                <a:ea typeface="Barlow"/>
                <a:cs typeface="Barlow"/>
                <a:sym typeface="Barlow"/>
              </a:defRPr>
            </a:lvl3pPr>
            <a:lvl4pPr lvl="3" rtl="0">
              <a:spcBef>
                <a:spcPts val="0"/>
              </a:spcBef>
              <a:spcAft>
                <a:spcPts val="0"/>
              </a:spcAft>
              <a:buNone/>
              <a:defRPr sz="1400">
                <a:solidFill>
                  <a:schemeClr val="lt1"/>
                </a:solidFill>
                <a:latin typeface="Barlow"/>
                <a:ea typeface="Barlow"/>
                <a:cs typeface="Barlow"/>
                <a:sym typeface="Barlow"/>
              </a:defRPr>
            </a:lvl4pPr>
            <a:lvl5pPr lvl="4" rtl="0">
              <a:spcBef>
                <a:spcPts val="0"/>
              </a:spcBef>
              <a:spcAft>
                <a:spcPts val="0"/>
              </a:spcAft>
              <a:buNone/>
              <a:defRPr sz="1400">
                <a:solidFill>
                  <a:schemeClr val="lt1"/>
                </a:solidFill>
                <a:latin typeface="Barlow"/>
                <a:ea typeface="Barlow"/>
                <a:cs typeface="Barlow"/>
                <a:sym typeface="Barlow"/>
              </a:defRPr>
            </a:lvl5pPr>
            <a:lvl6pPr lvl="5" rtl="0">
              <a:spcBef>
                <a:spcPts val="0"/>
              </a:spcBef>
              <a:spcAft>
                <a:spcPts val="0"/>
              </a:spcAft>
              <a:buNone/>
              <a:defRPr sz="1400">
                <a:solidFill>
                  <a:schemeClr val="lt1"/>
                </a:solidFill>
                <a:latin typeface="Barlow"/>
                <a:ea typeface="Barlow"/>
                <a:cs typeface="Barlow"/>
                <a:sym typeface="Barlow"/>
              </a:defRPr>
            </a:lvl6pPr>
            <a:lvl7pPr lvl="6" rtl="0">
              <a:spcBef>
                <a:spcPts val="0"/>
              </a:spcBef>
              <a:spcAft>
                <a:spcPts val="0"/>
              </a:spcAft>
              <a:buNone/>
              <a:defRPr sz="1400">
                <a:solidFill>
                  <a:schemeClr val="lt1"/>
                </a:solidFill>
                <a:latin typeface="Barlow"/>
                <a:ea typeface="Barlow"/>
                <a:cs typeface="Barlow"/>
                <a:sym typeface="Barlow"/>
              </a:defRPr>
            </a:lvl7pPr>
            <a:lvl8pPr lvl="7" rtl="0">
              <a:spcBef>
                <a:spcPts val="0"/>
              </a:spcBef>
              <a:spcAft>
                <a:spcPts val="0"/>
              </a:spcAft>
              <a:buNone/>
              <a:defRPr sz="1400">
                <a:solidFill>
                  <a:schemeClr val="lt1"/>
                </a:solidFill>
                <a:latin typeface="Barlow"/>
                <a:ea typeface="Barlow"/>
                <a:cs typeface="Barlow"/>
                <a:sym typeface="Barlow"/>
              </a:defRPr>
            </a:lvl8pPr>
            <a:lvl9pPr lvl="8" rtl="0">
              <a:spcBef>
                <a:spcPts val="0"/>
              </a:spcBef>
              <a:spcAft>
                <a:spcPts val="0"/>
              </a:spcAft>
              <a:buNone/>
              <a:defRPr sz="1400">
                <a:solidFill>
                  <a:schemeClr val="lt1"/>
                </a:solidFill>
                <a:latin typeface="Barlow"/>
                <a:ea typeface="Barlow"/>
                <a:cs typeface="Barlow"/>
                <a:sym typeface="Barlow"/>
              </a:defRPr>
            </a:lvl9pPr>
          </a:lstStyle>
          <a:p>
            <a:endParaRPr/>
          </a:p>
        </p:txBody>
      </p:sp>
      <p:sp>
        <p:nvSpPr>
          <p:cNvPr id="49" name="Google Shape;49;p5"/>
          <p:cNvSpPr txBox="1">
            <a:spLocks noGrp="1"/>
          </p:cNvSpPr>
          <p:nvPr>
            <p:ph type="title"/>
          </p:nvPr>
        </p:nvSpPr>
        <p:spPr>
          <a:xfrm>
            <a:off x="1104150" y="1512700"/>
            <a:ext cx="3202500" cy="6222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2200"/>
              <a:buNone/>
              <a:defRPr i="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50" name="Google Shape;50;p5"/>
          <p:cNvSpPr txBox="1">
            <a:spLocks noGrp="1"/>
          </p:cNvSpPr>
          <p:nvPr>
            <p:ph type="subTitle" idx="2"/>
          </p:nvPr>
        </p:nvSpPr>
        <p:spPr>
          <a:xfrm>
            <a:off x="4837350" y="2192750"/>
            <a:ext cx="3202500" cy="191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400">
                <a:solidFill>
                  <a:schemeClr val="lt1"/>
                </a:solidFill>
                <a:latin typeface="Barlow"/>
                <a:ea typeface="Barlow"/>
                <a:cs typeface="Barlow"/>
                <a:sym typeface="Barlow"/>
              </a:defRPr>
            </a:lvl1pPr>
            <a:lvl2pPr lvl="1" rtl="0">
              <a:spcBef>
                <a:spcPts val="0"/>
              </a:spcBef>
              <a:spcAft>
                <a:spcPts val="0"/>
              </a:spcAft>
              <a:buNone/>
              <a:defRPr sz="1400">
                <a:solidFill>
                  <a:schemeClr val="lt1"/>
                </a:solidFill>
                <a:latin typeface="Barlow"/>
                <a:ea typeface="Barlow"/>
                <a:cs typeface="Barlow"/>
                <a:sym typeface="Barlow"/>
              </a:defRPr>
            </a:lvl2pPr>
            <a:lvl3pPr lvl="2" rtl="0">
              <a:spcBef>
                <a:spcPts val="0"/>
              </a:spcBef>
              <a:spcAft>
                <a:spcPts val="0"/>
              </a:spcAft>
              <a:buNone/>
              <a:defRPr sz="1400">
                <a:solidFill>
                  <a:schemeClr val="lt1"/>
                </a:solidFill>
                <a:latin typeface="Barlow"/>
                <a:ea typeface="Barlow"/>
                <a:cs typeface="Barlow"/>
                <a:sym typeface="Barlow"/>
              </a:defRPr>
            </a:lvl3pPr>
            <a:lvl4pPr lvl="3" rtl="0">
              <a:spcBef>
                <a:spcPts val="0"/>
              </a:spcBef>
              <a:spcAft>
                <a:spcPts val="0"/>
              </a:spcAft>
              <a:buNone/>
              <a:defRPr sz="1400">
                <a:solidFill>
                  <a:schemeClr val="lt1"/>
                </a:solidFill>
                <a:latin typeface="Barlow"/>
                <a:ea typeface="Barlow"/>
                <a:cs typeface="Barlow"/>
                <a:sym typeface="Barlow"/>
              </a:defRPr>
            </a:lvl4pPr>
            <a:lvl5pPr lvl="4" rtl="0">
              <a:spcBef>
                <a:spcPts val="0"/>
              </a:spcBef>
              <a:spcAft>
                <a:spcPts val="0"/>
              </a:spcAft>
              <a:buNone/>
              <a:defRPr sz="1400">
                <a:solidFill>
                  <a:schemeClr val="lt1"/>
                </a:solidFill>
                <a:latin typeface="Barlow"/>
                <a:ea typeface="Barlow"/>
                <a:cs typeface="Barlow"/>
                <a:sym typeface="Barlow"/>
              </a:defRPr>
            </a:lvl5pPr>
            <a:lvl6pPr lvl="5" rtl="0">
              <a:spcBef>
                <a:spcPts val="0"/>
              </a:spcBef>
              <a:spcAft>
                <a:spcPts val="0"/>
              </a:spcAft>
              <a:buNone/>
              <a:defRPr sz="1400">
                <a:solidFill>
                  <a:schemeClr val="lt1"/>
                </a:solidFill>
                <a:latin typeface="Barlow"/>
                <a:ea typeface="Barlow"/>
                <a:cs typeface="Barlow"/>
                <a:sym typeface="Barlow"/>
              </a:defRPr>
            </a:lvl6pPr>
            <a:lvl7pPr lvl="6" rtl="0">
              <a:spcBef>
                <a:spcPts val="0"/>
              </a:spcBef>
              <a:spcAft>
                <a:spcPts val="0"/>
              </a:spcAft>
              <a:buNone/>
              <a:defRPr sz="1400">
                <a:solidFill>
                  <a:schemeClr val="lt1"/>
                </a:solidFill>
                <a:latin typeface="Barlow"/>
                <a:ea typeface="Barlow"/>
                <a:cs typeface="Barlow"/>
                <a:sym typeface="Barlow"/>
              </a:defRPr>
            </a:lvl7pPr>
            <a:lvl8pPr lvl="7" rtl="0">
              <a:spcBef>
                <a:spcPts val="0"/>
              </a:spcBef>
              <a:spcAft>
                <a:spcPts val="0"/>
              </a:spcAft>
              <a:buNone/>
              <a:defRPr sz="1400">
                <a:solidFill>
                  <a:schemeClr val="lt1"/>
                </a:solidFill>
                <a:latin typeface="Barlow"/>
                <a:ea typeface="Barlow"/>
                <a:cs typeface="Barlow"/>
                <a:sym typeface="Barlow"/>
              </a:defRPr>
            </a:lvl8pPr>
            <a:lvl9pPr lvl="8" rtl="0">
              <a:spcBef>
                <a:spcPts val="0"/>
              </a:spcBef>
              <a:spcAft>
                <a:spcPts val="0"/>
              </a:spcAft>
              <a:buNone/>
              <a:defRPr sz="1400">
                <a:solidFill>
                  <a:schemeClr val="lt1"/>
                </a:solidFill>
                <a:latin typeface="Barlow"/>
                <a:ea typeface="Barlow"/>
                <a:cs typeface="Barlow"/>
                <a:sym typeface="Barlow"/>
              </a:defRPr>
            </a:lvl9pPr>
          </a:lstStyle>
          <a:p>
            <a:endParaRPr/>
          </a:p>
        </p:txBody>
      </p:sp>
      <p:sp>
        <p:nvSpPr>
          <p:cNvPr id="51" name="Google Shape;51;p5"/>
          <p:cNvSpPr txBox="1">
            <a:spLocks noGrp="1"/>
          </p:cNvSpPr>
          <p:nvPr>
            <p:ph type="title" idx="3"/>
          </p:nvPr>
        </p:nvSpPr>
        <p:spPr>
          <a:xfrm>
            <a:off x="4837350" y="1512700"/>
            <a:ext cx="3202500" cy="6222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2200"/>
              <a:buNone/>
              <a:defRPr i="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52" name="Google Shape;52;p5"/>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txBox="1">
            <a:spLocks noGrp="1"/>
          </p:cNvSpPr>
          <p:nvPr>
            <p:ph type="title" idx="4"/>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54" name="Google Shape;54;p5"/>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55" name="Google Shape;55;p5"/>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56" name="Google Shape;56;p5"/>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57" name="Google Shape;57;p5">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5"/>
          <p:cNvGrpSpPr/>
          <p:nvPr/>
        </p:nvGrpSpPr>
        <p:grpSpPr>
          <a:xfrm>
            <a:off x="4118375" y="4392031"/>
            <a:ext cx="1903500" cy="751469"/>
            <a:chOff x="3744713" y="4379331"/>
            <a:chExt cx="1903500" cy="751469"/>
          </a:xfrm>
        </p:grpSpPr>
        <p:pic>
          <p:nvPicPr>
            <p:cNvPr id="60" name="Google Shape;60;p5"/>
            <p:cNvPicPr preferRelativeResize="0"/>
            <p:nvPr/>
          </p:nvPicPr>
          <p:blipFill rotWithShape="1">
            <a:blip r:embed="rId3">
              <a:alphaModFix/>
            </a:blip>
            <a:srcRect t="16357" b="16357"/>
            <a:stretch/>
          </p:blipFill>
          <p:spPr>
            <a:xfrm>
              <a:off x="3964875" y="4379331"/>
              <a:ext cx="1345649" cy="526550"/>
            </a:xfrm>
            <a:prstGeom prst="rect">
              <a:avLst/>
            </a:prstGeom>
            <a:noFill/>
            <a:ln>
              <a:noFill/>
            </a:ln>
          </p:spPr>
        </p:pic>
        <p:sp>
          <p:nvSpPr>
            <p:cNvPr id="61" name="Google Shape;61;p5"/>
            <p:cNvSpPr txBox="1"/>
            <p:nvPr/>
          </p:nvSpPr>
          <p:spPr>
            <a:xfrm>
              <a:off x="3744713" y="48077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Standing together for equity</a:t>
              </a:r>
              <a:endParaRPr sz="900" i="1">
                <a:solidFill>
                  <a:schemeClr val="dk1"/>
                </a:solidFill>
                <a:latin typeface="Inria Serif Light"/>
                <a:ea typeface="Inria Serif Light"/>
                <a:cs typeface="Inria Serif Light"/>
                <a:sym typeface="Inria Serif Light"/>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 name="Google Shape;64;p6"/>
          <p:cNvGrpSpPr/>
          <p:nvPr/>
        </p:nvGrpSpPr>
        <p:grpSpPr>
          <a:xfrm>
            <a:off x="0" y="0"/>
            <a:ext cx="9143975" cy="5143500"/>
            <a:chOff x="0" y="0"/>
            <a:chExt cx="9143975" cy="5143500"/>
          </a:xfrm>
        </p:grpSpPr>
        <p:sp>
          <p:nvSpPr>
            <p:cNvPr id="65" name="Google Shape;65;p6"/>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7" name="Google Shape;67;p6"/>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68" name="Google Shape;68;p6"/>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69" name="Google Shape;69;p6"/>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70" name="Google Shape;70;p6">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6"/>
          <p:cNvGrpSpPr/>
          <p:nvPr/>
        </p:nvGrpSpPr>
        <p:grpSpPr>
          <a:xfrm>
            <a:off x="4162788" y="4369868"/>
            <a:ext cx="1903500" cy="751469"/>
            <a:chOff x="3744713" y="4379331"/>
            <a:chExt cx="1903500" cy="751469"/>
          </a:xfrm>
        </p:grpSpPr>
        <p:pic>
          <p:nvPicPr>
            <p:cNvPr id="73" name="Google Shape;73;p6"/>
            <p:cNvPicPr preferRelativeResize="0"/>
            <p:nvPr/>
          </p:nvPicPr>
          <p:blipFill rotWithShape="1">
            <a:blip r:embed="rId3">
              <a:alphaModFix/>
            </a:blip>
            <a:srcRect t="16357" b="16357"/>
            <a:stretch/>
          </p:blipFill>
          <p:spPr>
            <a:xfrm>
              <a:off x="3964875" y="4379331"/>
              <a:ext cx="1345649" cy="526550"/>
            </a:xfrm>
            <a:prstGeom prst="rect">
              <a:avLst/>
            </a:prstGeom>
            <a:noFill/>
            <a:ln>
              <a:noFill/>
            </a:ln>
          </p:spPr>
        </p:pic>
        <p:sp>
          <p:nvSpPr>
            <p:cNvPr id="74" name="Google Shape;74;p6"/>
            <p:cNvSpPr txBox="1"/>
            <p:nvPr/>
          </p:nvSpPr>
          <p:spPr>
            <a:xfrm>
              <a:off x="3744713" y="48077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Standing together for equity</a:t>
              </a:r>
              <a:endParaRPr sz="900" i="1">
                <a:solidFill>
                  <a:schemeClr val="dk1"/>
                </a:solidFill>
                <a:latin typeface="Inria Serif Light"/>
                <a:ea typeface="Inria Serif Light"/>
                <a:cs typeface="Inria Serif Light"/>
                <a:sym typeface="Inria Serif Light"/>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7"/>
          <p:cNvSpPr txBox="1">
            <a:spLocks noGrp="1"/>
          </p:cNvSpPr>
          <p:nvPr>
            <p:ph type="subTitle" idx="1"/>
          </p:nvPr>
        </p:nvSpPr>
        <p:spPr>
          <a:xfrm>
            <a:off x="2146575" y="1688625"/>
            <a:ext cx="5115600" cy="2660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600">
                <a:solidFill>
                  <a:schemeClr val="dk1"/>
                </a:solidFill>
                <a:latin typeface="Barlow"/>
                <a:ea typeface="Barlow"/>
                <a:cs typeface="Barlow"/>
                <a:sym typeface="Barlow"/>
              </a:defRPr>
            </a:lvl1pPr>
            <a:lvl2pPr lvl="1" rtl="0">
              <a:spcBef>
                <a:spcPts val="0"/>
              </a:spcBef>
              <a:spcAft>
                <a:spcPts val="0"/>
              </a:spcAft>
              <a:buNone/>
              <a:defRPr sz="1600">
                <a:solidFill>
                  <a:schemeClr val="dk1"/>
                </a:solidFill>
                <a:latin typeface="Barlow"/>
                <a:ea typeface="Barlow"/>
                <a:cs typeface="Barlow"/>
                <a:sym typeface="Barlow"/>
              </a:defRPr>
            </a:lvl2pPr>
            <a:lvl3pPr lvl="2" rtl="0">
              <a:spcBef>
                <a:spcPts val="0"/>
              </a:spcBef>
              <a:spcAft>
                <a:spcPts val="0"/>
              </a:spcAft>
              <a:buNone/>
              <a:defRPr sz="1600">
                <a:solidFill>
                  <a:schemeClr val="dk1"/>
                </a:solidFill>
                <a:latin typeface="Barlow"/>
                <a:ea typeface="Barlow"/>
                <a:cs typeface="Barlow"/>
                <a:sym typeface="Barlow"/>
              </a:defRPr>
            </a:lvl3pPr>
            <a:lvl4pPr lvl="3" rtl="0">
              <a:spcBef>
                <a:spcPts val="0"/>
              </a:spcBef>
              <a:spcAft>
                <a:spcPts val="0"/>
              </a:spcAft>
              <a:buNone/>
              <a:defRPr sz="1600">
                <a:solidFill>
                  <a:schemeClr val="dk1"/>
                </a:solidFill>
                <a:latin typeface="Barlow"/>
                <a:ea typeface="Barlow"/>
                <a:cs typeface="Barlow"/>
                <a:sym typeface="Barlow"/>
              </a:defRPr>
            </a:lvl4pPr>
            <a:lvl5pPr lvl="4" rtl="0">
              <a:spcBef>
                <a:spcPts val="0"/>
              </a:spcBef>
              <a:spcAft>
                <a:spcPts val="0"/>
              </a:spcAft>
              <a:buNone/>
              <a:defRPr sz="1600">
                <a:solidFill>
                  <a:schemeClr val="dk1"/>
                </a:solidFill>
                <a:latin typeface="Barlow"/>
                <a:ea typeface="Barlow"/>
                <a:cs typeface="Barlow"/>
                <a:sym typeface="Barlow"/>
              </a:defRPr>
            </a:lvl5pPr>
            <a:lvl6pPr lvl="5" rtl="0">
              <a:spcBef>
                <a:spcPts val="0"/>
              </a:spcBef>
              <a:spcAft>
                <a:spcPts val="0"/>
              </a:spcAft>
              <a:buNone/>
              <a:defRPr sz="1600">
                <a:solidFill>
                  <a:schemeClr val="dk1"/>
                </a:solidFill>
                <a:latin typeface="Barlow"/>
                <a:ea typeface="Barlow"/>
                <a:cs typeface="Barlow"/>
                <a:sym typeface="Barlow"/>
              </a:defRPr>
            </a:lvl6pPr>
            <a:lvl7pPr lvl="6" rtl="0">
              <a:spcBef>
                <a:spcPts val="0"/>
              </a:spcBef>
              <a:spcAft>
                <a:spcPts val="0"/>
              </a:spcAft>
              <a:buNone/>
              <a:defRPr sz="1600">
                <a:solidFill>
                  <a:schemeClr val="dk1"/>
                </a:solidFill>
                <a:latin typeface="Barlow"/>
                <a:ea typeface="Barlow"/>
                <a:cs typeface="Barlow"/>
                <a:sym typeface="Barlow"/>
              </a:defRPr>
            </a:lvl7pPr>
            <a:lvl8pPr lvl="7" rtl="0">
              <a:spcBef>
                <a:spcPts val="0"/>
              </a:spcBef>
              <a:spcAft>
                <a:spcPts val="0"/>
              </a:spcAft>
              <a:buNone/>
              <a:defRPr sz="1600">
                <a:solidFill>
                  <a:schemeClr val="dk1"/>
                </a:solidFill>
                <a:latin typeface="Barlow"/>
                <a:ea typeface="Barlow"/>
                <a:cs typeface="Barlow"/>
                <a:sym typeface="Barlow"/>
              </a:defRPr>
            </a:lvl8pPr>
            <a:lvl9pPr lvl="8" rtl="0">
              <a:spcBef>
                <a:spcPts val="0"/>
              </a:spcBef>
              <a:spcAft>
                <a:spcPts val="0"/>
              </a:spcAft>
              <a:buNone/>
              <a:defRPr sz="1600">
                <a:solidFill>
                  <a:schemeClr val="dk1"/>
                </a:solidFill>
                <a:latin typeface="Barlow"/>
                <a:ea typeface="Barlow"/>
                <a:cs typeface="Barlow"/>
                <a:sym typeface="Barlow"/>
              </a:defRPr>
            </a:lvl9pPr>
          </a:lstStyle>
          <a:p>
            <a:endParaRPr/>
          </a:p>
        </p:txBody>
      </p:sp>
      <p:sp>
        <p:nvSpPr>
          <p:cNvPr id="77" name="Google Shape;77;p7"/>
          <p:cNvSpPr txBox="1">
            <a:spLocks noGrp="1"/>
          </p:cNvSpPr>
          <p:nvPr>
            <p:ph type="title"/>
          </p:nvPr>
        </p:nvSpPr>
        <p:spPr>
          <a:xfrm>
            <a:off x="1734000" y="358275"/>
            <a:ext cx="5676000" cy="1141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78" name="Google Shape;78;p7"/>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79" name="Google Shape;79;p7"/>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80" name="Google Shape;80;p7"/>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81" name="Google Shape;81;p7">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7"/>
          <p:cNvGrpSpPr/>
          <p:nvPr/>
        </p:nvGrpSpPr>
        <p:grpSpPr>
          <a:xfrm>
            <a:off x="4162788" y="4424931"/>
            <a:ext cx="1903500" cy="751469"/>
            <a:chOff x="3744713" y="4379331"/>
            <a:chExt cx="1903500" cy="751469"/>
          </a:xfrm>
        </p:grpSpPr>
        <p:pic>
          <p:nvPicPr>
            <p:cNvPr id="84" name="Google Shape;84;p7"/>
            <p:cNvPicPr preferRelativeResize="0"/>
            <p:nvPr/>
          </p:nvPicPr>
          <p:blipFill rotWithShape="1">
            <a:blip r:embed="rId3">
              <a:alphaModFix/>
            </a:blip>
            <a:srcRect t="16357" b="16357"/>
            <a:stretch/>
          </p:blipFill>
          <p:spPr>
            <a:xfrm>
              <a:off x="3964875" y="4379331"/>
              <a:ext cx="1345649" cy="526550"/>
            </a:xfrm>
            <a:prstGeom prst="rect">
              <a:avLst/>
            </a:prstGeom>
            <a:noFill/>
            <a:ln>
              <a:noFill/>
            </a:ln>
          </p:spPr>
        </p:pic>
        <p:sp>
          <p:nvSpPr>
            <p:cNvPr id="85" name="Google Shape;85;p7"/>
            <p:cNvSpPr txBox="1"/>
            <p:nvPr/>
          </p:nvSpPr>
          <p:spPr>
            <a:xfrm>
              <a:off x="3744713" y="48077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Standing together for equity</a:t>
              </a:r>
              <a:endParaRPr sz="900" i="1">
                <a:solidFill>
                  <a:schemeClr val="dk1"/>
                </a:solidFill>
                <a:latin typeface="Inria Serif Light"/>
                <a:ea typeface="Inria Serif Light"/>
                <a:cs typeface="Inria Serif Light"/>
                <a:sym typeface="Inria Serif Light"/>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6"/>
        <p:cNvGrpSpPr/>
        <p:nvPr/>
      </p:nvGrpSpPr>
      <p:grpSpPr>
        <a:xfrm>
          <a:off x="0" y="0"/>
          <a:ext cx="0" cy="0"/>
          <a:chOff x="0" y="0"/>
          <a:chExt cx="0" cy="0"/>
        </a:xfrm>
      </p:grpSpPr>
      <p:sp>
        <p:nvSpPr>
          <p:cNvPr id="87" name="Google Shape;87;p8"/>
          <p:cNvSpPr txBox="1">
            <a:spLocks noGrp="1"/>
          </p:cNvSpPr>
          <p:nvPr>
            <p:ph type="title"/>
          </p:nvPr>
        </p:nvSpPr>
        <p:spPr>
          <a:xfrm>
            <a:off x="1636650" y="1068500"/>
            <a:ext cx="5870700" cy="29031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96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grpSp>
        <p:nvGrpSpPr>
          <p:cNvPr id="88" name="Google Shape;88;p8"/>
          <p:cNvGrpSpPr/>
          <p:nvPr/>
        </p:nvGrpSpPr>
        <p:grpSpPr>
          <a:xfrm>
            <a:off x="0" y="0"/>
            <a:ext cx="9143975" cy="5143500"/>
            <a:chOff x="0" y="0"/>
            <a:chExt cx="9143975" cy="5143500"/>
          </a:xfrm>
        </p:grpSpPr>
        <p:sp>
          <p:nvSpPr>
            <p:cNvPr id="89" name="Google Shape;89;p8"/>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9"/>
          <p:cNvSpPr txBox="1">
            <a:spLocks noGrp="1"/>
          </p:cNvSpPr>
          <p:nvPr>
            <p:ph type="subTitle" idx="1"/>
          </p:nvPr>
        </p:nvSpPr>
        <p:spPr>
          <a:xfrm>
            <a:off x="929575" y="2804325"/>
            <a:ext cx="3892800" cy="1083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Barlow"/>
                <a:ea typeface="Barlow"/>
                <a:cs typeface="Barlow"/>
                <a:sym typeface="Barlow"/>
              </a:defRPr>
            </a:lvl1pPr>
            <a:lvl2pPr lvl="1" rtl="0">
              <a:spcBef>
                <a:spcPts val="0"/>
              </a:spcBef>
              <a:spcAft>
                <a:spcPts val="0"/>
              </a:spcAft>
              <a:buNone/>
              <a:defRPr sz="1400">
                <a:solidFill>
                  <a:schemeClr val="dk1"/>
                </a:solidFill>
                <a:latin typeface="Barlow"/>
                <a:ea typeface="Barlow"/>
                <a:cs typeface="Barlow"/>
                <a:sym typeface="Barlow"/>
              </a:defRPr>
            </a:lvl2pPr>
            <a:lvl3pPr lvl="2" rtl="0">
              <a:spcBef>
                <a:spcPts val="0"/>
              </a:spcBef>
              <a:spcAft>
                <a:spcPts val="0"/>
              </a:spcAft>
              <a:buNone/>
              <a:defRPr sz="1400">
                <a:solidFill>
                  <a:schemeClr val="dk1"/>
                </a:solidFill>
                <a:latin typeface="Barlow"/>
                <a:ea typeface="Barlow"/>
                <a:cs typeface="Barlow"/>
                <a:sym typeface="Barlow"/>
              </a:defRPr>
            </a:lvl3pPr>
            <a:lvl4pPr lvl="3" rtl="0">
              <a:spcBef>
                <a:spcPts val="0"/>
              </a:spcBef>
              <a:spcAft>
                <a:spcPts val="0"/>
              </a:spcAft>
              <a:buNone/>
              <a:defRPr sz="1400">
                <a:solidFill>
                  <a:schemeClr val="dk1"/>
                </a:solidFill>
                <a:latin typeface="Barlow"/>
                <a:ea typeface="Barlow"/>
                <a:cs typeface="Barlow"/>
                <a:sym typeface="Barlow"/>
              </a:defRPr>
            </a:lvl4pPr>
            <a:lvl5pPr lvl="4" rtl="0">
              <a:spcBef>
                <a:spcPts val="0"/>
              </a:spcBef>
              <a:spcAft>
                <a:spcPts val="0"/>
              </a:spcAft>
              <a:buNone/>
              <a:defRPr sz="1400">
                <a:solidFill>
                  <a:schemeClr val="dk1"/>
                </a:solidFill>
                <a:latin typeface="Barlow"/>
                <a:ea typeface="Barlow"/>
                <a:cs typeface="Barlow"/>
                <a:sym typeface="Barlow"/>
              </a:defRPr>
            </a:lvl5pPr>
            <a:lvl6pPr lvl="5" rtl="0">
              <a:spcBef>
                <a:spcPts val="0"/>
              </a:spcBef>
              <a:spcAft>
                <a:spcPts val="0"/>
              </a:spcAft>
              <a:buNone/>
              <a:defRPr sz="1400">
                <a:solidFill>
                  <a:schemeClr val="dk1"/>
                </a:solidFill>
                <a:latin typeface="Barlow"/>
                <a:ea typeface="Barlow"/>
                <a:cs typeface="Barlow"/>
                <a:sym typeface="Barlow"/>
              </a:defRPr>
            </a:lvl6pPr>
            <a:lvl7pPr lvl="6" rtl="0">
              <a:spcBef>
                <a:spcPts val="0"/>
              </a:spcBef>
              <a:spcAft>
                <a:spcPts val="0"/>
              </a:spcAft>
              <a:buNone/>
              <a:defRPr sz="1400">
                <a:solidFill>
                  <a:schemeClr val="dk1"/>
                </a:solidFill>
                <a:latin typeface="Barlow"/>
                <a:ea typeface="Barlow"/>
                <a:cs typeface="Barlow"/>
                <a:sym typeface="Barlow"/>
              </a:defRPr>
            </a:lvl7pPr>
            <a:lvl8pPr lvl="7" rtl="0">
              <a:spcBef>
                <a:spcPts val="0"/>
              </a:spcBef>
              <a:spcAft>
                <a:spcPts val="0"/>
              </a:spcAft>
              <a:buNone/>
              <a:defRPr sz="1400">
                <a:solidFill>
                  <a:schemeClr val="dk1"/>
                </a:solidFill>
                <a:latin typeface="Barlow"/>
                <a:ea typeface="Barlow"/>
                <a:cs typeface="Barlow"/>
                <a:sym typeface="Barlow"/>
              </a:defRPr>
            </a:lvl8pPr>
            <a:lvl9pPr lvl="8"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93" name="Google Shape;93;p9"/>
          <p:cNvSpPr txBox="1">
            <a:spLocks noGrp="1"/>
          </p:cNvSpPr>
          <p:nvPr>
            <p:ph type="title"/>
          </p:nvPr>
        </p:nvSpPr>
        <p:spPr>
          <a:xfrm>
            <a:off x="929575" y="1255863"/>
            <a:ext cx="4132800" cy="14778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sz="4800"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94" name="Google Shape;94;p9"/>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 name="Google Shape;95;p9"/>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96" name="Google Shape;96;p9"/>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97" name="Google Shape;97;p9"/>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98" name="Google Shape;98;p9">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9"/>
          <p:cNvGrpSpPr/>
          <p:nvPr/>
        </p:nvGrpSpPr>
        <p:grpSpPr>
          <a:xfrm>
            <a:off x="4007288" y="4392031"/>
            <a:ext cx="1903500" cy="751469"/>
            <a:chOff x="3744713" y="4379331"/>
            <a:chExt cx="1903500" cy="751469"/>
          </a:xfrm>
        </p:grpSpPr>
        <p:pic>
          <p:nvPicPr>
            <p:cNvPr id="101" name="Google Shape;101;p9"/>
            <p:cNvPicPr preferRelativeResize="0"/>
            <p:nvPr/>
          </p:nvPicPr>
          <p:blipFill rotWithShape="1">
            <a:blip r:embed="rId3">
              <a:alphaModFix/>
            </a:blip>
            <a:srcRect t="16357" b="16357"/>
            <a:stretch/>
          </p:blipFill>
          <p:spPr>
            <a:xfrm>
              <a:off x="3964875" y="4379331"/>
              <a:ext cx="1345649" cy="526550"/>
            </a:xfrm>
            <a:prstGeom prst="rect">
              <a:avLst/>
            </a:prstGeom>
            <a:noFill/>
            <a:ln>
              <a:noFill/>
            </a:ln>
          </p:spPr>
        </p:pic>
        <p:sp>
          <p:nvSpPr>
            <p:cNvPr id="102" name="Google Shape;102;p9"/>
            <p:cNvSpPr txBox="1"/>
            <p:nvPr/>
          </p:nvSpPr>
          <p:spPr>
            <a:xfrm>
              <a:off x="3744713" y="48077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Standing together for equity</a:t>
              </a:r>
              <a:endParaRPr sz="900" i="1">
                <a:solidFill>
                  <a:schemeClr val="dk1"/>
                </a:solidFill>
                <a:latin typeface="Inria Serif Light"/>
                <a:ea typeface="Inria Serif Light"/>
                <a:cs typeface="Inria Serif Light"/>
                <a:sym typeface="Inria Serif Light"/>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05"/>
        <p:cNvGrpSpPr/>
        <p:nvPr/>
      </p:nvGrpSpPr>
      <p:grpSpPr>
        <a:xfrm>
          <a:off x="0" y="0"/>
          <a:ext cx="0" cy="0"/>
          <a:chOff x="0" y="0"/>
          <a:chExt cx="0" cy="0"/>
        </a:xfrm>
      </p:grpSpPr>
      <p:sp>
        <p:nvSpPr>
          <p:cNvPr id="106" name="Google Shape;106;p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7" name="Google Shape;107;p1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8" name="Google Shape;10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1pPr>
            <a:lvl2pPr lvl="1"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2pPr>
            <a:lvl3pPr lvl="2"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3pPr>
            <a:lvl4pPr lvl="3"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4pPr>
            <a:lvl5pPr lvl="4"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5pPr>
            <a:lvl6pPr lvl="5"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6pPr>
            <a:lvl7pPr lvl="6"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7pPr>
            <a:lvl8pPr lvl="7"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8pPr>
            <a:lvl9pPr lvl="8"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Barlow"/>
                <a:ea typeface="Barlow"/>
                <a:cs typeface="Barlow"/>
                <a:sym typeface="Barlow"/>
              </a:defRPr>
            </a:lvl1pPr>
            <a:lvl2pPr lvl="1" algn="r">
              <a:buNone/>
              <a:defRPr sz="1300">
                <a:solidFill>
                  <a:schemeClr val="dk1"/>
                </a:solidFill>
                <a:latin typeface="Barlow"/>
                <a:ea typeface="Barlow"/>
                <a:cs typeface="Barlow"/>
                <a:sym typeface="Barlow"/>
              </a:defRPr>
            </a:lvl2pPr>
            <a:lvl3pPr lvl="2" algn="r">
              <a:buNone/>
              <a:defRPr sz="1300">
                <a:solidFill>
                  <a:schemeClr val="dk1"/>
                </a:solidFill>
                <a:latin typeface="Barlow"/>
                <a:ea typeface="Barlow"/>
                <a:cs typeface="Barlow"/>
                <a:sym typeface="Barlow"/>
              </a:defRPr>
            </a:lvl3pPr>
            <a:lvl4pPr lvl="3" algn="r">
              <a:buNone/>
              <a:defRPr sz="1300">
                <a:solidFill>
                  <a:schemeClr val="dk1"/>
                </a:solidFill>
                <a:latin typeface="Barlow"/>
                <a:ea typeface="Barlow"/>
                <a:cs typeface="Barlow"/>
                <a:sym typeface="Barlow"/>
              </a:defRPr>
            </a:lvl4pPr>
            <a:lvl5pPr lvl="4" algn="r">
              <a:buNone/>
              <a:defRPr sz="1300">
                <a:solidFill>
                  <a:schemeClr val="dk1"/>
                </a:solidFill>
                <a:latin typeface="Barlow"/>
                <a:ea typeface="Barlow"/>
                <a:cs typeface="Barlow"/>
                <a:sym typeface="Barlow"/>
              </a:defRPr>
            </a:lvl5pPr>
            <a:lvl6pPr lvl="5" algn="r">
              <a:buNone/>
              <a:defRPr sz="1300">
                <a:solidFill>
                  <a:schemeClr val="dk1"/>
                </a:solidFill>
                <a:latin typeface="Barlow"/>
                <a:ea typeface="Barlow"/>
                <a:cs typeface="Barlow"/>
                <a:sym typeface="Barlow"/>
              </a:defRPr>
            </a:lvl6pPr>
            <a:lvl7pPr lvl="6" algn="r">
              <a:buNone/>
              <a:defRPr sz="1300">
                <a:solidFill>
                  <a:schemeClr val="dk1"/>
                </a:solidFill>
                <a:latin typeface="Barlow"/>
                <a:ea typeface="Barlow"/>
                <a:cs typeface="Barlow"/>
                <a:sym typeface="Barlow"/>
              </a:defRPr>
            </a:lvl7pPr>
            <a:lvl8pPr lvl="7" algn="r">
              <a:buNone/>
              <a:defRPr sz="1300">
                <a:solidFill>
                  <a:schemeClr val="dk1"/>
                </a:solidFill>
                <a:latin typeface="Barlow"/>
                <a:ea typeface="Barlow"/>
                <a:cs typeface="Barlow"/>
                <a:sym typeface="Barlow"/>
              </a:defRPr>
            </a:lvl8pPr>
            <a:lvl9pPr lvl="8" algn="r">
              <a:buNone/>
              <a:defRPr sz="1300">
                <a:solidFill>
                  <a:schemeClr val="dk1"/>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auw-ca.org/aauw-california-peer-group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aauw-ca.org/documents/2024/02/greatest-needs-flyer.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www.aauw.org/resources/programs/fellowships-grants/current-opportunities/international-postdoctoral-research-fellowships/" TargetMode="External"/><Relationship Id="rId3" Type="http://schemas.openxmlformats.org/officeDocument/2006/relationships/hyperlink" Target="https://www.aauw.org/resources/programs/fellowships-grants/current-opportunities/american-short-term-research-publication-grants/" TargetMode="External"/><Relationship Id="rId7" Type="http://schemas.openxmlformats.org/officeDocument/2006/relationships/hyperlink" Target="https://www.aauw.org/resources/programs/fellowships-grants/international-project/" TargetMode="External"/><Relationship Id="rId12" Type="http://schemas.openxmlformats.org/officeDocument/2006/relationships/hyperlink" Target="mailto:https://www.aauw.org/resources/programs/fellowships-grants/" TargetMode="External"/><Relationship Id="rId2" Type="http://schemas.openxmlformats.org/officeDocument/2006/relationships/hyperlink" Target="https://www.aauw.org/resources/programs/fellowships-grants/current-opportunities/american-dissertation-fellowship-program/" TargetMode="External"/><Relationship Id="rId1" Type="http://schemas.openxmlformats.org/officeDocument/2006/relationships/slideLayout" Target="../slideLayouts/slideLayout3.xml"/><Relationship Id="rId6" Type="http://schemas.openxmlformats.org/officeDocument/2006/relationships/hyperlink" Target="https://www.aauw.org/resources/programs/fellowships-grants/current-opportunities/international-fellowships/" TargetMode="External"/><Relationship Id="rId11" Type="http://schemas.openxmlformats.org/officeDocument/2006/relationships/hyperlink" Target="https://www.aauw.org/resources/programs/fellowships-grants/current-opportunities/community-action-grant/" TargetMode="External"/><Relationship Id="rId5" Type="http://schemas.openxmlformats.org/officeDocument/2006/relationships/hyperlink" Target="https://www.aauw.org/resources/programs/fellowships-grants/current-opportunities/career-development-grants/" TargetMode="External"/><Relationship Id="rId10" Type="http://schemas.openxmlformats.org/officeDocument/2006/relationships/hyperlink" Target="https://www.aauw.org/resources/programs/aauw-branch-and-state-affiliate-community-action-grants/" TargetMode="External"/><Relationship Id="rId4" Type="http://schemas.openxmlformats.org/officeDocument/2006/relationships/hyperlink" Target="https://www.aauw.org/resources/programs/fellowships-grants/funding-opportunities/american-postdoctoral-research-leave-fellowship-program/" TargetMode="External"/><Relationship Id="rId9" Type="http://schemas.openxmlformats.org/officeDocument/2006/relationships/hyperlink" Target="https://www.aauw.org/resources/programs/fellowships-grants/current-opportunities/selected-professions-fellowship-progra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https://www.aauw.org/resources/member/contribution-report-for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https://www.aauw-ca.org/request-aauw-fund-speaker/" TargetMode="External"/><Relationship Id="rId2" Type="http://schemas.openxmlformats.org/officeDocument/2006/relationships/hyperlink" Target="mailto:https://docs.google.com/forms/d/e/1FAIpQLSeCG_qfu91lMTv2kSrpMrJszmCdq9n3lMWDtJMqmAoPSFdQZQ/viewfor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8" Type="http://schemas.openxmlformats.org/officeDocument/2006/relationships/hyperlink" Target="https://my.aauw.org/donation-product-detail" TargetMode="External"/><Relationship Id="rId13" Type="http://schemas.openxmlformats.org/officeDocument/2006/relationships/hyperlink" Target="https://www.aauw.org/fellowships_directory/" TargetMode="External"/><Relationship Id="rId18" Type="http://schemas.openxmlformats.org/officeDocument/2006/relationships/hyperlink" Target="https://www.aauw-ca.org/named-gift-honorees/" TargetMode="External"/><Relationship Id="rId3" Type="http://schemas.openxmlformats.org/officeDocument/2006/relationships/hyperlink" Target="https://www.aauw-ca.org/category/aauw-fund-internal/" TargetMode="External"/><Relationship Id="rId21" Type="http://schemas.openxmlformats.org/officeDocument/2006/relationships/hyperlink" Target="mailto:awards@aauw.org" TargetMode="External"/><Relationship Id="rId7" Type="http://schemas.openxmlformats.org/officeDocument/2006/relationships/hyperlink" Target="AAUW-Contribution-Report-Form-Revised-05.2025.doc" TargetMode="External"/><Relationship Id="rId12" Type="http://schemas.openxmlformats.org/officeDocument/2006/relationships/hyperlink" Target="https://www.aauw.org/resources/legal/laf/past-cases/" TargetMode="External"/><Relationship Id="rId17" Type="http://schemas.openxmlformats.org/officeDocument/2006/relationships/hyperlink" Target="https://www.aauw.org/app/uploads/2025/04/2025-AAUW-Planned-Giving-Brochure.pdf" TargetMode="External"/><Relationship Id="rId2" Type="http://schemas.openxmlformats.org/officeDocument/2006/relationships/hyperlink" Target="https://www.aauw.org/resources/member/5-star-program/" TargetMode="External"/><Relationship Id="rId16" Type="http://schemas.openxmlformats.org/officeDocument/2006/relationships/hyperlink" Target="https://www.aauw-ca.org/aauw-legacy-circle/" TargetMode="External"/><Relationship Id="rId20" Type="http://schemas.openxmlformats.org/officeDocument/2006/relationships/hyperlink" Target="https://www.aauw.org/resources/member/ways-to-give-aauw/leave-a-legacy/" TargetMode="External"/><Relationship Id="rId1" Type="http://schemas.openxmlformats.org/officeDocument/2006/relationships/slideLayout" Target="../slideLayouts/slideLayout3.xml"/><Relationship Id="rId6" Type="http://schemas.openxmlformats.org/officeDocument/2006/relationships/hyperlink" Target="https://www.aauw-ca.org/request-aauw-fund-speaker/" TargetMode="External"/><Relationship Id="rId11" Type="http://schemas.openxmlformats.org/officeDocument/2006/relationships/hyperlink" Target="https://www.aauw-ca.org/documents/2021/09/aauw-fund-branch-vp-job-description.pdf/" TargetMode="External"/><Relationship Id="rId5" Type="http://schemas.openxmlformats.org/officeDocument/2006/relationships/hyperlink" Target="https://www.aauw-ca.org/aauw-california-peer-groups/" TargetMode="External"/><Relationship Id="rId15" Type="http://schemas.openxmlformats.org/officeDocument/2006/relationships/hyperlink" Target="https://www.aauw-ca.org/documents/2024/02/greatest-needs-flyer.pdf/" TargetMode="External"/><Relationship Id="rId10" Type="http://schemas.openxmlformats.org/officeDocument/2006/relationships/hyperlink" Target="https://www.aauw.org/resources/programs/fellowships-grants/" TargetMode="External"/><Relationship Id="rId19" Type="http://schemas.openxmlformats.org/officeDocument/2006/relationships/hyperlink" Target="https://www.aauw.org/resources/member/leader-resources-tools/state-branch/fundraising-policies-what-members-need-to-know/" TargetMode="External"/><Relationship Id="rId4" Type="http://schemas.openxmlformats.org/officeDocument/2006/relationships/hyperlink" Target="https://www.aauw-ca.org/fundraising-guidelines/" TargetMode="External"/><Relationship Id="rId9" Type="http://schemas.openxmlformats.org/officeDocument/2006/relationships/hyperlink" Target="https://www.aauw.org/resources/legal/laf/" TargetMode="External"/><Relationship Id="rId14" Type="http://schemas.openxmlformats.org/officeDocument/2006/relationships/hyperlink" Target="https://my.aauw.org/fellowshipsandgrantsdirectory" TargetMode="External"/><Relationship Id="rId22" Type="http://schemas.openxmlformats.org/officeDocument/2006/relationships/hyperlink" Target="mailto:statepresident@aauw-ca.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auw-ca.org/calenda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auw.tobi@gmail.com" TargetMode="External"/><Relationship Id="rId2" Type="http://schemas.openxmlformats.org/officeDocument/2006/relationships/hyperlink" Target="mailto:aauwfund@aauw-ca.org" TargetMode="External"/><Relationship Id="rId1" Type="http://schemas.openxmlformats.org/officeDocument/2006/relationships/slideLayout" Target="../slideLayouts/slideLayout3.xml"/><Relationship Id="rId5" Type="http://schemas.openxmlformats.org/officeDocument/2006/relationships/hyperlink" Target="mailto:mjsanchezfulton@gmail.com" TargetMode="External"/><Relationship Id="rId4" Type="http://schemas.openxmlformats.org/officeDocument/2006/relationships/hyperlink" Target="mailto:caplotkin62@gmail.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body" idx="1"/>
          </p:nvPr>
        </p:nvSpPr>
        <p:spPr>
          <a:xfrm>
            <a:off x="308369" y="2043742"/>
            <a:ext cx="8313151" cy="2615599"/>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2000" b="1" dirty="0"/>
              <a:t>This meeting will be recorded</a:t>
            </a:r>
          </a:p>
          <a:p>
            <a:pPr marL="457200" lvl="0" indent="-355600" algn="l" rtl="0">
              <a:spcBef>
                <a:spcPts val="0"/>
              </a:spcBef>
              <a:spcAft>
                <a:spcPts val="0"/>
              </a:spcAft>
              <a:buSzPts val="2000"/>
              <a:buChar char="●"/>
            </a:pPr>
            <a:r>
              <a:rPr lang="en-US" sz="2000" b="1" dirty="0"/>
              <a:t>The recording and this PDF will be posted on the AAUW Peer Group </a:t>
            </a:r>
            <a:r>
              <a:rPr lang="en-US" sz="2000" b="1" dirty="0">
                <a:hlinkClick r:id="rId3"/>
              </a:rPr>
              <a:t>Webpage</a:t>
            </a:r>
            <a:r>
              <a:rPr lang="en-US" sz="2000" b="1" dirty="0"/>
              <a:t>   </a:t>
            </a:r>
          </a:p>
          <a:p>
            <a:pPr marL="457200" lvl="0" indent="-355600" algn="l" rtl="0">
              <a:spcBef>
                <a:spcPts val="0"/>
              </a:spcBef>
              <a:spcAft>
                <a:spcPts val="0"/>
              </a:spcAft>
              <a:buSzPts val="2000"/>
              <a:buChar char="●"/>
            </a:pPr>
            <a:r>
              <a:rPr lang="en-US" sz="2000" b="1" dirty="0"/>
              <a:t>Please mute your Speaker during the presentation</a:t>
            </a:r>
          </a:p>
          <a:p>
            <a:pPr marL="457200" lvl="0" indent="-355600" algn="l" rtl="0">
              <a:spcBef>
                <a:spcPts val="0"/>
              </a:spcBef>
              <a:spcAft>
                <a:spcPts val="0"/>
              </a:spcAft>
              <a:buSzPts val="2000"/>
              <a:buChar char="●"/>
            </a:pPr>
            <a:r>
              <a:rPr lang="en-US" sz="2000" b="1" dirty="0"/>
              <a:t>Questions will be addressed at the end of the meeting</a:t>
            </a:r>
          </a:p>
          <a:p>
            <a:pPr marL="457200" lvl="0" indent="-355600" algn="l" rtl="0">
              <a:spcBef>
                <a:spcPts val="0"/>
              </a:spcBef>
              <a:spcAft>
                <a:spcPts val="0"/>
              </a:spcAft>
              <a:buSzPts val="2000"/>
              <a:buChar char="●"/>
            </a:pPr>
            <a:r>
              <a:rPr lang="en-US" sz="2000" b="1" dirty="0"/>
              <a:t>Please use the Chat to “everyone” for questions</a:t>
            </a:r>
          </a:p>
          <a:p>
            <a:pPr marL="457200" lvl="0" indent="-355600" algn="l" rtl="0">
              <a:spcBef>
                <a:spcPts val="0"/>
              </a:spcBef>
              <a:spcAft>
                <a:spcPts val="0"/>
              </a:spcAft>
              <a:buSzPts val="2000"/>
              <a:buChar char="●"/>
            </a:pPr>
            <a:r>
              <a:rPr lang="en-US" sz="2000" b="1" dirty="0"/>
              <a:t>Please unmute when asking a question</a:t>
            </a:r>
            <a:endParaRPr sz="2000" b="1" dirty="0"/>
          </a:p>
        </p:txBody>
      </p:sp>
      <p:sp>
        <p:nvSpPr>
          <p:cNvPr id="161" name="Google Shape;161;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a:t>
            </a:fld>
            <a:endParaRPr>
              <a:solidFill>
                <a:srgbClr val="99C8F8"/>
              </a:solidFill>
            </a:endParaRPr>
          </a:p>
        </p:txBody>
      </p:sp>
      <p:pic>
        <p:nvPicPr>
          <p:cNvPr id="8" name="Google Shape;133;p15">
            <a:extLst>
              <a:ext uri="{FF2B5EF4-FFF2-40B4-BE49-F238E27FC236}">
                <a16:creationId xmlns:a16="http://schemas.microsoft.com/office/drawing/2014/main" id="{3DB932AF-4756-3539-B947-3A7F4128A89B}"/>
              </a:ext>
            </a:extLst>
          </p:cNvPr>
          <p:cNvPicPr preferRelativeResize="0"/>
          <p:nvPr/>
        </p:nvPicPr>
        <p:blipFill>
          <a:blip r:embed="rId4">
            <a:alphaModFix/>
          </a:blip>
          <a:stretch>
            <a:fillRect/>
          </a:stretch>
        </p:blipFill>
        <p:spPr>
          <a:xfrm>
            <a:off x="2278379" y="283227"/>
            <a:ext cx="2967643" cy="1533525"/>
          </a:xfrm>
          <a:prstGeom prst="rect">
            <a:avLst/>
          </a:prstGeom>
          <a:noFill/>
          <a:ln>
            <a:noFill/>
          </a:ln>
        </p:spPr>
      </p:pic>
      <p:pic>
        <p:nvPicPr>
          <p:cNvPr id="2" name="Picture 1">
            <a:extLst>
              <a:ext uri="{FF2B5EF4-FFF2-40B4-BE49-F238E27FC236}">
                <a16:creationId xmlns:a16="http://schemas.microsoft.com/office/drawing/2014/main" id="{4CAA7799-F049-3DE4-C700-E2CCE92CF1AF}"/>
              </a:ext>
            </a:extLst>
          </p:cNvPr>
          <p:cNvPicPr>
            <a:picLocks noChangeAspect="1"/>
          </p:cNvPicPr>
          <p:nvPr/>
        </p:nvPicPr>
        <p:blipFill>
          <a:blip r:embed="rId5"/>
          <a:stretch>
            <a:fillRect/>
          </a:stretch>
        </p:blipFill>
        <p:spPr>
          <a:xfrm>
            <a:off x="267505" y="84870"/>
            <a:ext cx="1828804" cy="798578"/>
          </a:xfrm>
          <a:prstGeom prst="rect">
            <a:avLst/>
          </a:prstGeom>
        </p:spPr>
      </p:pic>
      <p:pic>
        <p:nvPicPr>
          <p:cNvPr id="128" name="Google Shape;128;p14"/>
          <p:cNvPicPr preferRelativeResize="0"/>
          <p:nvPr/>
        </p:nvPicPr>
        <p:blipFill>
          <a:blip r:embed="rId6">
            <a:alphaModFix/>
          </a:blip>
          <a:stretch>
            <a:fillRect/>
          </a:stretch>
        </p:blipFill>
        <p:spPr>
          <a:xfrm>
            <a:off x="5428093" y="168362"/>
            <a:ext cx="2967644" cy="11710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body" idx="1"/>
          </p:nvPr>
        </p:nvSpPr>
        <p:spPr>
          <a:xfrm>
            <a:off x="196139" y="1018500"/>
            <a:ext cx="8170832" cy="3255957"/>
          </a:xfrm>
          <a:prstGeom prst="rect">
            <a:avLst/>
          </a:prstGeom>
        </p:spPr>
        <p:txBody>
          <a:bodyPr spcFirstLastPara="1" wrap="square" lIns="91425" tIns="91425" rIns="91425" bIns="91425" anchor="t" anchorCtr="0">
            <a:noAutofit/>
          </a:bodyPr>
          <a:lstStyle/>
          <a:p>
            <a:pPr marL="101600" lvl="0" indent="0" algn="ctr" rtl="0">
              <a:spcBef>
                <a:spcPts val="0"/>
              </a:spcBef>
              <a:spcAft>
                <a:spcPts val="0"/>
              </a:spcAft>
              <a:buSzPts val="2000"/>
              <a:buNone/>
            </a:pPr>
            <a:r>
              <a:rPr lang="en-US" sz="3000" b="1" dirty="0"/>
              <a:t>Restricted: </a:t>
            </a:r>
          </a:p>
          <a:p>
            <a:pPr marL="101600" lvl="0" indent="0" algn="ctr" rtl="0">
              <a:spcBef>
                <a:spcPts val="0"/>
              </a:spcBef>
              <a:spcAft>
                <a:spcPts val="0"/>
              </a:spcAft>
              <a:buSzPts val="2000"/>
              <a:buNone/>
            </a:pPr>
            <a:r>
              <a:rPr lang="en-US" sz="3000" b="1" dirty="0"/>
              <a:t>can only be used for the specific fund purpose</a:t>
            </a:r>
          </a:p>
          <a:p>
            <a:pPr marL="101600" lvl="0" indent="0" algn="ctr" rtl="0">
              <a:spcBef>
                <a:spcPts val="0"/>
              </a:spcBef>
              <a:spcAft>
                <a:spcPts val="0"/>
              </a:spcAft>
              <a:buSzPts val="2000"/>
              <a:buNone/>
            </a:pPr>
            <a:endParaRPr lang="en-US" sz="1200" b="1" dirty="0"/>
          </a:p>
          <a:p>
            <a:pPr marL="101600" lvl="0" indent="0" algn="ctr" rtl="0">
              <a:spcBef>
                <a:spcPts val="0"/>
              </a:spcBef>
              <a:spcAft>
                <a:spcPts val="0"/>
              </a:spcAft>
              <a:buSzPts val="2000"/>
              <a:buNone/>
            </a:pPr>
            <a:r>
              <a:rPr lang="en-US" sz="3000" b="1" dirty="0">
                <a:solidFill>
                  <a:srgbClr val="FF0000"/>
                </a:solidFill>
              </a:rPr>
              <a:t>Vs</a:t>
            </a:r>
          </a:p>
          <a:p>
            <a:pPr marL="101600" lvl="0" indent="0" algn="ctr" rtl="0">
              <a:spcBef>
                <a:spcPts val="0"/>
              </a:spcBef>
              <a:spcAft>
                <a:spcPts val="0"/>
              </a:spcAft>
              <a:buSzPts val="2000"/>
              <a:buNone/>
            </a:pPr>
            <a:endParaRPr lang="en-US" sz="1200" b="1" dirty="0"/>
          </a:p>
          <a:p>
            <a:pPr marL="101600" lvl="0" indent="0" algn="ctr" rtl="0">
              <a:spcBef>
                <a:spcPts val="0"/>
              </a:spcBef>
              <a:spcAft>
                <a:spcPts val="0"/>
              </a:spcAft>
              <a:buSzPts val="2000"/>
              <a:buNone/>
            </a:pPr>
            <a:r>
              <a:rPr lang="en-US" sz="3000" b="1" dirty="0"/>
              <a:t>Unrestricted Funds: </a:t>
            </a:r>
          </a:p>
          <a:p>
            <a:pPr marL="101600" lvl="0" indent="0" algn="ctr" rtl="0">
              <a:spcBef>
                <a:spcPts val="0"/>
              </a:spcBef>
              <a:spcAft>
                <a:spcPts val="0"/>
              </a:spcAft>
              <a:buSzPts val="2000"/>
              <a:buNone/>
            </a:pPr>
            <a:r>
              <a:rPr lang="en-US" sz="3000" b="1" dirty="0"/>
              <a:t>are used wherever there is a need</a:t>
            </a:r>
            <a:endParaRPr sz="3000" b="1" dirty="0"/>
          </a:p>
        </p:txBody>
      </p:sp>
      <p:sp>
        <p:nvSpPr>
          <p:cNvPr id="160" name="Google Shape;160;p18"/>
          <p:cNvSpPr txBox="1">
            <a:spLocks noGrp="1"/>
          </p:cNvSpPr>
          <p:nvPr>
            <p:ph type="title"/>
          </p:nvPr>
        </p:nvSpPr>
        <p:spPr>
          <a:xfrm>
            <a:off x="849600" y="167444"/>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Arial" panose="020B0604020202020204" pitchFamily="34" charset="0"/>
                <a:cs typeface="Arial" panose="020B0604020202020204" pitchFamily="34" charset="0"/>
              </a:rPr>
              <a:t>Restricted vs Unrestricted Funds</a:t>
            </a:r>
            <a:endParaRPr b="1" dirty="0">
              <a:latin typeface="Arial" panose="020B0604020202020204" pitchFamily="34" charset="0"/>
              <a:cs typeface="Arial" panose="020B0604020202020204" pitchFamily="34" charset="0"/>
            </a:endParaRPr>
          </a:p>
        </p:txBody>
      </p:sp>
      <p:sp>
        <p:nvSpPr>
          <p:cNvPr id="161" name="Google Shape;161;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10</a:t>
            </a:fld>
            <a:endParaRPr>
              <a:solidFill>
                <a:srgbClr val="99C8F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body" idx="1"/>
          </p:nvPr>
        </p:nvSpPr>
        <p:spPr>
          <a:xfrm>
            <a:off x="-74429" y="858145"/>
            <a:ext cx="8771861" cy="3716100"/>
          </a:xfrm>
          <a:prstGeom prst="rect">
            <a:avLst/>
          </a:prstGeom>
        </p:spPr>
        <p:txBody>
          <a:bodyPr spcFirstLastPara="1" wrap="square" lIns="91425" tIns="91425" rIns="91425" bIns="91425" anchor="t" anchorCtr="0">
            <a:noAutofit/>
          </a:bodyPr>
          <a:lstStyle/>
          <a:p>
            <a:pPr marL="101600" lvl="0" indent="0">
              <a:buSzPts val="2000"/>
              <a:buNone/>
            </a:pPr>
            <a:r>
              <a:rPr lang="en-US" sz="1600" b="1" dirty="0"/>
              <a:t>🌟</a:t>
            </a:r>
            <a:r>
              <a:rPr lang="en-US" sz="2000" b="1" dirty="0"/>
              <a:t> </a:t>
            </a:r>
            <a:r>
              <a:rPr lang="en-US" sz="1900" dirty="0"/>
              <a:t>Provides </a:t>
            </a:r>
            <a:r>
              <a:rPr lang="en-US" sz="1900" b="1" dirty="0"/>
              <a:t>flexible, unrestricted support</a:t>
            </a:r>
            <a:r>
              <a:rPr lang="en-US" sz="1900" dirty="0"/>
              <a:t> for AAUW’s mission of advancing equity for women and girls through research, education, and advocacy.</a:t>
            </a:r>
            <a:br>
              <a:rPr lang="en-US" sz="1900" dirty="0"/>
            </a:br>
            <a:r>
              <a:rPr lang="en-US" sz="1900" b="1" dirty="0"/>
              <a:t>🛠️ </a:t>
            </a:r>
            <a:r>
              <a:rPr lang="en-US" sz="1900" dirty="0"/>
              <a:t>Donations are </a:t>
            </a:r>
            <a:r>
              <a:rPr lang="en-US" sz="1900" b="1" dirty="0"/>
              <a:t>used where they’re most needed</a:t>
            </a:r>
            <a:r>
              <a:rPr lang="en-US" sz="1900" dirty="0"/>
              <a:t>, including:</a:t>
            </a:r>
            <a:br>
              <a:rPr lang="en-US" sz="1900" dirty="0"/>
            </a:br>
            <a:r>
              <a:rPr lang="en-US" sz="1900" dirty="0"/>
              <a:t>      </a:t>
            </a:r>
            <a:r>
              <a:rPr lang="en-US" sz="1900" b="1" dirty="0"/>
              <a:t>Research</a:t>
            </a:r>
            <a:r>
              <a:rPr lang="en-US" sz="1900" dirty="0"/>
              <a:t> – producing reports on gender equity, pay gaps, workplace issues. grants and career development.</a:t>
            </a:r>
            <a:br>
              <a:rPr lang="en-US" sz="1900" dirty="0"/>
            </a:br>
            <a:r>
              <a:rPr lang="en-US" sz="1900" dirty="0"/>
              <a:t>     </a:t>
            </a:r>
            <a:r>
              <a:rPr lang="en-US" sz="1900" b="1" dirty="0"/>
              <a:t>Advocacy</a:t>
            </a:r>
            <a:r>
              <a:rPr lang="en-US" sz="1900" dirty="0"/>
              <a:t> – lobbying and grassroots efforts for gender equity laws and policies.</a:t>
            </a:r>
            <a:br>
              <a:rPr lang="en-US" sz="1900" dirty="0"/>
            </a:br>
            <a:r>
              <a:rPr lang="en-US" sz="1900" dirty="0"/>
              <a:t>     </a:t>
            </a:r>
            <a:r>
              <a:rPr lang="en-US" sz="1900" b="1" dirty="0"/>
              <a:t>Leadership &amp; Economic Security</a:t>
            </a:r>
            <a:r>
              <a:rPr lang="en-US" sz="1900" dirty="0"/>
              <a:t> – programs like salary negotiation </a:t>
            </a:r>
          </a:p>
          <a:p>
            <a:pPr marL="101600" lvl="0" indent="0">
              <a:buSzPts val="2000"/>
              <a:buNone/>
            </a:pPr>
            <a:r>
              <a:rPr lang="en-US" sz="1900" dirty="0"/>
              <a:t>workshops and leadership training.</a:t>
            </a:r>
            <a:br>
              <a:rPr lang="en-US" sz="1900" dirty="0"/>
            </a:br>
            <a:r>
              <a:rPr lang="en-US" sz="1900" b="1" dirty="0"/>
              <a:t>💡 </a:t>
            </a:r>
            <a:r>
              <a:rPr lang="en-US" sz="1900" dirty="0"/>
              <a:t>Allows AAUW to </a:t>
            </a:r>
            <a:r>
              <a:rPr lang="en-US" sz="1900" b="1" dirty="0"/>
              <a:t>respond quickly</a:t>
            </a:r>
            <a:r>
              <a:rPr lang="en-US" sz="1900" dirty="0"/>
              <a:t> to emerging issues, and some  critical operations like administrative costs.</a:t>
            </a:r>
            <a:br>
              <a:rPr lang="en-US" sz="1900" dirty="0"/>
            </a:br>
            <a:r>
              <a:rPr lang="en-US" sz="1900" dirty="0"/>
              <a:t>       Ensure </a:t>
            </a:r>
            <a:r>
              <a:rPr lang="en-US" sz="1900" b="1" dirty="0"/>
              <a:t>financial stability and innovation</a:t>
            </a:r>
            <a:r>
              <a:rPr lang="en-US" sz="1900" dirty="0"/>
              <a:t>.</a:t>
            </a:r>
            <a:br>
              <a:rPr lang="en-US" sz="1900" dirty="0"/>
            </a:br>
            <a:r>
              <a:rPr lang="en-US" sz="2000" dirty="0"/>
              <a:t>       Keep </a:t>
            </a:r>
            <a:r>
              <a:rPr lang="en-US" sz="2000" b="1" dirty="0"/>
              <a:t>core programs sustainable</a:t>
            </a:r>
            <a:r>
              <a:rPr lang="en-US" sz="2000" dirty="0"/>
              <a:t> over time.</a:t>
            </a:r>
            <a:br>
              <a:rPr lang="en-US" sz="2000" dirty="0"/>
            </a:br>
            <a:endParaRPr sz="2000" dirty="0"/>
          </a:p>
        </p:txBody>
      </p:sp>
      <p:sp>
        <p:nvSpPr>
          <p:cNvPr id="160" name="Google Shape;160;p18"/>
          <p:cNvSpPr txBox="1">
            <a:spLocks noGrp="1"/>
          </p:cNvSpPr>
          <p:nvPr>
            <p:ph type="title"/>
          </p:nvPr>
        </p:nvSpPr>
        <p:spPr>
          <a:xfrm>
            <a:off x="849600" y="-103367"/>
            <a:ext cx="7444800" cy="1141335"/>
          </a:xfrm>
          <a:prstGeom prst="rect">
            <a:avLst/>
          </a:prstGeom>
        </p:spPr>
        <p:txBody>
          <a:bodyPr spcFirstLastPara="1" wrap="square" lIns="91425" tIns="91425" rIns="91425" bIns="91425" anchor="t" anchorCtr="0">
            <a:noAutofit/>
          </a:bodyPr>
          <a:lstStyle/>
          <a:p>
            <a:r>
              <a:rPr lang="en"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Unrestricted Donations</a:t>
            </a:r>
            <a:br>
              <a:rPr lang="en"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br>
            <a:r>
              <a:rPr lang="en"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hlinkClick r:id="rId3"/>
              </a:rPr>
              <a:t>The Greatest Needs Fund #9110</a:t>
            </a:r>
            <a:endParaRPr sz="2800" dirty="0"/>
          </a:p>
        </p:txBody>
      </p:sp>
      <p:sp>
        <p:nvSpPr>
          <p:cNvPr id="161" name="Google Shape;161;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11</a:t>
            </a:fld>
            <a:endParaRPr>
              <a:solidFill>
                <a:srgbClr val="99C8F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body" idx="1"/>
          </p:nvPr>
        </p:nvSpPr>
        <p:spPr>
          <a:xfrm>
            <a:off x="524541" y="1308814"/>
            <a:ext cx="7454686" cy="2317790"/>
          </a:xfrm>
          <a:prstGeom prst="rect">
            <a:avLst/>
          </a:prstGeom>
        </p:spPr>
        <p:txBody>
          <a:bodyPr spcFirstLastPara="1" wrap="square" lIns="91425" tIns="91425" rIns="91425" bIns="91425" anchor="t" anchorCtr="0">
            <a:noAutofit/>
          </a:bodyPr>
          <a:lstStyle/>
          <a:p>
            <a:pPr marL="152400" indent="0">
              <a:buNone/>
            </a:pPr>
            <a:r>
              <a:rPr lang="en-US" sz="2000" b="1" dirty="0"/>
              <a:t>4513 — The Defend Higher Education Fund will enable AAUW to elevate the critical higher education issues impacting women, mobilize advocates across the country, provide strategic resources to students, staff and faculty on campus, and fuel investments in the infrastructure and technology necessary to move our mission forward.</a:t>
            </a:r>
          </a:p>
          <a:p>
            <a:pPr marL="495300" indent="-342900">
              <a:buFont typeface="Wingdings" panose="05000000000000000000" pitchFamily="2" charset="2"/>
              <a:buChar char="§"/>
            </a:pPr>
            <a:endParaRPr lang="en-US" sz="2000" b="1" dirty="0"/>
          </a:p>
          <a:p>
            <a:pPr marL="152400" indent="0">
              <a:buNone/>
            </a:pPr>
            <a:r>
              <a:rPr lang="en-US" sz="1600" dirty="0"/>
              <a:t> </a:t>
            </a:r>
          </a:p>
          <a:p>
            <a:pPr marL="101600" lvl="0" indent="0" algn="l" rtl="0">
              <a:spcBef>
                <a:spcPts val="0"/>
              </a:spcBef>
              <a:spcAft>
                <a:spcPts val="0"/>
              </a:spcAft>
              <a:buSzPts val="2000"/>
              <a:buNone/>
            </a:pPr>
            <a:endParaRPr sz="1400" dirty="0"/>
          </a:p>
        </p:txBody>
      </p:sp>
      <p:sp>
        <p:nvSpPr>
          <p:cNvPr id="160" name="Google Shape;160;p18"/>
          <p:cNvSpPr txBox="1">
            <a:spLocks noGrp="1"/>
          </p:cNvSpPr>
          <p:nvPr>
            <p:ph type="title"/>
          </p:nvPr>
        </p:nvSpPr>
        <p:spPr>
          <a:xfrm>
            <a:off x="54245" y="139485"/>
            <a:ext cx="8556783" cy="518400"/>
          </a:xfrm>
          <a:prstGeom prst="rect">
            <a:avLst/>
          </a:prstGeom>
        </p:spPr>
        <p:txBody>
          <a:bodyPr spcFirstLastPara="1" wrap="square" lIns="91425" tIns="91425" rIns="91425" bIns="91425" anchor="t" anchorCtr="0">
            <a:noAutofit/>
          </a:bodyPr>
          <a:lstStyle/>
          <a:p>
            <a:r>
              <a:rPr lang="en-US" b="1" dirty="0"/>
              <a:t>Preferred Restricted Funds  </a:t>
            </a:r>
            <a:endParaRPr dirty="0"/>
          </a:p>
        </p:txBody>
      </p:sp>
      <p:sp>
        <p:nvSpPr>
          <p:cNvPr id="161" name="Google Shape;161;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12</a:t>
            </a:fld>
            <a:endParaRPr>
              <a:solidFill>
                <a:srgbClr val="99C8F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2C4D3560-5A35-4EEA-2B62-0AFAA4001DB7}"/>
            </a:ext>
          </a:extLst>
        </p:cNvPr>
        <p:cNvGrpSpPr/>
        <p:nvPr/>
      </p:nvGrpSpPr>
      <p:grpSpPr>
        <a:xfrm>
          <a:off x="0" y="0"/>
          <a:ext cx="0" cy="0"/>
          <a:chOff x="0" y="0"/>
          <a:chExt cx="0" cy="0"/>
        </a:xfrm>
      </p:grpSpPr>
      <p:sp>
        <p:nvSpPr>
          <p:cNvPr id="159" name="Google Shape;159;p18">
            <a:extLst>
              <a:ext uri="{FF2B5EF4-FFF2-40B4-BE49-F238E27FC236}">
                <a16:creationId xmlns:a16="http://schemas.microsoft.com/office/drawing/2014/main" id="{B8A351F9-00C3-EB3C-E808-48316D8EB22A}"/>
              </a:ext>
            </a:extLst>
          </p:cNvPr>
          <p:cNvSpPr txBox="1">
            <a:spLocks noGrp="1"/>
          </p:cNvSpPr>
          <p:nvPr>
            <p:ph type="body" idx="1"/>
          </p:nvPr>
        </p:nvSpPr>
        <p:spPr>
          <a:xfrm>
            <a:off x="478046" y="812868"/>
            <a:ext cx="7454686" cy="4027064"/>
          </a:xfrm>
          <a:prstGeom prst="rect">
            <a:avLst/>
          </a:prstGeom>
        </p:spPr>
        <p:txBody>
          <a:bodyPr spcFirstLastPara="1" wrap="square" lIns="91425" tIns="91425" rIns="91425" bIns="91425" anchor="t" anchorCtr="0">
            <a:noAutofit/>
          </a:bodyPr>
          <a:lstStyle/>
          <a:p>
            <a:pPr marL="152400" indent="0">
              <a:buNone/>
            </a:pPr>
            <a:r>
              <a:rPr lang="en-US" sz="2000" b="1" dirty="0"/>
              <a:t>4514 - Public Policy General </a:t>
            </a:r>
          </a:p>
          <a:p>
            <a:pPr marL="152400" indent="0">
              <a:buNone/>
            </a:pPr>
            <a:r>
              <a:rPr lang="en-US" sz="2000" b="1" dirty="0"/>
              <a:t>The Public Policy Fund is focused on increasing the impact of our Action Network through growing the number of advocates across the country and providing timely, accurate, and actionable information about our key issues. This fund helps equip branches across the country with timely, customized talking points on core policy issues like Title IX, student debt, and pay equity. Support to this fund enables AAUW to reach and energize new advocates—strengthening our collective impact in the fight for gender equity in education and the workplace. </a:t>
            </a:r>
          </a:p>
          <a:p>
            <a:pPr marL="495300" indent="-342900">
              <a:buFont typeface="Wingdings" panose="05000000000000000000" pitchFamily="2" charset="2"/>
              <a:buChar char="§"/>
            </a:pPr>
            <a:endParaRPr lang="en-US" sz="2000" b="1" dirty="0"/>
          </a:p>
          <a:p>
            <a:pPr marL="495300" indent="-342900">
              <a:buFont typeface="Wingdings" panose="05000000000000000000" pitchFamily="2" charset="2"/>
              <a:buChar char="§"/>
            </a:pPr>
            <a:endParaRPr lang="en-US" sz="2000" b="1" dirty="0"/>
          </a:p>
          <a:p>
            <a:pPr marL="152400" indent="0">
              <a:buNone/>
            </a:pPr>
            <a:r>
              <a:rPr lang="en-US" sz="1600" dirty="0"/>
              <a:t> </a:t>
            </a:r>
          </a:p>
          <a:p>
            <a:pPr marL="101600" lvl="0" indent="0" algn="l" rtl="0">
              <a:spcBef>
                <a:spcPts val="0"/>
              </a:spcBef>
              <a:spcAft>
                <a:spcPts val="0"/>
              </a:spcAft>
              <a:buSzPts val="2000"/>
              <a:buNone/>
            </a:pPr>
            <a:endParaRPr sz="1400" dirty="0"/>
          </a:p>
        </p:txBody>
      </p:sp>
      <p:sp>
        <p:nvSpPr>
          <p:cNvPr id="160" name="Google Shape;160;p18">
            <a:extLst>
              <a:ext uri="{FF2B5EF4-FFF2-40B4-BE49-F238E27FC236}">
                <a16:creationId xmlns:a16="http://schemas.microsoft.com/office/drawing/2014/main" id="{F14FA36E-BDB0-8413-0512-65FAD25B420D}"/>
              </a:ext>
            </a:extLst>
          </p:cNvPr>
          <p:cNvSpPr txBox="1">
            <a:spLocks noGrp="1"/>
          </p:cNvSpPr>
          <p:nvPr>
            <p:ph type="title"/>
          </p:nvPr>
        </p:nvSpPr>
        <p:spPr>
          <a:xfrm>
            <a:off x="0" y="116237"/>
            <a:ext cx="8556783" cy="518400"/>
          </a:xfrm>
          <a:prstGeom prst="rect">
            <a:avLst/>
          </a:prstGeom>
        </p:spPr>
        <p:txBody>
          <a:bodyPr spcFirstLastPara="1" wrap="square" lIns="91425" tIns="91425" rIns="91425" bIns="91425" anchor="t" anchorCtr="0">
            <a:noAutofit/>
          </a:bodyPr>
          <a:lstStyle/>
          <a:p>
            <a:r>
              <a:rPr lang="en-US" b="1" dirty="0"/>
              <a:t>Preferred Restricted Funds  </a:t>
            </a:r>
            <a:endParaRPr dirty="0"/>
          </a:p>
        </p:txBody>
      </p:sp>
      <p:sp>
        <p:nvSpPr>
          <p:cNvPr id="161" name="Google Shape;161;p18">
            <a:extLst>
              <a:ext uri="{FF2B5EF4-FFF2-40B4-BE49-F238E27FC236}">
                <a16:creationId xmlns:a16="http://schemas.microsoft.com/office/drawing/2014/main" id="{48B31903-5565-8FA1-6E6C-BCE510652B89}"/>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13</a:t>
            </a:fld>
            <a:endParaRPr>
              <a:solidFill>
                <a:srgbClr val="99C8F8"/>
              </a:solidFill>
            </a:endParaRPr>
          </a:p>
        </p:txBody>
      </p:sp>
    </p:spTree>
    <p:extLst>
      <p:ext uri="{BB962C8B-B14F-4D97-AF65-F5344CB8AC3E}">
        <p14:creationId xmlns:p14="http://schemas.microsoft.com/office/powerpoint/2010/main" val="8848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6DEECF-82D4-238C-7E03-C0EC91505B1C}"/>
              </a:ext>
            </a:extLst>
          </p:cNvPr>
          <p:cNvSpPr>
            <a:spLocks noGrp="1"/>
          </p:cNvSpPr>
          <p:nvPr>
            <p:ph type="body" idx="1"/>
          </p:nvPr>
        </p:nvSpPr>
        <p:spPr>
          <a:xfrm>
            <a:off x="762571" y="1943534"/>
            <a:ext cx="7301399" cy="2391881"/>
          </a:xfrm>
        </p:spPr>
        <p:txBody>
          <a:bodyPr/>
          <a:lstStyle/>
          <a:p>
            <a:pPr marL="495300" indent="-342900">
              <a:buFont typeface="Wingdings" panose="05000000000000000000" pitchFamily="2" charset="2"/>
              <a:buChar char="v"/>
            </a:pPr>
            <a:r>
              <a:rPr lang="en-US" sz="2000" b="1" dirty="0"/>
              <a:t>Funds cases in state or federal court </a:t>
            </a:r>
            <a:r>
              <a:rPr lang="en-US" sz="2000" dirty="0"/>
              <a:t>that address sex discrimination in employment or education </a:t>
            </a:r>
            <a:r>
              <a:rPr lang="en-US" sz="2000" b="1" dirty="0"/>
              <a:t>and</a:t>
            </a:r>
            <a:r>
              <a:rPr lang="en-US" sz="2000" dirty="0"/>
              <a:t> have the </a:t>
            </a:r>
            <a:r>
              <a:rPr lang="en-US" sz="2000" b="1" dirty="0"/>
              <a:t>potential to set or reinforce precedent </a:t>
            </a:r>
            <a:r>
              <a:rPr lang="en-US" sz="2000" dirty="0"/>
              <a:t>for future cases on gender discrimination. (Pay Inequity, Violations of Title IX, Title VII  of the Civil Rights Act of 1964, &amp; Tenure Violations)</a:t>
            </a:r>
          </a:p>
          <a:p>
            <a:pPr marL="495300" indent="-342900">
              <a:buFont typeface="Wingdings" panose="05000000000000000000" pitchFamily="2" charset="2"/>
              <a:buChar char="v"/>
            </a:pPr>
            <a:r>
              <a:rPr lang="en-US" sz="2000" dirty="0"/>
              <a:t>Provides </a:t>
            </a:r>
            <a:r>
              <a:rPr lang="en-US" sz="2000" b="1" dirty="0"/>
              <a:t>renewable grants </a:t>
            </a:r>
            <a:r>
              <a:rPr lang="en-US" sz="2000" dirty="0"/>
              <a:t>($5K-$20K) </a:t>
            </a:r>
          </a:p>
          <a:p>
            <a:pPr marL="495300" indent="-342900">
              <a:buFont typeface="Wingdings" panose="05000000000000000000" pitchFamily="2" charset="2"/>
              <a:buChar char="v"/>
            </a:pPr>
            <a:r>
              <a:rPr lang="en-US" sz="2000" dirty="0"/>
              <a:t>Provides </a:t>
            </a:r>
            <a:r>
              <a:rPr lang="en-US" sz="2000" b="1" dirty="0"/>
              <a:t>Clinic Grant Awards to Law Schools</a:t>
            </a:r>
          </a:p>
          <a:p>
            <a:endParaRPr lang="en-US" dirty="0"/>
          </a:p>
          <a:p>
            <a:endParaRPr lang="en-US" dirty="0"/>
          </a:p>
          <a:p>
            <a:endParaRPr lang="en-US" dirty="0"/>
          </a:p>
          <a:p>
            <a:pPr marL="152400" indent="0">
              <a:buNone/>
            </a:pPr>
            <a:r>
              <a:rPr lang="en-US" dirty="0"/>
              <a:t>.</a:t>
            </a:r>
          </a:p>
          <a:p>
            <a:pPr marL="152400" indent="0">
              <a:buNone/>
            </a:pPr>
            <a:endParaRPr lang="en-US" dirty="0"/>
          </a:p>
        </p:txBody>
      </p:sp>
      <p:sp>
        <p:nvSpPr>
          <p:cNvPr id="3" name="Title 2">
            <a:extLst>
              <a:ext uri="{FF2B5EF4-FFF2-40B4-BE49-F238E27FC236}">
                <a16:creationId xmlns:a16="http://schemas.microsoft.com/office/drawing/2014/main" id="{5FA978C0-4355-0821-ECD3-5DC60DB1BDA7}"/>
              </a:ext>
            </a:extLst>
          </p:cNvPr>
          <p:cNvSpPr>
            <a:spLocks noGrp="1"/>
          </p:cNvSpPr>
          <p:nvPr>
            <p:ph type="title"/>
          </p:nvPr>
        </p:nvSpPr>
        <p:spPr>
          <a:xfrm>
            <a:off x="690870" y="209115"/>
            <a:ext cx="7444800" cy="1464659"/>
          </a:xfrm>
        </p:spPr>
        <p:txBody>
          <a:bodyPr/>
          <a:lstStyle/>
          <a:p>
            <a:r>
              <a:rPr lang="en-US" b="1" dirty="0">
                <a:latin typeface="Teko" panose="020B0604020202020204" charset="0"/>
                <a:cs typeface="Teko" panose="020B0604020202020204" charset="0"/>
              </a:rPr>
              <a:t>Popular Restricted Fund</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#3999 Legal Advocacy Fund</a:t>
            </a:r>
            <a:br>
              <a:rPr lang="en-US"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Applications Open August 1     Application Deadline September 30</a:t>
            </a:r>
          </a:p>
        </p:txBody>
      </p:sp>
    </p:spTree>
    <p:extLst>
      <p:ext uri="{BB962C8B-B14F-4D97-AF65-F5344CB8AC3E}">
        <p14:creationId xmlns:p14="http://schemas.microsoft.com/office/powerpoint/2010/main" val="90032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102C8-8943-9267-3FD8-B4DE866B95BC}"/>
              </a:ext>
            </a:extLst>
          </p:cNvPr>
          <p:cNvSpPr>
            <a:spLocks noGrp="1"/>
          </p:cNvSpPr>
          <p:nvPr>
            <p:ph type="body" idx="1"/>
          </p:nvPr>
        </p:nvSpPr>
        <p:spPr/>
        <p:txBody>
          <a:bodyPr/>
          <a:lstStyle/>
          <a:p>
            <a:pPr marL="152400" indent="0">
              <a:buNone/>
            </a:pPr>
            <a:r>
              <a:rPr lang="en-US" sz="2000" b="1" dirty="0"/>
              <a:t>1. Use the Donate Link on the AAUW Webpage</a:t>
            </a:r>
          </a:p>
          <a:p>
            <a:pPr marL="152400" indent="0">
              <a:buNone/>
            </a:pPr>
            <a:r>
              <a:rPr lang="en-US" sz="2000" b="1" dirty="0"/>
              <a:t>2. Fundraise through your branch</a:t>
            </a:r>
          </a:p>
          <a:p>
            <a:pPr marL="152400" indent="0">
              <a:buNone/>
            </a:pPr>
            <a:r>
              <a:rPr lang="en-US" sz="2000" b="1" dirty="0"/>
              <a:t>3. Become a Champion ($5000 donation)</a:t>
            </a:r>
          </a:p>
          <a:p>
            <a:pPr marL="152400" indent="0">
              <a:buNone/>
            </a:pPr>
            <a:r>
              <a:rPr lang="en-US" sz="2000" b="1" dirty="0"/>
              <a:t>4. Leave a Legacy (Legacy Circle)</a:t>
            </a:r>
          </a:p>
          <a:p>
            <a:pPr marL="152400" indent="0">
              <a:buNone/>
            </a:pPr>
            <a:r>
              <a:rPr lang="en-US" sz="2000" b="1" dirty="0"/>
              <a:t>5. Donate stocks</a:t>
            </a:r>
          </a:p>
          <a:p>
            <a:pPr marL="152400" indent="0">
              <a:buNone/>
            </a:pPr>
            <a:r>
              <a:rPr lang="en-US" sz="2000" b="1" dirty="0"/>
              <a:t>6. Give through your IRA (Qualified Charitable Donation)</a:t>
            </a:r>
          </a:p>
          <a:p>
            <a:pPr marL="152400" indent="0">
              <a:buNone/>
            </a:pPr>
            <a:r>
              <a:rPr lang="en-US" sz="2000" b="1" dirty="0"/>
              <a:t>7. Make a grant from your Donor Advised Fund</a:t>
            </a:r>
          </a:p>
          <a:p>
            <a:pPr marL="152400" indent="0">
              <a:buNone/>
            </a:pPr>
            <a:r>
              <a:rPr lang="en-US" sz="2000" b="1" dirty="0"/>
              <a:t>8. Donate cryptocurrency</a:t>
            </a:r>
          </a:p>
          <a:p>
            <a:pPr marL="152400" indent="0">
              <a:buNone/>
            </a:pPr>
            <a:r>
              <a:rPr lang="en-US" sz="2000" b="1" dirty="0"/>
              <a:t>9. Contact the AAUW National Office for Funds not listed on the AAUW Donate Page (for a link or to mail a check)</a:t>
            </a:r>
          </a:p>
          <a:p>
            <a:pPr marL="152400" indent="0">
              <a:buNone/>
            </a:pPr>
            <a:endParaRPr lang="en-US" sz="4000" b="1" dirty="0"/>
          </a:p>
        </p:txBody>
      </p:sp>
      <p:sp>
        <p:nvSpPr>
          <p:cNvPr id="4" name="Title 2">
            <a:extLst>
              <a:ext uri="{FF2B5EF4-FFF2-40B4-BE49-F238E27FC236}">
                <a16:creationId xmlns:a16="http://schemas.microsoft.com/office/drawing/2014/main" id="{F8218CC9-11EB-857D-F9D4-E89D784A3BBD}"/>
              </a:ext>
            </a:extLst>
          </p:cNvPr>
          <p:cNvSpPr txBox="1">
            <a:spLocks/>
          </p:cNvSpPr>
          <p:nvPr/>
        </p:nvSpPr>
        <p:spPr>
          <a:xfrm>
            <a:off x="-94292" y="254175"/>
            <a:ext cx="8589818" cy="518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1pPr>
            <a:lvl2pPr marR="0" lvl="1"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2pPr>
            <a:lvl3pPr marR="0" lvl="2"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3pPr>
            <a:lvl4pPr marR="0" lvl="3"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4pPr>
            <a:lvl5pPr marR="0" lvl="4"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5pPr>
            <a:lvl6pPr marR="0" lvl="5"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6pPr>
            <a:lvl7pPr marR="0" lvl="6"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7pPr>
            <a:lvl8pPr marR="0" lvl="7"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8pPr>
            <a:lvl9pPr marR="0" lvl="8"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9pPr>
          </a:lstStyle>
          <a:p>
            <a:r>
              <a:rPr lang="en"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Ways to Contribute</a:t>
            </a:r>
            <a:endParaRPr lang="en-US" dirty="0"/>
          </a:p>
        </p:txBody>
      </p:sp>
    </p:spTree>
    <p:extLst>
      <p:ext uri="{BB962C8B-B14F-4D97-AF65-F5344CB8AC3E}">
        <p14:creationId xmlns:p14="http://schemas.microsoft.com/office/powerpoint/2010/main" val="278970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1F26B54-152E-E5A9-838E-A9B7A4D70F92}"/>
              </a:ext>
            </a:extLst>
          </p:cNvPr>
          <p:cNvSpPr>
            <a:spLocks noGrp="1" noChangeArrowheads="1"/>
          </p:cNvSpPr>
          <p:nvPr>
            <p:ph type="body" idx="1"/>
          </p:nvPr>
        </p:nvSpPr>
        <p:spPr bwMode="auto">
          <a:xfrm>
            <a:off x="148353" y="1079282"/>
            <a:ext cx="812229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Raise $30 per member in FY26 towards the Greatest Needs Fund</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Increase contributions to the Greatest Needs Fund by 15% from the last   fiscal year</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Increase the number of individual donors compared to the previous fiscal year</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Make a branch contribution to the Defend Higher Education (#4513 or Public Policy Funds (4514)</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dirty="0">
                <a:solidFill>
                  <a:schemeClr val="tx1"/>
                </a:solidFill>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Recruit at least one Legacy Circle member from your branch in FY26 </a:t>
            </a:r>
          </a:p>
        </p:txBody>
      </p:sp>
      <p:pic>
        <p:nvPicPr>
          <p:cNvPr id="7" name="Picture 6">
            <a:extLst>
              <a:ext uri="{FF2B5EF4-FFF2-40B4-BE49-F238E27FC236}">
                <a16:creationId xmlns:a16="http://schemas.microsoft.com/office/drawing/2014/main" id="{2D1868C4-8814-68A0-E711-C73B8F9B2F98}"/>
              </a:ext>
            </a:extLst>
          </p:cNvPr>
          <p:cNvPicPr>
            <a:picLocks noChangeAspect="1"/>
          </p:cNvPicPr>
          <p:nvPr/>
        </p:nvPicPr>
        <p:blipFill>
          <a:blip r:embed="rId2"/>
          <a:stretch>
            <a:fillRect/>
          </a:stretch>
        </p:blipFill>
        <p:spPr>
          <a:xfrm>
            <a:off x="1588169" y="94788"/>
            <a:ext cx="5443086" cy="829220"/>
          </a:xfrm>
          <a:prstGeom prst="rect">
            <a:avLst/>
          </a:prstGeom>
        </p:spPr>
      </p:pic>
    </p:spTree>
    <p:extLst>
      <p:ext uri="{BB962C8B-B14F-4D97-AF65-F5344CB8AC3E}">
        <p14:creationId xmlns:p14="http://schemas.microsoft.com/office/powerpoint/2010/main" val="4005779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F3F40-000A-4D3B-BF2D-DE3E14ADE269}"/>
              </a:ext>
            </a:extLst>
          </p:cNvPr>
          <p:cNvSpPr>
            <a:spLocks noGrp="1"/>
          </p:cNvSpPr>
          <p:nvPr>
            <p:ph type="body" idx="1"/>
          </p:nvPr>
        </p:nvSpPr>
        <p:spPr>
          <a:xfrm>
            <a:off x="759953" y="1237434"/>
            <a:ext cx="7770000" cy="2799510"/>
          </a:xfrm>
        </p:spPr>
        <p:txBody>
          <a:bodyPr/>
          <a:lstStyle/>
          <a:p>
            <a:r>
              <a:rPr lang="en-US" sz="1800" b="1" dirty="0"/>
              <a:t>For Individuals</a:t>
            </a:r>
          </a:p>
          <a:p>
            <a:r>
              <a:rPr lang="en-US" sz="1800" dirty="0">
                <a:hlinkClick r:id="rId2"/>
              </a:rPr>
              <a:t>American Dissertation Fellowship</a:t>
            </a:r>
            <a:r>
              <a:rPr lang="en-US" sz="1800" dirty="0"/>
              <a:t> ($25,000)</a:t>
            </a:r>
          </a:p>
          <a:p>
            <a:r>
              <a:rPr lang="en-US" sz="1800" dirty="0">
                <a:hlinkClick r:id="rId3"/>
              </a:rPr>
              <a:t>American Short-Term Research Publication Grant</a:t>
            </a:r>
            <a:r>
              <a:rPr lang="en-US" sz="1800" dirty="0"/>
              <a:t> ($8,000)</a:t>
            </a:r>
          </a:p>
          <a:p>
            <a:r>
              <a:rPr lang="en-US" sz="1800" dirty="0">
                <a:hlinkClick r:id="rId4"/>
              </a:rPr>
              <a:t>American Postdoctoral Research Leave Fellowship</a:t>
            </a:r>
            <a:r>
              <a:rPr lang="en-US" sz="1800" dirty="0"/>
              <a:t> ($50,000)</a:t>
            </a:r>
          </a:p>
          <a:p>
            <a:r>
              <a:rPr lang="en-US" sz="1800" dirty="0">
                <a:hlinkClick r:id="rId5"/>
              </a:rPr>
              <a:t>Career Development Grant</a:t>
            </a:r>
            <a:r>
              <a:rPr lang="en-US" sz="1800" dirty="0"/>
              <a:t> ($8,000)</a:t>
            </a:r>
          </a:p>
          <a:p>
            <a:r>
              <a:rPr lang="en-US" sz="1800" dirty="0">
                <a:hlinkClick r:id="rId6"/>
              </a:rPr>
              <a:t>International Fellowship (Master’s and Doctorate Degrees)</a:t>
            </a:r>
            <a:r>
              <a:rPr lang="en-US" sz="1800" dirty="0"/>
              <a:t>  </a:t>
            </a:r>
            <a:r>
              <a:rPr lang="en-US" sz="1700" dirty="0"/>
              <a:t>($20-$25,000)</a:t>
            </a:r>
          </a:p>
          <a:p>
            <a:r>
              <a:rPr lang="en-US" sz="1800" dirty="0">
                <a:hlinkClick r:id="rId7"/>
              </a:rPr>
              <a:t>International Project Grant</a:t>
            </a:r>
            <a:r>
              <a:rPr lang="en-US" sz="1800" dirty="0"/>
              <a:t> (15,000)</a:t>
            </a:r>
          </a:p>
          <a:p>
            <a:r>
              <a:rPr lang="en-US" sz="1800" dirty="0">
                <a:hlinkClick r:id="rId8"/>
              </a:rPr>
              <a:t>International Postdoctoral Research Fellowship</a:t>
            </a:r>
            <a:r>
              <a:rPr lang="en-US" sz="1800" dirty="0"/>
              <a:t> ($50,000)</a:t>
            </a:r>
          </a:p>
          <a:p>
            <a:r>
              <a:rPr lang="en-US" sz="1800" dirty="0">
                <a:hlinkClick r:id="rId9"/>
              </a:rPr>
              <a:t>Selected Professions Fellowship</a:t>
            </a:r>
            <a:r>
              <a:rPr lang="en-US" sz="1800" dirty="0"/>
              <a:t> ($20,000)</a:t>
            </a:r>
          </a:p>
          <a:p>
            <a:r>
              <a:rPr lang="en-US" sz="1800" b="1" dirty="0"/>
              <a:t>For Organizations</a:t>
            </a:r>
          </a:p>
          <a:p>
            <a:r>
              <a:rPr lang="en-US" sz="1800" dirty="0">
                <a:hlinkClick r:id="rId10"/>
              </a:rPr>
              <a:t>AAUW Branch and State Affiliate Community Action Grants</a:t>
            </a:r>
            <a:r>
              <a:rPr lang="en-US" sz="1800" dirty="0"/>
              <a:t> (up to $10K)</a:t>
            </a:r>
          </a:p>
          <a:p>
            <a:r>
              <a:rPr lang="en-US" sz="1800" dirty="0">
                <a:hlinkClick r:id="rId11"/>
              </a:rPr>
              <a:t>Community Action Grant</a:t>
            </a:r>
            <a:r>
              <a:rPr lang="en-US" sz="1800" dirty="0"/>
              <a:t> (up to $75K)</a:t>
            </a:r>
          </a:p>
          <a:p>
            <a:pPr marL="152400" indent="0">
              <a:buNone/>
            </a:pPr>
            <a:endParaRPr lang="en-US" dirty="0"/>
          </a:p>
        </p:txBody>
      </p:sp>
      <p:sp>
        <p:nvSpPr>
          <p:cNvPr id="3" name="Title 2">
            <a:extLst>
              <a:ext uri="{FF2B5EF4-FFF2-40B4-BE49-F238E27FC236}">
                <a16:creationId xmlns:a16="http://schemas.microsoft.com/office/drawing/2014/main" id="{CD29C95E-5FC3-D0F6-B229-8116B10B57B1}"/>
              </a:ext>
            </a:extLst>
          </p:cNvPr>
          <p:cNvSpPr>
            <a:spLocks noGrp="1"/>
          </p:cNvSpPr>
          <p:nvPr>
            <p:ph type="title"/>
          </p:nvPr>
        </p:nvSpPr>
        <p:spPr>
          <a:xfrm>
            <a:off x="849600" y="0"/>
            <a:ext cx="7444800" cy="1170122"/>
          </a:xfrm>
        </p:spPr>
        <p:txBody>
          <a:bodyPr/>
          <a:lstStyle/>
          <a:p>
            <a:r>
              <a:rPr lang="en-US" b="1" dirty="0">
                <a:latin typeface="Arial" panose="020B0604020202020204" pitchFamily="34" charset="0"/>
                <a:cs typeface="Arial" panose="020B0604020202020204" pitchFamily="34" charset="0"/>
              </a:rPr>
              <a:t>Fellowships and Grants</a:t>
            </a:r>
            <a:br>
              <a:rPr lang="en-US"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hlinkClick r:id="rId12"/>
              </a:rPr>
              <a:t>https://www.aauw.org/resources/programs/fellowships-grants/</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Applications Open August 1     Application Deadline September 30</a:t>
            </a:r>
            <a:br>
              <a:rPr lang="en-US" sz="16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087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352AA4-0009-9F8E-B1CE-53AF2F90D78E}"/>
              </a:ext>
            </a:extLst>
          </p:cNvPr>
          <p:cNvSpPr>
            <a:spLocks noGrp="1"/>
          </p:cNvSpPr>
          <p:nvPr>
            <p:ph type="title"/>
          </p:nvPr>
        </p:nvSpPr>
        <p:spPr>
          <a:xfrm>
            <a:off x="768700" y="33734"/>
            <a:ext cx="7444800" cy="978637"/>
          </a:xfrm>
        </p:spPr>
        <p:txBody>
          <a:bodyPr/>
          <a:lstStyle/>
          <a:p>
            <a:r>
              <a:rPr lang="en-US" sz="2000" b="1" dirty="0">
                <a:latin typeface="Arial" panose="020B0604020202020204" pitchFamily="34" charset="0"/>
                <a:cs typeface="Arial" panose="020B0604020202020204" pitchFamily="34" charset="0"/>
              </a:rPr>
              <a:t>AAUW Fund Contribution Instructions and Form</a:t>
            </a:r>
            <a:br>
              <a:rPr lang="en-US" sz="20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hlinkClick r:id="rId2"/>
              </a:rPr>
              <a:t>https://www.aauw.org/resources/member/contribution-report-form/</a:t>
            </a:r>
            <a:br>
              <a:rPr lang="en-US" sz="1400" b="1" dirty="0">
                <a:latin typeface="Arial" panose="020B0604020202020204" pitchFamily="34" charset="0"/>
                <a:cs typeface="Arial" panose="020B0604020202020204" pitchFamily="34" charset="0"/>
                <a:hlinkClick r:id="rId2"/>
              </a:rPr>
            </a:br>
            <a:endParaRPr lang="en-US" sz="14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9C0FFBA-7F32-6165-02F0-C3C851180474}"/>
              </a:ext>
            </a:extLst>
          </p:cNvPr>
          <p:cNvPicPr>
            <a:picLocks noChangeAspect="1"/>
          </p:cNvPicPr>
          <p:nvPr/>
        </p:nvPicPr>
        <p:blipFill>
          <a:blip r:embed="rId3"/>
          <a:stretch>
            <a:fillRect/>
          </a:stretch>
        </p:blipFill>
        <p:spPr>
          <a:xfrm>
            <a:off x="1238444" y="635430"/>
            <a:ext cx="5961548" cy="3979513"/>
          </a:xfrm>
          <a:prstGeom prst="rect">
            <a:avLst/>
          </a:prstGeom>
        </p:spPr>
      </p:pic>
    </p:spTree>
    <p:extLst>
      <p:ext uri="{BB962C8B-B14F-4D97-AF65-F5344CB8AC3E}">
        <p14:creationId xmlns:p14="http://schemas.microsoft.com/office/powerpoint/2010/main" val="162105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131759-AEA9-896A-EAE3-34E5CDA16861}"/>
              </a:ext>
            </a:extLst>
          </p:cNvPr>
          <p:cNvSpPr>
            <a:spLocks noGrp="1"/>
          </p:cNvSpPr>
          <p:nvPr>
            <p:ph type="body" idx="1"/>
          </p:nvPr>
        </p:nvSpPr>
        <p:spPr>
          <a:xfrm>
            <a:off x="57584" y="1003412"/>
            <a:ext cx="8368392" cy="3487666"/>
          </a:xfrm>
        </p:spPr>
        <p:txBody>
          <a:bodyPr/>
          <a:lstStyle/>
          <a:p>
            <a:pPr marL="438150" indent="-285750">
              <a:buFont typeface="Wingdings" panose="05000000000000000000" pitchFamily="2" charset="2"/>
              <a:buChar char="Ø"/>
            </a:pPr>
            <a:r>
              <a:rPr lang="en-US" sz="1600" b="1" dirty="0"/>
              <a:t>Instructions are on the AAUW-CA Website</a:t>
            </a:r>
          </a:p>
          <a:p>
            <a:pPr>
              <a:buFont typeface="Wingdings" panose="05000000000000000000" pitchFamily="2" charset="2"/>
              <a:buChar char="Ø"/>
            </a:pPr>
            <a:r>
              <a:rPr lang="en-US" sz="1600" b="1" dirty="0"/>
              <a:t>You must work with our AAUW California Scheduler</a:t>
            </a:r>
            <a:r>
              <a:rPr lang="en-US" sz="1600" dirty="0"/>
              <a:t> by submitting a request using this link:  </a:t>
            </a:r>
            <a:r>
              <a:rPr lang="en-US" sz="1600" b="1" dirty="0">
                <a:hlinkClick r:id="rId2"/>
              </a:rPr>
              <a:t>https://docs.google.com/forms/d/e/1FAIpQLSeCG_qfu91lMTv2kSrpMrJszmCdq9n3lMWDtJMqmAoPSFdQZQ/viewform</a:t>
            </a:r>
            <a:endParaRPr lang="en-US" sz="1600" b="1" dirty="0"/>
          </a:p>
          <a:p>
            <a:pPr>
              <a:buFont typeface="Wingdings" panose="05000000000000000000" pitchFamily="2" charset="2"/>
              <a:buChar char="Ø"/>
            </a:pPr>
            <a:r>
              <a:rPr lang="en-US" sz="1600" dirty="0"/>
              <a:t> </a:t>
            </a:r>
            <a:r>
              <a:rPr lang="en-US" sz="1600" b="1" dirty="0"/>
              <a:t>Current fellows are heavily involved </a:t>
            </a:r>
            <a:r>
              <a:rPr lang="en-US" sz="1600" dirty="0"/>
              <a:t>in their studies and very busy.</a:t>
            </a:r>
          </a:p>
          <a:p>
            <a:pPr>
              <a:buFont typeface="Wingdings" panose="05000000000000000000" pitchFamily="2" charset="2"/>
              <a:buChar char="Ø"/>
            </a:pPr>
            <a:r>
              <a:rPr lang="en-US" sz="1600" dirty="0"/>
              <a:t> The schedulers generally require </a:t>
            </a:r>
            <a:r>
              <a:rPr lang="en-US" sz="1600" b="1" dirty="0"/>
              <a:t>four to six weeks of advance notice</a:t>
            </a:r>
            <a:r>
              <a:rPr lang="en-US" sz="1600" dirty="0"/>
              <a:t> to schedule a speaker. </a:t>
            </a:r>
          </a:p>
          <a:p>
            <a:pPr>
              <a:buFont typeface="Wingdings" panose="05000000000000000000" pitchFamily="2" charset="2"/>
              <a:buChar char="Ø"/>
            </a:pPr>
            <a:r>
              <a:rPr lang="en-US" sz="1600" dirty="0"/>
              <a:t>The schedulers contact </a:t>
            </a:r>
            <a:r>
              <a:rPr lang="en-US" sz="1600" b="1" dirty="0"/>
              <a:t>current fellows, but on occasion may call on past fellows </a:t>
            </a:r>
            <a:r>
              <a:rPr lang="en-US" sz="1600" dirty="0"/>
              <a:t>who are often more readily available, and can also speak to the longer-term impact an award has had on their lives.</a:t>
            </a:r>
          </a:p>
          <a:p>
            <a:pPr>
              <a:buFont typeface="Wingdings" panose="05000000000000000000" pitchFamily="2" charset="2"/>
              <a:buChar char="Ø"/>
            </a:pPr>
            <a:r>
              <a:rPr lang="en-US" sz="1600" b="1" dirty="0"/>
              <a:t>We suggest that you prepare a backup program should a fellow not be available on the dates you request.</a:t>
            </a:r>
          </a:p>
          <a:p>
            <a:pPr>
              <a:buFont typeface="Wingdings" panose="05000000000000000000" pitchFamily="2" charset="2"/>
              <a:buChar char="Ø"/>
            </a:pPr>
            <a:r>
              <a:rPr lang="en-US" sz="1600" dirty="0"/>
              <a:t>Branches are limited to </a:t>
            </a:r>
            <a:r>
              <a:rPr lang="en-US" sz="1600" b="1" dirty="0"/>
              <a:t>one visit </a:t>
            </a:r>
            <a:r>
              <a:rPr lang="en-US" sz="1600" dirty="0"/>
              <a:t>from a current fellow </a:t>
            </a:r>
            <a:r>
              <a:rPr lang="en-US" sz="1600" b="1" dirty="0"/>
              <a:t>every other year</a:t>
            </a:r>
            <a:r>
              <a:rPr lang="en-US" sz="1600" dirty="0"/>
              <a:t>.</a:t>
            </a:r>
          </a:p>
          <a:p>
            <a:endParaRPr lang="en-US" dirty="0"/>
          </a:p>
          <a:p>
            <a:pPr marL="152400" indent="0">
              <a:buNone/>
            </a:pPr>
            <a:endParaRPr lang="en-US" dirty="0"/>
          </a:p>
        </p:txBody>
      </p:sp>
      <p:sp>
        <p:nvSpPr>
          <p:cNvPr id="3" name="Title 2">
            <a:extLst>
              <a:ext uri="{FF2B5EF4-FFF2-40B4-BE49-F238E27FC236}">
                <a16:creationId xmlns:a16="http://schemas.microsoft.com/office/drawing/2014/main" id="{98EBB3A6-7FB7-E297-70B0-EA3487D20912}"/>
              </a:ext>
            </a:extLst>
          </p:cNvPr>
          <p:cNvSpPr>
            <a:spLocks noGrp="1"/>
          </p:cNvSpPr>
          <p:nvPr>
            <p:ph type="title"/>
          </p:nvPr>
        </p:nvSpPr>
        <p:spPr>
          <a:xfrm>
            <a:off x="849600" y="-1"/>
            <a:ext cx="7444800" cy="1003413"/>
          </a:xfrm>
        </p:spPr>
        <p:txBody>
          <a:bodyPr/>
          <a:lstStyle/>
          <a:p>
            <a:r>
              <a:rPr lang="en-US" b="1" dirty="0">
                <a:latin typeface="Arial" panose="020B0604020202020204" pitchFamily="34" charset="0"/>
                <a:cs typeface="Arial" panose="020B0604020202020204" pitchFamily="34" charset="0"/>
              </a:rPr>
              <a:t>Request an AAUW Fund Speaker</a:t>
            </a:r>
            <a:br>
              <a:rPr lang="en-US" b="1" dirty="0">
                <a:latin typeface="Arial" panose="020B0604020202020204" pitchFamily="34" charset="0"/>
                <a:cs typeface="Arial" panose="020B0604020202020204" pitchFamily="34" charset="0"/>
              </a:rPr>
            </a:br>
            <a:r>
              <a:rPr lang="en-US" sz="2000" dirty="0">
                <a:hlinkClick r:id="rId3"/>
              </a:rPr>
              <a:t>https://www.aauw-ca.org/request-aauw-fund-speaker/</a:t>
            </a:r>
            <a:br>
              <a:rPr lang="en-US" sz="1600" dirty="0"/>
            </a:br>
            <a:endParaRPr lang="en-US" sz="1600" dirty="0"/>
          </a:p>
        </p:txBody>
      </p:sp>
    </p:spTree>
    <p:extLst>
      <p:ext uri="{BB962C8B-B14F-4D97-AF65-F5344CB8AC3E}">
        <p14:creationId xmlns:p14="http://schemas.microsoft.com/office/powerpoint/2010/main" val="415560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648682" y="955224"/>
            <a:ext cx="8551962" cy="80826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800" b="1" dirty="0">
                <a:solidFill>
                  <a:srgbClr val="1F1F1F"/>
                </a:solidFill>
                <a:highlight>
                  <a:srgbClr val="FFFFFF"/>
                </a:highlight>
                <a:latin typeface="Arial" panose="020B0604020202020204" pitchFamily="34" charset="0"/>
                <a:ea typeface="Teko Light"/>
                <a:cs typeface="Arial" panose="020B0604020202020204" pitchFamily="34" charset="0"/>
                <a:sym typeface="Teko Light"/>
              </a:rPr>
              <a:t>AAUW CA Fund Peer Group</a:t>
            </a:r>
            <a:br>
              <a:rPr lang="en" sz="4800" b="1" dirty="0">
                <a:solidFill>
                  <a:srgbClr val="1F1F1F"/>
                </a:solidFill>
                <a:highlight>
                  <a:srgbClr val="FFFFFF"/>
                </a:highlight>
                <a:latin typeface="Arial" panose="020B0604020202020204" pitchFamily="34" charset="0"/>
                <a:ea typeface="Teko Light"/>
                <a:cs typeface="Arial" panose="020B0604020202020204" pitchFamily="34" charset="0"/>
                <a:sym typeface="Teko Light"/>
              </a:rPr>
            </a:br>
            <a:endParaRPr sz="4800" b="1" dirty="0">
              <a:solidFill>
                <a:schemeClr val="lt1"/>
              </a:solidFill>
              <a:latin typeface="Arial" panose="020B0604020202020204" pitchFamily="34" charset="0"/>
              <a:ea typeface="Teko Light"/>
              <a:cs typeface="Arial" panose="020B0604020202020204" pitchFamily="34" charset="0"/>
              <a:sym typeface="Teko Light"/>
            </a:endParaRPr>
          </a:p>
          <a:p>
            <a:pPr marL="0" lvl="0" indent="0" algn="ctr" rtl="0">
              <a:spcBef>
                <a:spcPts val="0"/>
              </a:spcBef>
              <a:spcAft>
                <a:spcPts val="0"/>
              </a:spcAft>
              <a:buClr>
                <a:schemeClr val="dk1"/>
              </a:buClr>
              <a:buSzPts val="1100"/>
              <a:buFont typeface="Arial"/>
              <a:buNone/>
            </a:pPr>
            <a:endParaRPr sz="2200" dirty="0">
              <a:solidFill>
                <a:schemeClr val="dk2"/>
              </a:solidFill>
              <a:latin typeface="Teko Light"/>
              <a:ea typeface="Teko Light"/>
              <a:cs typeface="Teko Light"/>
              <a:sym typeface="Teko Light"/>
            </a:endParaRPr>
          </a:p>
        </p:txBody>
      </p:sp>
      <p:grpSp>
        <p:nvGrpSpPr>
          <p:cNvPr id="123" name="Google Shape;123;p14"/>
          <p:cNvGrpSpPr/>
          <p:nvPr/>
        </p:nvGrpSpPr>
        <p:grpSpPr>
          <a:xfrm>
            <a:off x="8166223" y="251750"/>
            <a:ext cx="290744" cy="163675"/>
            <a:chOff x="1475808" y="254825"/>
            <a:chExt cx="388592" cy="163675"/>
          </a:xfrm>
        </p:grpSpPr>
        <p:cxnSp>
          <p:nvCxnSpPr>
            <p:cNvPr id="124" name="Google Shape;124;p14"/>
            <p:cNvCxnSpPr/>
            <p:nvPr/>
          </p:nvCxnSpPr>
          <p:spPr>
            <a:xfrm>
              <a:off x="1475808" y="254825"/>
              <a:ext cx="388200" cy="0"/>
            </a:xfrm>
            <a:prstGeom prst="straightConnector1">
              <a:avLst/>
            </a:prstGeom>
            <a:noFill/>
            <a:ln w="19050" cap="flat" cmpd="sng">
              <a:solidFill>
                <a:schemeClr val="dk1"/>
              </a:solidFill>
              <a:prstDash val="solid"/>
              <a:round/>
              <a:headEnd type="none" w="med" len="med"/>
              <a:tailEnd type="none" w="med" len="med"/>
            </a:ln>
          </p:spPr>
        </p:cxnSp>
        <p:cxnSp>
          <p:nvCxnSpPr>
            <p:cNvPr id="125" name="Google Shape;125;p14"/>
            <p:cNvCxnSpPr/>
            <p:nvPr/>
          </p:nvCxnSpPr>
          <p:spPr>
            <a:xfrm>
              <a:off x="1572800" y="336675"/>
              <a:ext cx="291600" cy="0"/>
            </a:xfrm>
            <a:prstGeom prst="straightConnector1">
              <a:avLst/>
            </a:prstGeom>
            <a:noFill/>
            <a:ln w="19050" cap="flat" cmpd="sng">
              <a:solidFill>
                <a:schemeClr val="dk1"/>
              </a:solidFill>
              <a:prstDash val="solid"/>
              <a:round/>
              <a:headEnd type="none" w="med" len="med"/>
              <a:tailEnd type="none" w="med" len="med"/>
            </a:ln>
          </p:spPr>
        </p:cxnSp>
        <p:cxnSp>
          <p:nvCxnSpPr>
            <p:cNvPr id="126" name="Google Shape;126;p14"/>
            <p:cNvCxnSpPr/>
            <p:nvPr/>
          </p:nvCxnSpPr>
          <p:spPr>
            <a:xfrm>
              <a:off x="1650725" y="418500"/>
              <a:ext cx="213300" cy="0"/>
            </a:xfrm>
            <a:prstGeom prst="straightConnector1">
              <a:avLst/>
            </a:prstGeom>
            <a:noFill/>
            <a:ln w="19050" cap="flat" cmpd="sng">
              <a:solidFill>
                <a:schemeClr val="dk1"/>
              </a:solidFill>
              <a:prstDash val="solid"/>
              <a:round/>
              <a:headEnd type="none" w="med" len="med"/>
              <a:tailEnd type="none" w="med" len="med"/>
            </a:ln>
          </p:spPr>
        </p:cxnSp>
      </p:grpSp>
      <p:sp>
        <p:nvSpPr>
          <p:cNvPr id="127" name="Google Shape;127;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3" name="Picture 2">
            <a:extLst>
              <a:ext uri="{FF2B5EF4-FFF2-40B4-BE49-F238E27FC236}">
                <a16:creationId xmlns:a16="http://schemas.microsoft.com/office/drawing/2014/main" id="{BF05991C-75F0-18DD-B9C7-A67ACF3BCD04}"/>
              </a:ext>
            </a:extLst>
          </p:cNvPr>
          <p:cNvPicPr>
            <a:picLocks noChangeAspect="1"/>
          </p:cNvPicPr>
          <p:nvPr/>
        </p:nvPicPr>
        <p:blipFill>
          <a:blip r:embed="rId3"/>
          <a:stretch>
            <a:fillRect/>
          </a:stretch>
        </p:blipFill>
        <p:spPr>
          <a:xfrm>
            <a:off x="836906" y="80190"/>
            <a:ext cx="1828804" cy="798578"/>
          </a:xfrm>
          <a:prstGeom prst="rect">
            <a:avLst/>
          </a:prstGeom>
        </p:spPr>
      </p:pic>
      <p:sp>
        <p:nvSpPr>
          <p:cNvPr id="9" name="TextBox 8">
            <a:extLst>
              <a:ext uri="{FF2B5EF4-FFF2-40B4-BE49-F238E27FC236}">
                <a16:creationId xmlns:a16="http://schemas.microsoft.com/office/drawing/2014/main" id="{14A796B2-D335-A4E5-239A-8A4AFBCE2C8C}"/>
              </a:ext>
            </a:extLst>
          </p:cNvPr>
          <p:cNvSpPr txBox="1"/>
          <p:nvPr/>
        </p:nvSpPr>
        <p:spPr>
          <a:xfrm>
            <a:off x="534075" y="1839944"/>
            <a:ext cx="8666569" cy="584775"/>
          </a:xfrm>
          <a:prstGeom prst="rect">
            <a:avLst/>
          </a:prstGeom>
          <a:noFill/>
        </p:spPr>
        <p:txBody>
          <a:bodyPr wrap="square" rtlCol="0">
            <a:spAutoFit/>
          </a:bodyPr>
          <a:lstStyle/>
          <a:p>
            <a:pPr algn="ctr"/>
            <a:r>
              <a:rPr lang="en-US" sz="3200" dirty="0">
                <a:solidFill>
                  <a:schemeClr val="dk2"/>
                </a:solidFill>
                <a:latin typeface="Teko Light"/>
                <a:ea typeface="Teko Light"/>
                <a:cs typeface="Teko Light"/>
                <a:sym typeface="Teko Light"/>
              </a:rPr>
              <a:t>S</a:t>
            </a:r>
            <a:r>
              <a:rPr lang="en" sz="3200" dirty="0">
                <a:solidFill>
                  <a:schemeClr val="dk2"/>
                </a:solidFill>
                <a:latin typeface="Teko Light"/>
                <a:ea typeface="Teko Light"/>
                <a:cs typeface="Teko Light"/>
                <a:sym typeface="Teko Light"/>
              </a:rPr>
              <a:t>eptember 30, 2025</a:t>
            </a:r>
            <a:endParaRPr lang="en-US" sz="3200" dirty="0"/>
          </a:p>
        </p:txBody>
      </p:sp>
      <p:sp>
        <p:nvSpPr>
          <p:cNvPr id="10" name="TextBox 9">
            <a:extLst>
              <a:ext uri="{FF2B5EF4-FFF2-40B4-BE49-F238E27FC236}">
                <a16:creationId xmlns:a16="http://schemas.microsoft.com/office/drawing/2014/main" id="{8BC9C585-33E2-6C39-05AD-428C40CF256B}"/>
              </a:ext>
            </a:extLst>
          </p:cNvPr>
          <p:cNvSpPr txBox="1"/>
          <p:nvPr/>
        </p:nvSpPr>
        <p:spPr>
          <a:xfrm>
            <a:off x="836906" y="2675383"/>
            <a:ext cx="4784660" cy="1200329"/>
          </a:xfrm>
          <a:prstGeom prst="rect">
            <a:avLst/>
          </a:prstGeom>
          <a:noFill/>
        </p:spPr>
        <p:txBody>
          <a:bodyPr wrap="square" rtlCol="0">
            <a:spAutoFit/>
          </a:bodyPr>
          <a:lstStyle/>
          <a:p>
            <a:pPr algn="ctr"/>
            <a:r>
              <a:rPr lang="en" sz="3600" b="1" dirty="0">
                <a:solidFill>
                  <a:srgbClr val="1F1F1F"/>
                </a:solidFill>
                <a:highlight>
                  <a:srgbClr val="FFFFFF"/>
                </a:highlight>
                <a:latin typeface="BaaBookHmkBold" panose="00000400000000000000" pitchFamily="2" charset="0"/>
                <a:ea typeface="Teko Light"/>
                <a:cs typeface="Arial" panose="020B0604020202020204" pitchFamily="34" charset="0"/>
                <a:sym typeface="Teko Light"/>
              </a:rPr>
              <a:t>The Nuts and Bolts of</a:t>
            </a:r>
          </a:p>
          <a:p>
            <a:pPr algn="ctr"/>
            <a:r>
              <a:rPr lang="en" sz="3600" b="1" dirty="0">
                <a:solidFill>
                  <a:srgbClr val="1F1F1F"/>
                </a:solidFill>
                <a:highlight>
                  <a:srgbClr val="FFFFFF"/>
                </a:highlight>
                <a:latin typeface="BaaBookHmkBold" panose="00000400000000000000" pitchFamily="2" charset="0"/>
                <a:cs typeface="Arial" panose="020B0604020202020204" pitchFamily="34" charset="0"/>
                <a:sym typeface="Teko Light"/>
              </a:rPr>
              <a:t>The AAUW Fund</a:t>
            </a:r>
            <a:endParaRPr lang="en-US" sz="3600" dirty="0">
              <a:latin typeface="BaaBookHmkBold" panose="00000400000000000000" pitchFamily="2" charset="0"/>
            </a:endParaRPr>
          </a:p>
        </p:txBody>
      </p:sp>
      <p:pic>
        <p:nvPicPr>
          <p:cNvPr id="12" name="Picture 11">
            <a:extLst>
              <a:ext uri="{FF2B5EF4-FFF2-40B4-BE49-F238E27FC236}">
                <a16:creationId xmlns:a16="http://schemas.microsoft.com/office/drawing/2014/main" id="{86F6E974-F0BC-6069-27AE-68607E6FA102}"/>
              </a:ext>
            </a:extLst>
          </p:cNvPr>
          <p:cNvPicPr>
            <a:picLocks noChangeAspect="1"/>
          </p:cNvPicPr>
          <p:nvPr/>
        </p:nvPicPr>
        <p:blipFill>
          <a:blip r:embed="rId4"/>
          <a:stretch>
            <a:fillRect/>
          </a:stretch>
        </p:blipFill>
        <p:spPr>
          <a:xfrm>
            <a:off x="5543824" y="2389557"/>
            <a:ext cx="3287310" cy="14861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2CAF52-9431-EB81-52B2-505ED68A7E00}"/>
              </a:ext>
            </a:extLst>
          </p:cNvPr>
          <p:cNvSpPr>
            <a:spLocks noGrp="1"/>
          </p:cNvSpPr>
          <p:nvPr>
            <p:ph type="body" idx="1"/>
          </p:nvPr>
        </p:nvSpPr>
        <p:spPr>
          <a:xfrm>
            <a:off x="-62197" y="656784"/>
            <a:ext cx="4351564" cy="2723564"/>
          </a:xfrm>
        </p:spPr>
        <p:txBody>
          <a:bodyPr/>
          <a:lstStyle/>
          <a:p>
            <a:pPr marL="152400" indent="0">
              <a:buNone/>
            </a:pPr>
            <a:r>
              <a:rPr lang="en-US" sz="1800" b="1" dirty="0">
                <a:solidFill>
                  <a:srgbClr val="0070C0"/>
                </a:solidFill>
                <a:hlinkClick r:id="rId2">
                  <a:extLst>
                    <a:ext uri="{A12FA001-AC4F-418D-AE19-62706E023703}">
                      <ahyp:hlinkClr xmlns:ahyp="http://schemas.microsoft.com/office/drawing/2018/hyperlinkcolor" val="tx"/>
                    </a:ext>
                  </a:extLst>
                </a:hlinkClick>
              </a:rPr>
              <a:t>5 Star Program</a:t>
            </a:r>
            <a:endParaRPr lang="en-US" sz="1800" b="1" dirty="0">
              <a:solidFill>
                <a:srgbClr val="0070C0"/>
              </a:solidFill>
            </a:endParaRPr>
          </a:p>
          <a:p>
            <a:pPr marL="152400" indent="0">
              <a:buNone/>
            </a:pPr>
            <a:r>
              <a:rPr lang="en-US" sz="1800" b="1" dirty="0">
                <a:solidFill>
                  <a:srgbClr val="0070C0"/>
                </a:solidFill>
                <a:hlinkClick r:id="rId3">
                  <a:extLst>
                    <a:ext uri="{A12FA001-AC4F-418D-AE19-62706E023703}">
                      <ahyp:hlinkClr xmlns:ahyp="http://schemas.microsoft.com/office/drawing/2018/hyperlinkcolor" val="tx"/>
                    </a:ext>
                  </a:extLst>
                </a:hlinkClick>
              </a:rPr>
              <a:t>AAUW CA Fund Webpage</a:t>
            </a:r>
            <a:endParaRPr lang="en-US" sz="1800" b="1" dirty="0">
              <a:solidFill>
                <a:srgbClr val="0070C0"/>
              </a:solidFill>
            </a:endParaRPr>
          </a:p>
          <a:p>
            <a:pPr marL="152400" indent="0">
              <a:buNone/>
            </a:pPr>
            <a:r>
              <a:rPr lang="en-US" sz="1800" b="1" dirty="0">
                <a:solidFill>
                  <a:srgbClr val="0070C0"/>
                </a:solidFill>
                <a:hlinkClick r:id="rId4">
                  <a:extLst>
                    <a:ext uri="{A12FA001-AC4F-418D-AE19-62706E023703}">
                      <ahyp:hlinkClr xmlns:ahyp="http://schemas.microsoft.com/office/drawing/2018/hyperlinkcolor" val="tx"/>
                    </a:ext>
                  </a:extLst>
                </a:hlinkClick>
              </a:rPr>
              <a:t>AAUW CA Fundraising Guidelines</a:t>
            </a:r>
            <a:endParaRPr lang="en-US" sz="1800" b="1" dirty="0">
              <a:solidFill>
                <a:srgbClr val="0070C0"/>
              </a:solidFill>
            </a:endParaRPr>
          </a:p>
          <a:p>
            <a:pPr marL="152400" indent="0">
              <a:buNone/>
            </a:pPr>
            <a:r>
              <a:rPr lang="en-US" sz="1800" b="1" dirty="0">
                <a:solidFill>
                  <a:srgbClr val="0070C0"/>
                </a:solidFill>
                <a:hlinkClick r:id="rId5">
                  <a:extLst>
                    <a:ext uri="{A12FA001-AC4F-418D-AE19-62706E023703}">
                      <ahyp:hlinkClr xmlns:ahyp="http://schemas.microsoft.com/office/drawing/2018/hyperlinkcolor" val="tx"/>
                    </a:ext>
                  </a:extLst>
                </a:hlinkClick>
              </a:rPr>
              <a:t>AAUW CA Peer Group Webpage</a:t>
            </a:r>
            <a:endParaRPr lang="en-US" sz="1800" b="1" dirty="0">
              <a:solidFill>
                <a:srgbClr val="0070C0"/>
              </a:solidFill>
            </a:endParaRPr>
          </a:p>
          <a:p>
            <a:pPr marL="152400" indent="0">
              <a:buNone/>
            </a:pPr>
            <a:r>
              <a:rPr lang="en-US" sz="1800" b="1" dirty="0">
                <a:solidFill>
                  <a:srgbClr val="0070C0"/>
                </a:solidFill>
                <a:hlinkClick r:id="rId6">
                  <a:extLst>
                    <a:ext uri="{A12FA001-AC4F-418D-AE19-62706E023703}">
                      <ahyp:hlinkClr xmlns:ahyp="http://schemas.microsoft.com/office/drawing/2018/hyperlinkcolor" val="tx"/>
                    </a:ext>
                  </a:extLst>
                </a:hlinkClick>
              </a:rPr>
              <a:t>AAUW CA Request  a Speaker Link</a:t>
            </a:r>
            <a:endParaRPr lang="en-US" sz="1800" b="1" dirty="0">
              <a:solidFill>
                <a:srgbClr val="0070C0"/>
              </a:solidFill>
            </a:endParaRPr>
          </a:p>
          <a:p>
            <a:pPr marL="152400" indent="0">
              <a:buNone/>
            </a:pPr>
            <a:r>
              <a:rPr lang="en-US" sz="1800" b="1" dirty="0">
                <a:solidFill>
                  <a:srgbClr val="0070C0"/>
                </a:solidFill>
                <a:hlinkClick r:id="rId7" action="ppaction://hlinkfile">
                  <a:extLst>
                    <a:ext uri="{A12FA001-AC4F-418D-AE19-62706E023703}">
                      <ahyp:hlinkClr xmlns:ahyp="http://schemas.microsoft.com/office/drawing/2018/hyperlinkcolor" val="tx"/>
                    </a:ext>
                  </a:extLst>
                </a:hlinkClick>
              </a:rPr>
              <a:t>AAUW Fund Donation Form</a:t>
            </a:r>
            <a:endParaRPr lang="en-US" sz="1800" b="1" dirty="0">
              <a:solidFill>
                <a:srgbClr val="0070C0"/>
              </a:solidFill>
            </a:endParaRPr>
          </a:p>
          <a:p>
            <a:pPr marL="152400" indent="0">
              <a:buNone/>
            </a:pPr>
            <a:r>
              <a:rPr lang="en-US" sz="1800" b="1" dirty="0">
                <a:solidFill>
                  <a:srgbClr val="0070C0"/>
                </a:solidFill>
                <a:hlinkClick r:id="rId8">
                  <a:extLst>
                    <a:ext uri="{A12FA001-AC4F-418D-AE19-62706E023703}">
                      <ahyp:hlinkClr xmlns:ahyp="http://schemas.microsoft.com/office/drawing/2018/hyperlinkcolor" val="tx"/>
                    </a:ext>
                  </a:extLst>
                </a:hlinkClick>
              </a:rPr>
              <a:t>AAUW Fund Donation Webpage</a:t>
            </a:r>
            <a:r>
              <a:rPr lang="en-US" sz="1800" b="1" dirty="0">
                <a:solidFill>
                  <a:srgbClr val="0070C0"/>
                </a:solidFill>
              </a:rPr>
              <a:t>	</a:t>
            </a:r>
          </a:p>
          <a:p>
            <a:pPr marL="152400" indent="0">
              <a:buNone/>
            </a:pPr>
            <a:r>
              <a:rPr lang="en-US" sz="1800" b="1" dirty="0">
                <a:solidFill>
                  <a:srgbClr val="0070C0"/>
                </a:solidFill>
                <a:hlinkClick r:id="rId9">
                  <a:extLst>
                    <a:ext uri="{A12FA001-AC4F-418D-AE19-62706E023703}">
                      <ahyp:hlinkClr xmlns:ahyp="http://schemas.microsoft.com/office/drawing/2018/hyperlinkcolor" val="tx"/>
                    </a:ext>
                  </a:extLst>
                </a:hlinkClick>
              </a:rPr>
              <a:t>AAUW Legal Advocacy Fund</a:t>
            </a:r>
            <a:endParaRPr lang="en-US" sz="1800" b="1" dirty="0">
              <a:solidFill>
                <a:srgbClr val="0070C0"/>
              </a:solidFill>
            </a:endParaRPr>
          </a:p>
          <a:p>
            <a:pPr marL="152400" indent="0">
              <a:buNone/>
            </a:pPr>
            <a:r>
              <a:rPr lang="en-US" sz="1800" b="1" dirty="0">
                <a:solidFill>
                  <a:srgbClr val="0070C0"/>
                </a:solidFill>
                <a:hlinkClick r:id="rId10">
                  <a:extLst>
                    <a:ext uri="{A12FA001-AC4F-418D-AE19-62706E023703}">
                      <ahyp:hlinkClr xmlns:ahyp="http://schemas.microsoft.com/office/drawing/2018/hyperlinkcolor" val="tx"/>
                    </a:ext>
                  </a:extLst>
                </a:hlinkClick>
              </a:rPr>
              <a:t>AAUW National Fellowships and Grants</a:t>
            </a:r>
            <a:endParaRPr lang="en-US" sz="1800" b="1" dirty="0">
              <a:solidFill>
                <a:srgbClr val="0070C0"/>
              </a:solidFill>
            </a:endParaRPr>
          </a:p>
          <a:p>
            <a:pPr marL="152400" indent="0">
              <a:buNone/>
            </a:pPr>
            <a:r>
              <a:rPr lang="en-US" sz="1800" b="1" dirty="0">
                <a:solidFill>
                  <a:srgbClr val="0070C0"/>
                </a:solidFill>
                <a:hlinkClick r:id="rId11">
                  <a:extLst>
                    <a:ext uri="{A12FA001-AC4F-418D-AE19-62706E023703}">
                      <ahyp:hlinkClr xmlns:ahyp="http://schemas.microsoft.com/office/drawing/2018/hyperlinkcolor" val="tx"/>
                    </a:ext>
                  </a:extLst>
                </a:hlinkClick>
              </a:rPr>
              <a:t>Branch Job Description</a:t>
            </a:r>
            <a:endParaRPr lang="en-US" sz="1800" b="1" dirty="0">
              <a:solidFill>
                <a:srgbClr val="0070C0"/>
              </a:solidFill>
            </a:endParaRPr>
          </a:p>
          <a:p>
            <a:pPr marL="152400" indent="0">
              <a:buNone/>
            </a:pPr>
            <a:endParaRPr lang="en-US" sz="1700" b="1" dirty="0"/>
          </a:p>
        </p:txBody>
      </p:sp>
      <p:sp>
        <p:nvSpPr>
          <p:cNvPr id="3" name="Title 2">
            <a:extLst>
              <a:ext uri="{FF2B5EF4-FFF2-40B4-BE49-F238E27FC236}">
                <a16:creationId xmlns:a16="http://schemas.microsoft.com/office/drawing/2014/main" id="{56EFE0BB-3A8D-9A9B-840C-F8D35C9121F3}"/>
              </a:ext>
            </a:extLst>
          </p:cNvPr>
          <p:cNvSpPr>
            <a:spLocks noGrp="1"/>
          </p:cNvSpPr>
          <p:nvPr>
            <p:ph type="title"/>
          </p:nvPr>
        </p:nvSpPr>
        <p:spPr>
          <a:xfrm>
            <a:off x="849600" y="0"/>
            <a:ext cx="7444800" cy="518400"/>
          </a:xfrm>
        </p:spPr>
        <p:txBody>
          <a:bodyPr/>
          <a:lstStyle/>
          <a:p>
            <a:r>
              <a:rPr lang="en-US" b="1" dirty="0">
                <a:latin typeface="Arial" panose="020B0604020202020204" pitchFamily="34" charset="0"/>
                <a:cs typeface="Arial" panose="020B0604020202020204" pitchFamily="34" charset="0"/>
              </a:rPr>
              <a:t>Resources</a:t>
            </a:r>
          </a:p>
        </p:txBody>
      </p:sp>
      <p:sp>
        <p:nvSpPr>
          <p:cNvPr id="4" name="Text Placeholder 1">
            <a:extLst>
              <a:ext uri="{FF2B5EF4-FFF2-40B4-BE49-F238E27FC236}">
                <a16:creationId xmlns:a16="http://schemas.microsoft.com/office/drawing/2014/main" id="{E40AD2B6-D89B-FC5B-F343-B70497178FBF}"/>
              </a:ext>
            </a:extLst>
          </p:cNvPr>
          <p:cNvSpPr txBox="1">
            <a:spLocks/>
          </p:cNvSpPr>
          <p:nvPr/>
        </p:nvSpPr>
        <p:spPr>
          <a:xfrm>
            <a:off x="4237697" y="656784"/>
            <a:ext cx="4351564" cy="29216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Barlow"/>
              <a:buAutoNum type="arabicPeriod"/>
              <a:defRPr sz="1250" b="0" i="0" u="none" strike="noStrike" cap="none">
                <a:solidFill>
                  <a:schemeClr val="lt1"/>
                </a:solidFill>
                <a:latin typeface="Barlow"/>
                <a:ea typeface="Barlow"/>
                <a:cs typeface="Barlow"/>
                <a:sym typeface="Barlow"/>
              </a:defRPr>
            </a:lvl1pPr>
            <a:lvl2pPr marL="914400" marR="0" lvl="1" indent="-304800" algn="l" rtl="0">
              <a:lnSpc>
                <a:spcPct val="100000"/>
              </a:lnSpc>
              <a:spcBef>
                <a:spcPts val="0"/>
              </a:spcBef>
              <a:spcAft>
                <a:spcPts val="0"/>
              </a:spcAft>
              <a:buClr>
                <a:srgbClr val="434343"/>
              </a:buClr>
              <a:buSzPts val="1200"/>
              <a:buFont typeface="Roboto Condensed Light"/>
              <a:buAutoNum type="alphaLcPeriod"/>
              <a:defRPr sz="1300" b="0" i="0" u="none" strike="noStrike" cap="none">
                <a:solidFill>
                  <a:schemeClr val="lt1"/>
                </a:solidFill>
                <a:latin typeface="Barlow"/>
                <a:ea typeface="Barlow"/>
                <a:cs typeface="Barlow"/>
                <a:sym typeface="Barlow"/>
              </a:defRPr>
            </a:lvl2pPr>
            <a:lvl3pPr marL="1371600" marR="0" lvl="2"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Questrial"/>
                <a:ea typeface="Questrial"/>
                <a:cs typeface="Questrial"/>
                <a:sym typeface="Questrial"/>
              </a:defRPr>
            </a:lvl3pPr>
            <a:lvl4pPr marL="1828800" marR="0" lvl="3" indent="-304800" algn="l" rtl="0">
              <a:lnSpc>
                <a:spcPct val="100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Questrial"/>
                <a:ea typeface="Questrial"/>
                <a:cs typeface="Questrial"/>
                <a:sym typeface="Questrial"/>
              </a:defRPr>
            </a:lvl4pPr>
            <a:lvl5pPr marL="2286000" marR="0" lvl="4"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Questrial"/>
                <a:ea typeface="Questrial"/>
                <a:cs typeface="Questrial"/>
                <a:sym typeface="Questrial"/>
              </a:defRPr>
            </a:lvl5pPr>
            <a:lvl6pPr marL="2743200" marR="0" lvl="5"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Questrial"/>
                <a:ea typeface="Questrial"/>
                <a:cs typeface="Questrial"/>
                <a:sym typeface="Questrial"/>
              </a:defRPr>
            </a:lvl6pPr>
            <a:lvl7pPr marL="3200400" marR="0" lvl="6" indent="-304800" algn="l" rtl="0">
              <a:lnSpc>
                <a:spcPct val="100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Questrial"/>
                <a:ea typeface="Questrial"/>
                <a:cs typeface="Questrial"/>
                <a:sym typeface="Questrial"/>
              </a:defRPr>
            </a:lvl7pPr>
            <a:lvl8pPr marL="3657600" marR="0" lvl="7"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Questrial"/>
                <a:ea typeface="Questrial"/>
                <a:cs typeface="Questrial"/>
                <a:sym typeface="Questrial"/>
              </a:defRPr>
            </a:lvl8pPr>
            <a:lvl9pPr marL="4114800" marR="0" lvl="8"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Questrial"/>
                <a:ea typeface="Questrial"/>
                <a:cs typeface="Questrial"/>
                <a:sym typeface="Questrial"/>
              </a:defRPr>
            </a:lvl9pPr>
          </a:lstStyle>
          <a:p>
            <a:pPr marL="152400" indent="0">
              <a:buFont typeface="Barlow"/>
              <a:buNone/>
            </a:pPr>
            <a:r>
              <a:rPr lang="en-US" sz="1800" b="1" dirty="0">
                <a:solidFill>
                  <a:srgbClr val="0070C0"/>
                </a:solidFill>
                <a:hlinkClick r:id="rId12">
                  <a:extLst>
                    <a:ext uri="{A12FA001-AC4F-418D-AE19-62706E023703}">
                      <ahyp:hlinkClr xmlns:ahyp="http://schemas.microsoft.com/office/drawing/2018/hyperlinkcolor" val="tx"/>
                    </a:ext>
                  </a:extLst>
                </a:hlinkClick>
              </a:rPr>
              <a:t>Current and Past LAF Cases</a:t>
            </a:r>
            <a:endParaRPr lang="en-US" sz="1800" b="1" dirty="0">
              <a:solidFill>
                <a:srgbClr val="0070C0"/>
              </a:solidFill>
            </a:endParaRPr>
          </a:p>
          <a:p>
            <a:pPr marL="152400" indent="0">
              <a:buFont typeface="Barlow"/>
              <a:buNone/>
            </a:pPr>
            <a:r>
              <a:rPr lang="en-US" sz="1800" b="1" dirty="0">
                <a:solidFill>
                  <a:srgbClr val="0070C0"/>
                </a:solidFill>
                <a:hlinkClick r:id="rId13">
                  <a:extLst>
                    <a:ext uri="{A12FA001-AC4F-418D-AE19-62706E023703}">
                      <ahyp:hlinkClr xmlns:ahyp="http://schemas.microsoft.com/office/drawing/2018/hyperlinkcolor" val="tx"/>
                    </a:ext>
                  </a:extLst>
                </a:hlinkClick>
              </a:rPr>
              <a:t>Fellowship Directory 2004-5 thru 2023</a:t>
            </a:r>
          </a:p>
          <a:p>
            <a:pPr marL="152400" indent="0">
              <a:buFont typeface="Barlow"/>
              <a:buNone/>
            </a:pPr>
            <a:r>
              <a:rPr lang="en-US" sz="1800" b="1" dirty="0">
                <a:solidFill>
                  <a:srgbClr val="0070C0"/>
                </a:solidFill>
                <a:hlinkClick r:id="rId13">
                  <a:extLst>
                    <a:ext uri="{A12FA001-AC4F-418D-AE19-62706E023703}">
                      <ahyp:hlinkClr xmlns:ahyp="http://schemas.microsoft.com/office/drawing/2018/hyperlinkcolor" val="tx"/>
                    </a:ext>
                  </a:extLst>
                </a:hlinkClick>
              </a:rPr>
              <a:t> </a:t>
            </a:r>
            <a:r>
              <a:rPr lang="en-US" sz="1800" b="1" dirty="0">
                <a:solidFill>
                  <a:srgbClr val="0070C0"/>
                </a:solidFill>
              </a:rPr>
              <a:t>(by name of recipient)</a:t>
            </a:r>
          </a:p>
          <a:p>
            <a:pPr marL="152400" indent="0">
              <a:buFont typeface="Barlow"/>
              <a:buNone/>
            </a:pPr>
            <a:r>
              <a:rPr lang="en-US" sz="1800" b="1" dirty="0">
                <a:solidFill>
                  <a:srgbClr val="0070C0"/>
                </a:solidFill>
                <a:hlinkClick r:id="rId14">
                  <a:extLst>
                    <a:ext uri="{A12FA001-AC4F-418D-AE19-62706E023703}">
                      <ahyp:hlinkClr xmlns:ahyp="http://schemas.microsoft.com/office/drawing/2018/hyperlinkcolor" val="tx"/>
                    </a:ext>
                  </a:extLst>
                </a:hlinkClick>
              </a:rPr>
              <a:t>Fellowship Directory 2023 to present</a:t>
            </a:r>
            <a:endParaRPr lang="en-US" sz="1800" b="1" dirty="0">
              <a:solidFill>
                <a:srgbClr val="0070C0"/>
              </a:solidFill>
            </a:endParaRPr>
          </a:p>
          <a:p>
            <a:pPr marL="152400" indent="0">
              <a:buFont typeface="Barlow"/>
              <a:buNone/>
            </a:pPr>
            <a:r>
              <a:rPr lang="en-US" sz="1800" b="1" dirty="0">
                <a:solidFill>
                  <a:srgbClr val="0070C0"/>
                </a:solidFill>
                <a:hlinkClick r:id="rId15">
                  <a:extLst>
                    <a:ext uri="{A12FA001-AC4F-418D-AE19-62706E023703}">
                      <ahyp:hlinkClr xmlns:ahyp="http://schemas.microsoft.com/office/drawing/2018/hyperlinkcolor" val="tx"/>
                    </a:ext>
                  </a:extLst>
                </a:hlinkClick>
              </a:rPr>
              <a:t>Greatest Needs Flyer</a:t>
            </a:r>
            <a:endParaRPr lang="en-US" sz="1800" b="1" dirty="0">
              <a:solidFill>
                <a:srgbClr val="0070C0"/>
              </a:solidFill>
            </a:endParaRPr>
          </a:p>
          <a:p>
            <a:pPr marL="152400" indent="0">
              <a:buFont typeface="Barlow"/>
              <a:buNone/>
            </a:pPr>
            <a:r>
              <a:rPr lang="en-US" sz="1800" b="1" dirty="0">
                <a:solidFill>
                  <a:srgbClr val="0070C0"/>
                </a:solidFill>
                <a:hlinkClick r:id="rId16">
                  <a:extLst>
                    <a:ext uri="{A12FA001-AC4F-418D-AE19-62706E023703}">
                      <ahyp:hlinkClr xmlns:ahyp="http://schemas.microsoft.com/office/drawing/2018/hyperlinkcolor" val="tx"/>
                    </a:ext>
                  </a:extLst>
                </a:hlinkClick>
              </a:rPr>
              <a:t>Legacy Circle </a:t>
            </a:r>
            <a:r>
              <a:rPr lang="en-US" sz="1800" b="1" dirty="0">
                <a:solidFill>
                  <a:srgbClr val="0070C0"/>
                </a:solidFill>
              </a:rPr>
              <a:t>(CA Webpage)</a:t>
            </a:r>
          </a:p>
          <a:p>
            <a:pPr marL="152400" indent="0">
              <a:buFont typeface="Barlow"/>
              <a:buNone/>
            </a:pPr>
            <a:r>
              <a:rPr lang="en-US" sz="1800" b="1" dirty="0">
                <a:solidFill>
                  <a:srgbClr val="0070C0"/>
                </a:solidFill>
                <a:hlinkClick r:id="rId17">
                  <a:extLst>
                    <a:ext uri="{A12FA001-AC4F-418D-AE19-62706E023703}">
                      <ahyp:hlinkClr xmlns:ahyp="http://schemas.microsoft.com/office/drawing/2018/hyperlinkcolor" val="tx"/>
                    </a:ext>
                  </a:extLst>
                </a:hlinkClick>
              </a:rPr>
              <a:t>Legacy Circle Brochure</a:t>
            </a:r>
            <a:endParaRPr lang="en-US" sz="1800" b="1" dirty="0">
              <a:solidFill>
                <a:srgbClr val="0070C0"/>
              </a:solidFill>
            </a:endParaRPr>
          </a:p>
          <a:p>
            <a:pPr marL="152400" indent="0">
              <a:buFont typeface="Barlow"/>
              <a:buNone/>
            </a:pPr>
            <a:r>
              <a:rPr lang="en-US" sz="1800" b="1" dirty="0">
                <a:solidFill>
                  <a:srgbClr val="0070C0"/>
                </a:solidFill>
                <a:hlinkClick r:id="rId18">
                  <a:extLst>
                    <a:ext uri="{A12FA001-AC4F-418D-AE19-62706E023703}">
                      <ahyp:hlinkClr xmlns:ahyp="http://schemas.microsoft.com/office/drawing/2018/hyperlinkcolor" val="tx"/>
                    </a:ext>
                  </a:extLst>
                </a:hlinkClick>
              </a:rPr>
              <a:t>Named Gift Honoree Info</a:t>
            </a:r>
            <a:endParaRPr lang="en-US" sz="1800" b="1" dirty="0">
              <a:solidFill>
                <a:srgbClr val="0070C0"/>
              </a:solidFill>
            </a:endParaRPr>
          </a:p>
          <a:p>
            <a:pPr marL="152400" indent="0">
              <a:buFont typeface="Barlow"/>
              <a:buNone/>
              <a:defRPr/>
            </a:pPr>
            <a:r>
              <a:rPr lang="en-US" sz="1800" b="1" dirty="0">
                <a:solidFill>
                  <a:srgbClr val="0070C0"/>
                </a:solidFill>
                <a:hlinkClick r:id="rId19">
                  <a:extLst>
                    <a:ext uri="{A12FA001-AC4F-418D-AE19-62706E023703}">
                      <ahyp:hlinkClr xmlns:ahyp="http://schemas.microsoft.com/office/drawing/2018/hyperlinkcolor" val="tx"/>
                    </a:ext>
                  </a:extLst>
                </a:hlinkClick>
              </a:rPr>
              <a:t>National AAUW Fundraising Policies</a:t>
            </a:r>
            <a:endParaRPr lang="en-US" sz="1800" b="1" dirty="0">
              <a:solidFill>
                <a:srgbClr val="0070C0"/>
              </a:solidFill>
            </a:endParaRPr>
          </a:p>
          <a:p>
            <a:pPr marL="152400" indent="0">
              <a:buFont typeface="Barlow"/>
              <a:buNone/>
            </a:pPr>
            <a:r>
              <a:rPr lang="en-US" sz="1800" b="1" dirty="0">
                <a:solidFill>
                  <a:srgbClr val="0070C0"/>
                </a:solidFill>
                <a:hlinkClick r:id="rId20">
                  <a:extLst>
                    <a:ext uri="{A12FA001-AC4F-418D-AE19-62706E023703}">
                      <ahyp:hlinkClr xmlns:ahyp="http://schemas.microsoft.com/office/drawing/2018/hyperlinkcolor" val="tx"/>
                    </a:ext>
                  </a:extLst>
                </a:hlinkClick>
              </a:rPr>
              <a:t>Planned Giving</a:t>
            </a:r>
            <a:endParaRPr lang="en-US" sz="1800" b="1" dirty="0">
              <a:solidFill>
                <a:srgbClr val="0070C0"/>
              </a:solidFill>
            </a:endParaRPr>
          </a:p>
          <a:p>
            <a:pPr marL="152400" indent="0">
              <a:buFont typeface="Barlow"/>
              <a:buNone/>
            </a:pPr>
            <a:endParaRPr lang="en-US" sz="1600" b="1" dirty="0"/>
          </a:p>
        </p:txBody>
      </p:sp>
      <p:sp>
        <p:nvSpPr>
          <p:cNvPr id="7" name="TextBox 6">
            <a:extLst>
              <a:ext uri="{FF2B5EF4-FFF2-40B4-BE49-F238E27FC236}">
                <a16:creationId xmlns:a16="http://schemas.microsoft.com/office/drawing/2014/main" id="{8AE63289-DC57-A236-1CD8-A29C253D10A1}"/>
              </a:ext>
            </a:extLst>
          </p:cNvPr>
          <p:cNvSpPr txBox="1"/>
          <p:nvPr/>
        </p:nvSpPr>
        <p:spPr>
          <a:xfrm>
            <a:off x="-220985" y="3578390"/>
            <a:ext cx="8736370" cy="923330"/>
          </a:xfrm>
          <a:prstGeom prst="rect">
            <a:avLst/>
          </a:prstGeom>
          <a:noFill/>
        </p:spPr>
        <p:txBody>
          <a:bodyPr wrap="square">
            <a:spAutoFit/>
          </a:bodyPr>
          <a:lstStyle/>
          <a:p>
            <a:pPr marL="152400" indent="0" algn="ctr">
              <a:buNone/>
            </a:pPr>
            <a:r>
              <a:rPr lang="en-US" sz="1800" b="1" dirty="0">
                <a:solidFill>
                  <a:srgbClr val="0070C0"/>
                </a:solidFill>
              </a:rPr>
              <a:t>For Information About the Recipients of Your Branch Endowment/Grant:</a:t>
            </a:r>
            <a:endParaRPr lang="en-US" sz="1800" dirty="0">
              <a:solidFill>
                <a:srgbClr val="0070C0"/>
              </a:solidFill>
            </a:endParaRPr>
          </a:p>
          <a:p>
            <a:pPr marL="152400" indent="0" algn="ctr">
              <a:buNone/>
            </a:pPr>
            <a:r>
              <a:rPr lang="en-US" sz="1800" dirty="0">
                <a:solidFill>
                  <a:srgbClr val="0070C0"/>
                </a:solidFill>
              </a:rPr>
              <a:t> contact </a:t>
            </a:r>
            <a:r>
              <a:rPr lang="en-US" sz="1800" dirty="0">
                <a:solidFill>
                  <a:srgbClr val="0070C0"/>
                </a:solidFill>
                <a:hlinkClick r:id="rId21">
                  <a:extLst>
                    <a:ext uri="{A12FA001-AC4F-418D-AE19-62706E023703}">
                      <ahyp:hlinkClr xmlns:ahyp="http://schemas.microsoft.com/office/drawing/2018/hyperlinkcolor" val="tx"/>
                    </a:ext>
                  </a:extLst>
                </a:hlinkClick>
              </a:rPr>
              <a:t>awards@aauw.org</a:t>
            </a:r>
            <a:r>
              <a:rPr lang="en-US" sz="1800" dirty="0">
                <a:solidFill>
                  <a:srgbClr val="0070C0"/>
                </a:solidFill>
              </a:rPr>
              <a:t> or </a:t>
            </a:r>
          </a:p>
          <a:p>
            <a:pPr marL="152400" indent="0" algn="ctr">
              <a:buNone/>
            </a:pPr>
            <a:r>
              <a:rPr lang="en-US" sz="1800" dirty="0">
                <a:solidFill>
                  <a:srgbClr val="0070C0"/>
                </a:solidFill>
              </a:rPr>
              <a:t>AAUW CA President Charmen Goehring at  </a:t>
            </a:r>
            <a:r>
              <a:rPr lang="en-US" sz="1800" dirty="0">
                <a:solidFill>
                  <a:srgbClr val="0070C0"/>
                </a:solidFill>
                <a:hlinkClick r:id="rId22">
                  <a:extLst>
                    <a:ext uri="{A12FA001-AC4F-418D-AE19-62706E023703}">
                      <ahyp:hlinkClr xmlns:ahyp="http://schemas.microsoft.com/office/drawing/2018/hyperlinkcolor" val="tx"/>
                    </a:ext>
                  </a:extLst>
                </a:hlinkClick>
              </a:rPr>
              <a:t>statepresident@aauw-ca.org</a:t>
            </a:r>
            <a:r>
              <a:rPr lang="en-US" sz="1800" dirty="0">
                <a:solidFill>
                  <a:srgbClr val="0070C0"/>
                </a:solidFill>
              </a:rPr>
              <a:t> </a:t>
            </a:r>
          </a:p>
        </p:txBody>
      </p:sp>
    </p:spTree>
    <p:extLst>
      <p:ext uri="{BB962C8B-B14F-4D97-AF65-F5344CB8AC3E}">
        <p14:creationId xmlns:p14="http://schemas.microsoft.com/office/powerpoint/2010/main" val="51999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21</a:t>
            </a:fld>
            <a:endParaRPr>
              <a:solidFill>
                <a:srgbClr val="99C8F8"/>
              </a:solidFill>
            </a:endParaRPr>
          </a:p>
        </p:txBody>
      </p:sp>
      <p:sp>
        <p:nvSpPr>
          <p:cNvPr id="2" name="Rectangle 1">
            <a:extLst>
              <a:ext uri="{FF2B5EF4-FFF2-40B4-BE49-F238E27FC236}">
                <a16:creationId xmlns:a16="http://schemas.microsoft.com/office/drawing/2014/main" id="{C992798F-A589-EC57-F274-5A546F4569FE}"/>
              </a:ext>
            </a:extLst>
          </p:cNvPr>
          <p:cNvSpPr/>
          <p:nvPr/>
        </p:nvSpPr>
        <p:spPr>
          <a:xfrm>
            <a:off x="2453685" y="1738126"/>
            <a:ext cx="3570208" cy="923330"/>
          </a:xfrm>
          <a:prstGeom prst="rect">
            <a:avLst/>
          </a:prstGeom>
          <a:noFill/>
        </p:spPr>
        <p:txBody>
          <a:bodyPr wrap="none" lIns="91440" tIns="45720" rIns="91440" bIns="45720">
            <a:spAutoFit/>
          </a:bodyPr>
          <a:lstStyle/>
          <a:p>
            <a:pPr algn="ctr"/>
            <a:r>
              <a:rPr lang="e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Questions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41983" y="230915"/>
            <a:ext cx="8514801" cy="5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latin typeface="BaaBookHmkBold" panose="00000400000000000000" pitchFamily="2" charset="0"/>
                <a:cs typeface="Arial" panose="020B0604020202020204" pitchFamily="34" charset="0"/>
              </a:rPr>
              <a:t>Next Steps</a:t>
            </a:r>
            <a:endParaRPr sz="4000" b="1" dirty="0">
              <a:latin typeface="BaaBookHmkBold" panose="00000400000000000000" pitchFamily="2" charset="0"/>
              <a:cs typeface="Arial" panose="020B0604020202020204" pitchFamily="34" charset="0"/>
            </a:endParaRPr>
          </a:p>
        </p:txBody>
      </p:sp>
      <p:sp>
        <p:nvSpPr>
          <p:cNvPr id="188" name="Google Shape;188;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22</a:t>
            </a:fld>
            <a:endParaRPr>
              <a:solidFill>
                <a:srgbClr val="99C8F8"/>
              </a:solidFill>
            </a:endParaRPr>
          </a:p>
        </p:txBody>
      </p:sp>
      <p:sp>
        <p:nvSpPr>
          <p:cNvPr id="9" name="TextBox 8">
            <a:extLst>
              <a:ext uri="{FF2B5EF4-FFF2-40B4-BE49-F238E27FC236}">
                <a16:creationId xmlns:a16="http://schemas.microsoft.com/office/drawing/2014/main" id="{145ECDF9-69E1-772C-2013-DB902AC4312E}"/>
              </a:ext>
            </a:extLst>
          </p:cNvPr>
          <p:cNvSpPr txBox="1"/>
          <p:nvPr/>
        </p:nvSpPr>
        <p:spPr>
          <a:xfrm>
            <a:off x="322995" y="2762969"/>
            <a:ext cx="7994761" cy="1631216"/>
          </a:xfrm>
          <a:prstGeom prst="rect">
            <a:avLst/>
          </a:prstGeom>
          <a:noFill/>
        </p:spPr>
        <p:txBody>
          <a:bodyPr wrap="square" rtlCol="0">
            <a:spAutoFit/>
          </a:bodyPr>
          <a:lstStyle/>
          <a:p>
            <a:pPr algn="ctr"/>
            <a:r>
              <a:rPr lang="en-US" sz="2000" b="1" dirty="0"/>
              <a:t>Register on the </a:t>
            </a:r>
            <a:r>
              <a:rPr lang="en-US" sz="2000" b="1" dirty="0">
                <a:hlinkClick r:id="rId3"/>
              </a:rPr>
              <a:t>AAUW CA Calendar </a:t>
            </a:r>
            <a:r>
              <a:rPr lang="en-US" sz="2000" b="1" dirty="0"/>
              <a:t>for</a:t>
            </a:r>
          </a:p>
          <a:p>
            <a:pPr lvl="0" algn="ctr"/>
            <a:r>
              <a:rPr lang="en-US" sz="2000" b="1" dirty="0"/>
              <a:t> Upcoming AAUW Fund Peer Group Meetings </a:t>
            </a:r>
          </a:p>
          <a:p>
            <a:pPr lvl="0" algn="ctr"/>
            <a:r>
              <a:rPr lang="en-US" sz="2000" b="1" dirty="0"/>
              <a:t>October 28, 2025; November 18, 2025; </a:t>
            </a:r>
          </a:p>
          <a:p>
            <a:pPr lvl="0" algn="ctr"/>
            <a:r>
              <a:rPr lang="en-US" sz="2000" b="1" dirty="0"/>
              <a:t>March 10, 2026, and April 28, 2026. </a:t>
            </a:r>
          </a:p>
          <a:p>
            <a:pPr lvl="0" algn="ctr"/>
            <a:r>
              <a:rPr lang="en-US" sz="2000" b="1" dirty="0"/>
              <a:t>These meetings will also be held on Tuesdays at 7 pm.</a:t>
            </a:r>
          </a:p>
        </p:txBody>
      </p:sp>
      <p:sp>
        <p:nvSpPr>
          <p:cNvPr id="11" name="TextBox 10">
            <a:extLst>
              <a:ext uri="{FF2B5EF4-FFF2-40B4-BE49-F238E27FC236}">
                <a16:creationId xmlns:a16="http://schemas.microsoft.com/office/drawing/2014/main" id="{30FF7796-CB6F-1562-E0F5-6689A7EB60A3}"/>
              </a:ext>
            </a:extLst>
          </p:cNvPr>
          <p:cNvSpPr txBox="1"/>
          <p:nvPr/>
        </p:nvSpPr>
        <p:spPr>
          <a:xfrm>
            <a:off x="41983" y="1121130"/>
            <a:ext cx="8556784" cy="400110"/>
          </a:xfrm>
          <a:prstGeom prst="rect">
            <a:avLst/>
          </a:prstGeom>
          <a:noFill/>
        </p:spPr>
        <p:txBody>
          <a:bodyPr wrap="square" rtlCol="0">
            <a:spAutoFit/>
          </a:bodyPr>
          <a:lstStyle/>
          <a:p>
            <a:pPr lvl="0" algn="ctr"/>
            <a:r>
              <a:rPr lang="en-US" sz="2000" b="1" dirty="0">
                <a:solidFill>
                  <a:srgbClr val="232333"/>
                </a:solidFill>
                <a:highlight>
                  <a:srgbClr val="FFFFFF"/>
                </a:highlight>
              </a:rPr>
              <a:t>Future Topics of Interest?</a:t>
            </a:r>
          </a:p>
        </p:txBody>
      </p:sp>
      <p:sp>
        <p:nvSpPr>
          <p:cNvPr id="12" name="Google Shape;186;p22">
            <a:extLst>
              <a:ext uri="{FF2B5EF4-FFF2-40B4-BE49-F238E27FC236}">
                <a16:creationId xmlns:a16="http://schemas.microsoft.com/office/drawing/2014/main" id="{13CB9E3F-225E-CA94-5D87-CE9A3BF131D9}"/>
              </a:ext>
            </a:extLst>
          </p:cNvPr>
          <p:cNvSpPr txBox="1">
            <a:spLocks/>
          </p:cNvSpPr>
          <p:nvPr/>
        </p:nvSpPr>
        <p:spPr>
          <a:xfrm>
            <a:off x="1" y="1747993"/>
            <a:ext cx="8556784" cy="518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1pPr>
            <a:lvl2pPr marR="0" lvl="1"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2pPr>
            <a:lvl3pPr marR="0" lvl="2"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3pPr>
            <a:lvl4pPr marR="0" lvl="3"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4pPr>
            <a:lvl5pPr marR="0" lvl="4"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5pPr>
            <a:lvl6pPr marR="0" lvl="5"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6pPr>
            <a:lvl7pPr marR="0" lvl="6"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7pPr>
            <a:lvl8pPr marR="0" lvl="7"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8pPr>
            <a:lvl9pPr marR="0" lvl="8"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9pPr>
          </a:lstStyle>
          <a:p>
            <a:r>
              <a:rPr lang="en-US" b="1" dirty="0">
                <a:latin typeface="BaaBookHmkBold" panose="00000400000000000000" pitchFamily="2" charset="0"/>
                <a:cs typeface="Arial" panose="020B0604020202020204" pitchFamily="34" charset="0"/>
              </a:rPr>
              <a:t>Save the Dates!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0B251D14-3BBD-34BD-6E9A-18F2056B506B}"/>
            </a:ext>
          </a:extLst>
        </p:cNvPr>
        <p:cNvGrpSpPr/>
        <p:nvPr/>
      </p:nvGrpSpPr>
      <p:grpSpPr>
        <a:xfrm>
          <a:off x="0" y="0"/>
          <a:ext cx="0" cy="0"/>
          <a:chOff x="0" y="0"/>
          <a:chExt cx="0" cy="0"/>
        </a:xfrm>
      </p:grpSpPr>
      <p:sp>
        <p:nvSpPr>
          <p:cNvPr id="175" name="Google Shape;175;p20">
            <a:extLst>
              <a:ext uri="{FF2B5EF4-FFF2-40B4-BE49-F238E27FC236}">
                <a16:creationId xmlns:a16="http://schemas.microsoft.com/office/drawing/2014/main" id="{AFA5BDCA-0188-E721-2C41-7D1E36161B15}"/>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23</a:t>
            </a:fld>
            <a:endParaRPr>
              <a:solidFill>
                <a:srgbClr val="99C8F8"/>
              </a:solidFill>
            </a:endParaRPr>
          </a:p>
        </p:txBody>
      </p:sp>
      <p:sp>
        <p:nvSpPr>
          <p:cNvPr id="2" name="Rectangle 1">
            <a:extLst>
              <a:ext uri="{FF2B5EF4-FFF2-40B4-BE49-F238E27FC236}">
                <a16:creationId xmlns:a16="http://schemas.microsoft.com/office/drawing/2014/main" id="{EEB5E5B6-BDE9-2CC3-30F9-0184CD79EA95}"/>
              </a:ext>
            </a:extLst>
          </p:cNvPr>
          <p:cNvSpPr/>
          <p:nvPr/>
        </p:nvSpPr>
        <p:spPr>
          <a:xfrm>
            <a:off x="2307819" y="1784621"/>
            <a:ext cx="3954930" cy="923330"/>
          </a:xfrm>
          <a:prstGeom prst="rect">
            <a:avLst/>
          </a:prstGeom>
          <a:noFill/>
        </p:spPr>
        <p:txBody>
          <a:bodyPr wrap="none" lIns="91440" tIns="45720" rIns="91440" bIns="45720">
            <a:spAutoFit/>
          </a:bodyPr>
          <a:lstStyle/>
          <a:p>
            <a:pPr algn="ctr"/>
            <a:r>
              <a:rPr lang="e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38186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20BD0F-AEB4-E4EC-2F1D-72C866F24BD9}"/>
              </a:ext>
            </a:extLst>
          </p:cNvPr>
          <p:cNvSpPr>
            <a:spLocks noGrp="1"/>
          </p:cNvSpPr>
          <p:nvPr>
            <p:ph type="body" idx="1"/>
          </p:nvPr>
        </p:nvSpPr>
        <p:spPr>
          <a:xfrm>
            <a:off x="220157" y="751010"/>
            <a:ext cx="8149503" cy="3641479"/>
          </a:xfrm>
        </p:spPr>
        <p:txBody>
          <a:bodyPr/>
          <a:lstStyle/>
          <a:p>
            <a:pPr marL="0" lvl="0" indent="0">
              <a:buNone/>
            </a:pPr>
            <a:r>
              <a:rPr lang="en-US" sz="2000" b="1" dirty="0">
                <a:solidFill>
                  <a:srgbClr val="0070C0"/>
                </a:solidFill>
              </a:rPr>
              <a:t>Chair: Deanna Arthur, AAUW CA Director, Alhambra-San Gabriel, </a:t>
            </a:r>
          </a:p>
          <a:p>
            <a:pPr marL="152400" lvl="0" indent="0">
              <a:buNone/>
            </a:pPr>
            <a:r>
              <a:rPr lang="en-US" sz="2000" b="1" dirty="0">
                <a:solidFill>
                  <a:srgbClr val="0070C0"/>
                </a:solidFill>
              </a:rPr>
              <a:t>             email: </a:t>
            </a:r>
            <a:r>
              <a:rPr lang="en-US" sz="2000" b="1" dirty="0">
                <a:hlinkClick r:id="rId2"/>
              </a:rPr>
              <a:t>aauwfund@aauw-ca.org</a:t>
            </a:r>
            <a:r>
              <a:rPr lang="en-US" sz="2000" b="1" dirty="0"/>
              <a:t>                </a:t>
            </a:r>
            <a:endParaRPr lang="en-US" sz="2000" b="1" dirty="0">
              <a:solidFill>
                <a:srgbClr val="0070C0"/>
              </a:solidFill>
            </a:endParaRPr>
          </a:p>
          <a:p>
            <a:pPr marL="0" lvl="0" indent="0">
              <a:buNone/>
            </a:pPr>
            <a:endParaRPr lang="en-US" sz="1600" b="1" dirty="0">
              <a:solidFill>
                <a:srgbClr val="0070C0"/>
              </a:solidFill>
            </a:endParaRPr>
          </a:p>
          <a:p>
            <a:pPr marL="0" lvl="0" indent="0">
              <a:buNone/>
            </a:pPr>
            <a:r>
              <a:rPr lang="en-US" sz="1900" b="1" dirty="0">
                <a:solidFill>
                  <a:srgbClr val="0070C0"/>
                </a:solidFill>
              </a:rPr>
              <a:t>Committee Members:</a:t>
            </a:r>
          </a:p>
          <a:p>
            <a:pPr marL="285750" lvl="0" indent="-285750">
              <a:buFont typeface="Wingdings" panose="05000000000000000000" pitchFamily="2" charset="2"/>
              <a:buChar char="v"/>
            </a:pPr>
            <a:r>
              <a:rPr lang="en-US" sz="1900" b="1" dirty="0">
                <a:solidFill>
                  <a:srgbClr val="0070C0"/>
                </a:solidFill>
              </a:rPr>
              <a:t>Tobi Balma, Long Beach, La Palma-Cerritos, Greater Whittier, CA Online</a:t>
            </a:r>
          </a:p>
          <a:p>
            <a:pPr marL="152400" lvl="0" indent="0">
              <a:buNone/>
            </a:pPr>
            <a:r>
              <a:rPr lang="en-US" sz="1900" b="1" dirty="0">
                <a:solidFill>
                  <a:srgbClr val="0070C0"/>
                </a:solidFill>
              </a:rPr>
              <a:t>                email: </a:t>
            </a:r>
            <a:r>
              <a:rPr lang="en-US" sz="1900" b="1" dirty="0">
                <a:solidFill>
                  <a:srgbClr val="0070C0"/>
                </a:solidFill>
                <a:hlinkClick r:id="rId3"/>
              </a:rPr>
              <a:t>aauw.tobi@gmail.com</a:t>
            </a:r>
            <a:r>
              <a:rPr lang="en-US" sz="1900" b="1" dirty="0">
                <a:solidFill>
                  <a:srgbClr val="0070C0"/>
                </a:solidFill>
              </a:rPr>
              <a:t>                     </a:t>
            </a:r>
            <a:endParaRPr lang="en-US" sz="1900" b="1" dirty="0">
              <a:solidFill>
                <a:srgbClr val="002060"/>
              </a:solidFill>
            </a:endParaRPr>
          </a:p>
          <a:p>
            <a:pPr marL="0" lvl="0" indent="0">
              <a:buNone/>
            </a:pPr>
            <a:endParaRPr lang="en-US" sz="1900" b="1" dirty="0">
              <a:solidFill>
                <a:srgbClr val="0070C0"/>
              </a:solidFill>
            </a:endParaRPr>
          </a:p>
          <a:p>
            <a:pPr marL="285750" lvl="0" indent="-285750">
              <a:buFont typeface="Wingdings" panose="05000000000000000000" pitchFamily="2" charset="2"/>
              <a:buChar char="v"/>
            </a:pPr>
            <a:r>
              <a:rPr lang="en-US" sz="1900" b="1" dirty="0">
                <a:solidFill>
                  <a:srgbClr val="0070C0"/>
                </a:solidFill>
              </a:rPr>
              <a:t>Cheryl Plotkin, Alhambra-San Gabriel</a:t>
            </a:r>
          </a:p>
          <a:p>
            <a:pPr marL="0" lvl="0" indent="0">
              <a:buNone/>
            </a:pPr>
            <a:r>
              <a:rPr lang="en-US" sz="1900" b="1" dirty="0">
                <a:solidFill>
                  <a:srgbClr val="0070C0"/>
                </a:solidFill>
              </a:rPr>
              <a:t>	email: </a:t>
            </a:r>
            <a:r>
              <a:rPr lang="en-US" sz="1900" b="1" dirty="0">
                <a:solidFill>
                  <a:srgbClr val="0070C0"/>
                </a:solidFill>
                <a:hlinkClick r:id="rId4"/>
              </a:rPr>
              <a:t>caplotkin62@gmail.com</a:t>
            </a:r>
            <a:r>
              <a:rPr lang="en-US" sz="1900" b="1" dirty="0">
                <a:solidFill>
                  <a:srgbClr val="0070C0"/>
                </a:solidFill>
              </a:rPr>
              <a:t>                 </a:t>
            </a:r>
            <a:endParaRPr lang="en-US" sz="1900" b="1" dirty="0">
              <a:solidFill>
                <a:srgbClr val="002060"/>
              </a:solidFill>
            </a:endParaRPr>
          </a:p>
          <a:p>
            <a:pPr marL="0" lvl="0" indent="0">
              <a:buNone/>
            </a:pPr>
            <a:endParaRPr lang="en-US" sz="1900" b="1" dirty="0">
              <a:solidFill>
                <a:srgbClr val="0070C0"/>
              </a:solidFill>
            </a:endParaRPr>
          </a:p>
          <a:p>
            <a:pPr marL="285750" lvl="0" indent="-285750">
              <a:buFont typeface="Wingdings" panose="05000000000000000000" pitchFamily="2" charset="2"/>
              <a:buChar char="v"/>
            </a:pPr>
            <a:r>
              <a:rPr lang="en-US" sz="1900" b="1" dirty="0">
                <a:solidFill>
                  <a:srgbClr val="0070C0"/>
                </a:solidFill>
              </a:rPr>
              <a:t>Mary Jane Sanchez-Fulton, Coachella Valley</a:t>
            </a:r>
          </a:p>
          <a:p>
            <a:pPr marL="0" lvl="0" indent="0">
              <a:buNone/>
            </a:pPr>
            <a:r>
              <a:rPr lang="en-US" sz="1900" b="1" dirty="0">
                <a:solidFill>
                  <a:srgbClr val="0070C0"/>
                </a:solidFill>
              </a:rPr>
              <a:t>	email:  </a:t>
            </a:r>
            <a:r>
              <a:rPr lang="en-US" sz="1900" b="1" dirty="0">
                <a:solidFill>
                  <a:srgbClr val="0070C0"/>
                </a:solidFill>
                <a:hlinkClick r:id="rId5"/>
              </a:rPr>
              <a:t>mjsanchezfulton@gmail.com</a:t>
            </a:r>
            <a:r>
              <a:rPr lang="en-US" sz="1900" b="1" dirty="0">
                <a:solidFill>
                  <a:srgbClr val="0070C0"/>
                </a:solidFill>
              </a:rPr>
              <a:t>    </a:t>
            </a:r>
            <a:endParaRPr lang="en-US" sz="1900" dirty="0">
              <a:solidFill>
                <a:srgbClr val="002060"/>
              </a:solidFill>
            </a:endParaRPr>
          </a:p>
          <a:p>
            <a:endParaRPr lang="en-US" dirty="0"/>
          </a:p>
        </p:txBody>
      </p:sp>
      <p:sp>
        <p:nvSpPr>
          <p:cNvPr id="3" name="Title 2">
            <a:extLst>
              <a:ext uri="{FF2B5EF4-FFF2-40B4-BE49-F238E27FC236}">
                <a16:creationId xmlns:a16="http://schemas.microsoft.com/office/drawing/2014/main" id="{7870CFBE-9269-78F3-436C-2A2A97261A61}"/>
              </a:ext>
            </a:extLst>
          </p:cNvPr>
          <p:cNvSpPr>
            <a:spLocks noGrp="1"/>
          </p:cNvSpPr>
          <p:nvPr>
            <p:ph type="title"/>
          </p:nvPr>
        </p:nvSpPr>
        <p:spPr>
          <a:xfrm>
            <a:off x="0" y="74256"/>
            <a:ext cx="8589818" cy="518400"/>
          </a:xfrm>
        </p:spPr>
        <p:txBody>
          <a:bodyPr/>
          <a:lstStyle/>
          <a:p>
            <a:r>
              <a:rPr lang="en"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 b="1" dirty="0">
                <a:ln w="13462">
                  <a:solidFill>
                    <a:schemeClr val="bg1"/>
                  </a:solidFill>
                  <a:prstDash val="solid"/>
                </a:ln>
                <a:solidFill>
                  <a:schemeClr val="tx1">
                    <a:lumMod val="85000"/>
                    <a:lumOff val="15000"/>
                  </a:schemeClr>
                </a:solidFill>
                <a:latin typeface="Arial" panose="020B0604020202020204" pitchFamily="34" charset="0"/>
                <a:cs typeface="Arial" panose="020B0604020202020204" pitchFamily="34" charset="0"/>
              </a:rPr>
              <a:t>AAUW CA Fund Committee</a:t>
            </a:r>
            <a:endParaRPr lang="en-US" dirty="0"/>
          </a:p>
        </p:txBody>
      </p:sp>
    </p:spTree>
    <p:extLst>
      <p:ext uri="{BB962C8B-B14F-4D97-AF65-F5344CB8AC3E}">
        <p14:creationId xmlns:p14="http://schemas.microsoft.com/office/powerpoint/2010/main" val="197183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txBox="1">
            <a:spLocks noGrp="1"/>
          </p:cNvSpPr>
          <p:nvPr>
            <p:ph type="body" idx="1"/>
          </p:nvPr>
        </p:nvSpPr>
        <p:spPr>
          <a:xfrm>
            <a:off x="687025" y="914025"/>
            <a:ext cx="7770000" cy="3716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700" dirty="0"/>
          </a:p>
          <a:p>
            <a:pPr marL="457200" lvl="0" indent="-355600" algn="l" rtl="0">
              <a:spcBef>
                <a:spcPts val="1000"/>
              </a:spcBef>
              <a:spcAft>
                <a:spcPts val="0"/>
              </a:spcAft>
              <a:buSzPts val="2000"/>
              <a:buChar char="●"/>
            </a:pPr>
            <a:endParaRPr sz="2000" dirty="0"/>
          </a:p>
        </p:txBody>
      </p:sp>
      <p:sp>
        <p:nvSpPr>
          <p:cNvPr id="153" name="Google Shape;153;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4</a:t>
            </a:fld>
            <a:endParaRPr>
              <a:solidFill>
                <a:srgbClr val="99C8F8"/>
              </a:solidFill>
            </a:endParaRPr>
          </a:p>
        </p:txBody>
      </p:sp>
      <p:sp>
        <p:nvSpPr>
          <p:cNvPr id="2" name="TextBox 1">
            <a:extLst>
              <a:ext uri="{FF2B5EF4-FFF2-40B4-BE49-F238E27FC236}">
                <a16:creationId xmlns:a16="http://schemas.microsoft.com/office/drawing/2014/main" id="{BA7D834F-86D9-E5D0-CFD1-264EB3D9FF3B}"/>
              </a:ext>
            </a:extLst>
          </p:cNvPr>
          <p:cNvSpPr txBox="1"/>
          <p:nvPr/>
        </p:nvSpPr>
        <p:spPr>
          <a:xfrm>
            <a:off x="643692" y="1380117"/>
            <a:ext cx="3344596" cy="2893100"/>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Barlow" panose="00000500000000000000" pitchFamily="2" charset="0"/>
              </a:rPr>
              <a:t>What is the AAUW Fund?</a:t>
            </a:r>
          </a:p>
          <a:p>
            <a:pPr marL="342900" indent="-342900">
              <a:buFont typeface="Arial" panose="020B0604020202020204" pitchFamily="34" charset="0"/>
              <a:buChar char="•"/>
            </a:pPr>
            <a:r>
              <a:rPr lang="en-US" sz="2000" b="1" dirty="0">
                <a:latin typeface="Barlow" panose="00000500000000000000" pitchFamily="2" charset="0"/>
              </a:rPr>
              <a:t>Your Responsibilities</a:t>
            </a:r>
          </a:p>
          <a:p>
            <a:pPr marL="342900" indent="-342900">
              <a:buFont typeface="Arial" panose="020B0604020202020204" pitchFamily="34" charset="0"/>
              <a:buChar char="•"/>
            </a:pPr>
            <a:r>
              <a:rPr lang="en-US" sz="2000" b="1" dirty="0">
                <a:latin typeface="Barlow" panose="00000500000000000000" pitchFamily="2" charset="0"/>
              </a:rPr>
              <a:t>Unrestricted Funds</a:t>
            </a:r>
          </a:p>
          <a:p>
            <a:pPr marL="342900" indent="-342900">
              <a:buFont typeface="Arial" panose="020B0604020202020204" pitchFamily="34" charset="0"/>
              <a:buChar char="•"/>
            </a:pPr>
            <a:r>
              <a:rPr lang="en-US" sz="2000" b="1" dirty="0">
                <a:latin typeface="Barlow" panose="00000500000000000000" pitchFamily="2" charset="0"/>
              </a:rPr>
              <a:t>Restricted Funds</a:t>
            </a:r>
          </a:p>
          <a:p>
            <a:pPr marL="342900" indent="-342900">
              <a:buFont typeface="Arial" panose="020B0604020202020204" pitchFamily="34" charset="0"/>
              <a:buChar char="•"/>
            </a:pPr>
            <a:r>
              <a:rPr lang="en-US" sz="2000" b="1" dirty="0">
                <a:latin typeface="Barlow" panose="00000500000000000000" pitchFamily="2" charset="0"/>
              </a:rPr>
              <a:t>Ways to Contribute</a:t>
            </a:r>
          </a:p>
          <a:p>
            <a:pPr marL="342900" indent="-342900">
              <a:buFont typeface="Arial" panose="020B0604020202020204" pitchFamily="34" charset="0"/>
              <a:buChar char="•"/>
            </a:pPr>
            <a:r>
              <a:rPr lang="en-US" sz="2000" b="1" dirty="0">
                <a:latin typeface="Barlow" panose="00000500000000000000" pitchFamily="2" charset="0"/>
              </a:rPr>
              <a:t>5 Star Program</a:t>
            </a:r>
          </a:p>
          <a:p>
            <a:pPr marL="342900" indent="-342900">
              <a:buFont typeface="Arial" panose="020B0604020202020204" pitchFamily="34" charset="0"/>
              <a:buChar char="•"/>
            </a:pPr>
            <a:endParaRPr lang="en-US" sz="2000" b="1" dirty="0">
              <a:latin typeface="Barlow" panose="00000500000000000000" pitchFamily="2"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Title 2">
            <a:extLst>
              <a:ext uri="{FF2B5EF4-FFF2-40B4-BE49-F238E27FC236}">
                <a16:creationId xmlns:a16="http://schemas.microsoft.com/office/drawing/2014/main" id="{88447443-19F2-FD15-7100-EB18A1733C83}"/>
              </a:ext>
            </a:extLst>
          </p:cNvPr>
          <p:cNvSpPr>
            <a:spLocks noGrp="1"/>
          </p:cNvSpPr>
          <p:nvPr>
            <p:ph type="title"/>
          </p:nvPr>
        </p:nvSpPr>
        <p:spPr>
          <a:xfrm>
            <a:off x="0" y="152922"/>
            <a:ext cx="8519368" cy="518400"/>
          </a:xfrm>
        </p:spPr>
        <p:txBody>
          <a:bodyPr/>
          <a:lstStyle/>
          <a:p>
            <a:r>
              <a:rPr lang="en"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 What We Will Cover</a:t>
            </a:r>
            <a:endParaRPr lang="en-US" dirty="0"/>
          </a:p>
        </p:txBody>
      </p:sp>
      <p:sp>
        <p:nvSpPr>
          <p:cNvPr id="11" name="TextBox 10">
            <a:extLst>
              <a:ext uri="{FF2B5EF4-FFF2-40B4-BE49-F238E27FC236}">
                <a16:creationId xmlns:a16="http://schemas.microsoft.com/office/drawing/2014/main" id="{C5E5338E-FE77-9CE0-F971-9D3B641379D3}"/>
              </a:ext>
            </a:extLst>
          </p:cNvPr>
          <p:cNvSpPr txBox="1"/>
          <p:nvPr/>
        </p:nvSpPr>
        <p:spPr>
          <a:xfrm>
            <a:off x="4377044" y="1380117"/>
            <a:ext cx="3445906" cy="2585323"/>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Barlow" panose="00000500000000000000" pitchFamily="2" charset="0"/>
              </a:rPr>
              <a:t>Requesting a Fellow</a:t>
            </a:r>
          </a:p>
          <a:p>
            <a:pPr marL="342900" indent="-342900">
              <a:buFont typeface="Arial" panose="020B0604020202020204" pitchFamily="34" charset="0"/>
              <a:buChar char="•"/>
            </a:pPr>
            <a:r>
              <a:rPr lang="en-US" sz="2000" b="1" dirty="0">
                <a:latin typeface="Barlow" panose="00000500000000000000" pitchFamily="2" charset="0"/>
              </a:rPr>
              <a:t>Fund Donation Form</a:t>
            </a:r>
          </a:p>
          <a:p>
            <a:pPr marL="342900" indent="-342900">
              <a:buFont typeface="Arial" panose="020B0604020202020204" pitchFamily="34" charset="0"/>
              <a:buChar char="•"/>
            </a:pPr>
            <a:r>
              <a:rPr lang="en-US" sz="2000" b="1" dirty="0">
                <a:latin typeface="Barlow" panose="00000500000000000000" pitchFamily="2" charset="0"/>
              </a:rPr>
              <a:t>Fellowships and Grants</a:t>
            </a:r>
          </a:p>
          <a:p>
            <a:pPr marL="342900" indent="-342900">
              <a:buFont typeface="Arial" panose="020B0604020202020204" pitchFamily="34" charset="0"/>
              <a:buChar char="•"/>
            </a:pPr>
            <a:r>
              <a:rPr lang="en-US" sz="2000" b="1" dirty="0">
                <a:latin typeface="Barlow" panose="00000500000000000000" pitchFamily="2" charset="0"/>
              </a:rPr>
              <a:t>Resources</a:t>
            </a:r>
          </a:p>
          <a:p>
            <a:pPr marL="342900" indent="-342900">
              <a:buFont typeface="Arial" panose="020B0604020202020204" pitchFamily="34" charset="0"/>
              <a:buChar char="•"/>
            </a:pPr>
            <a:r>
              <a:rPr lang="en-US" sz="2000" b="1" dirty="0">
                <a:latin typeface="Barlow" panose="00000500000000000000" pitchFamily="2" charset="0"/>
              </a:rPr>
              <a:t>Questions</a:t>
            </a:r>
          </a:p>
          <a:p>
            <a:endParaRPr lang="en-US" sz="2000" b="1" dirty="0">
              <a:latin typeface="Barlow" panose="00000500000000000000" pitchFamily="2" charset="0"/>
            </a:endParaRPr>
          </a:p>
          <a:p>
            <a:endParaRPr lang="en-US" dirty="0"/>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D846DC-0DFF-DC06-2237-27E4227D9D91}"/>
              </a:ext>
            </a:extLst>
          </p:cNvPr>
          <p:cNvSpPr>
            <a:spLocks noGrp="1"/>
          </p:cNvSpPr>
          <p:nvPr>
            <p:ph type="body" idx="1"/>
          </p:nvPr>
        </p:nvSpPr>
        <p:spPr>
          <a:xfrm>
            <a:off x="333709" y="1005711"/>
            <a:ext cx="7399945" cy="3633665"/>
          </a:xfrm>
        </p:spPr>
        <p:txBody>
          <a:bodyPr/>
          <a:lstStyle/>
          <a:p>
            <a:pPr marL="495300" indent="-342900">
              <a:buFont typeface="Arial" panose="020B0604020202020204" pitchFamily="34" charset="0"/>
              <a:buChar char="•"/>
            </a:pPr>
            <a:r>
              <a:rPr lang="en-US" sz="2000" b="1" dirty="0"/>
              <a:t>It is the umbrella that supports all of AAUW’s programs and initiatives </a:t>
            </a:r>
          </a:p>
          <a:p>
            <a:pPr marL="438150" indent="-285750">
              <a:buFont typeface="Arial" panose="020B0604020202020204" pitchFamily="34" charset="0"/>
              <a:buChar char="•"/>
            </a:pPr>
            <a:r>
              <a:rPr lang="en-US" sz="2000" b="1" dirty="0"/>
              <a:t>It is the part of AAUW that helps keep AAUW running to be able to fulfill its Mission and Vision. </a:t>
            </a:r>
          </a:p>
          <a:p>
            <a:pPr marL="438150" indent="-285750">
              <a:buFont typeface="Arial" panose="020B0604020202020204" pitchFamily="34" charset="0"/>
              <a:buChar char="•"/>
            </a:pPr>
            <a:r>
              <a:rPr lang="en-US" sz="2000" b="1" dirty="0"/>
              <a:t>It includes Fellowships and Grants, and much, much more.</a:t>
            </a:r>
          </a:p>
          <a:p>
            <a:pPr marL="438150" indent="-285750">
              <a:buFont typeface="Arial" panose="020B0604020202020204" pitchFamily="34" charset="0"/>
              <a:buChar char="•"/>
            </a:pPr>
            <a:r>
              <a:rPr lang="en-US" sz="2000" b="1" dirty="0"/>
              <a:t>The AAUW Fund remains the largest source of funding exclusively for graduate women.</a:t>
            </a:r>
          </a:p>
          <a:p>
            <a:pPr marL="438150" indent="-285750">
              <a:buFont typeface="Arial" panose="020B0604020202020204" pitchFamily="34" charset="0"/>
              <a:buChar char="•"/>
            </a:pPr>
            <a:r>
              <a:rPr lang="en-US" sz="2000" b="1" dirty="0"/>
              <a:t>AAUW CA members and branches generously donated $475,275 to AAUW Fund in 2024.</a:t>
            </a:r>
          </a:p>
          <a:p>
            <a:pPr marL="438150" indent="-285750">
              <a:buFont typeface="Arial" panose="020B0604020202020204" pitchFamily="34" charset="0"/>
              <a:buChar char="•"/>
            </a:pPr>
            <a:r>
              <a:rPr lang="en-US" sz="2000" b="1" dirty="0"/>
              <a:t>Contributions to the AAUW Fund are tax deductible.</a:t>
            </a:r>
          </a:p>
          <a:p>
            <a:pPr marL="438150" indent="-285750">
              <a:buFont typeface="Arial" panose="020B0604020202020204" pitchFamily="34" charset="0"/>
              <a:buChar char="•"/>
            </a:pPr>
            <a:endParaRPr lang="en-US" sz="2000" b="1" dirty="0"/>
          </a:p>
          <a:p>
            <a:pPr marL="438150" indent="-285750">
              <a:buFont typeface="Arial" panose="020B0604020202020204" pitchFamily="34" charset="0"/>
              <a:buChar char="•"/>
            </a:pPr>
            <a:endParaRPr lang="en-US" sz="2000" b="1" dirty="0"/>
          </a:p>
          <a:p>
            <a:pPr marL="438150" indent="-285750">
              <a:buFont typeface="Arial" panose="020B0604020202020204" pitchFamily="34" charset="0"/>
              <a:buChar char="•"/>
            </a:pPr>
            <a:endParaRPr lang="en-US" sz="2000" b="1" dirty="0"/>
          </a:p>
          <a:p>
            <a:pPr marL="438150" indent="-285750">
              <a:buFont typeface="Arial" panose="020B0604020202020204" pitchFamily="34" charset="0"/>
              <a:buChar char="•"/>
            </a:pPr>
            <a:endParaRPr lang="en-US" sz="1600" b="1" dirty="0"/>
          </a:p>
        </p:txBody>
      </p:sp>
      <p:sp>
        <p:nvSpPr>
          <p:cNvPr id="4" name="Title 2">
            <a:extLst>
              <a:ext uri="{FF2B5EF4-FFF2-40B4-BE49-F238E27FC236}">
                <a16:creationId xmlns:a16="http://schemas.microsoft.com/office/drawing/2014/main" id="{17FE63AE-4C3D-FDB7-3979-36CA09565B3B}"/>
              </a:ext>
            </a:extLst>
          </p:cNvPr>
          <p:cNvSpPr txBox="1">
            <a:spLocks/>
          </p:cNvSpPr>
          <p:nvPr/>
        </p:nvSpPr>
        <p:spPr>
          <a:xfrm>
            <a:off x="-76200" y="212072"/>
            <a:ext cx="8589818" cy="518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1pPr>
            <a:lvl2pPr marR="0" lvl="1"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2pPr>
            <a:lvl3pPr marR="0" lvl="2"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3pPr>
            <a:lvl4pPr marR="0" lvl="3"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4pPr>
            <a:lvl5pPr marR="0" lvl="4"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5pPr>
            <a:lvl6pPr marR="0" lvl="5"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6pPr>
            <a:lvl7pPr marR="0" lvl="6"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7pPr>
            <a:lvl8pPr marR="0" lvl="7"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8pPr>
            <a:lvl9pPr marR="0" lvl="8"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9pPr>
          </a:lstStyle>
          <a:p>
            <a:r>
              <a:rPr lang="en"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What is the AAUW Fund?</a:t>
            </a:r>
            <a:endParaRPr lang="en-US" dirty="0"/>
          </a:p>
        </p:txBody>
      </p:sp>
    </p:spTree>
    <p:extLst>
      <p:ext uri="{BB962C8B-B14F-4D97-AF65-F5344CB8AC3E}">
        <p14:creationId xmlns:p14="http://schemas.microsoft.com/office/powerpoint/2010/main" val="324609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txBox="1">
            <a:spLocks noGrp="1"/>
          </p:cNvSpPr>
          <p:nvPr>
            <p:ph type="body" idx="1"/>
          </p:nvPr>
        </p:nvSpPr>
        <p:spPr>
          <a:xfrm>
            <a:off x="393392" y="907810"/>
            <a:ext cx="7770000" cy="3716100"/>
          </a:xfrm>
          <a:prstGeom prst="rect">
            <a:avLst/>
          </a:prstGeom>
        </p:spPr>
        <p:txBody>
          <a:bodyPr spcFirstLastPara="1" wrap="square" lIns="91425" tIns="91425" rIns="91425" bIns="91425" anchor="t" anchorCtr="0">
            <a:noAutofit/>
          </a:bodyPr>
          <a:lstStyle/>
          <a:p>
            <a:pPr marL="101600" lvl="0" indent="0" algn="l" rtl="0">
              <a:spcBef>
                <a:spcPts val="0"/>
              </a:spcBef>
              <a:spcAft>
                <a:spcPts val="0"/>
              </a:spcAft>
              <a:buSzPts val="2000"/>
              <a:buNone/>
            </a:pPr>
            <a:r>
              <a:rPr lang="en-US" sz="2000" b="1" dirty="0"/>
              <a:t>● Be knowledgeable of the AAUW national fundraising policies and ensure the branch complies with </a:t>
            </a:r>
            <a:r>
              <a:rPr lang="en-US" sz="2050" b="1" dirty="0"/>
              <a:t>AAUW national policies and IRS regulations.</a:t>
            </a:r>
          </a:p>
          <a:p>
            <a:pPr marL="101600" lvl="0" indent="0" algn="l" rtl="0">
              <a:spcBef>
                <a:spcPts val="0"/>
              </a:spcBef>
              <a:spcAft>
                <a:spcPts val="0"/>
              </a:spcAft>
              <a:buSzPts val="2000"/>
              <a:buNone/>
            </a:pPr>
            <a:r>
              <a:rPr lang="en-US" sz="2000" b="1" dirty="0"/>
              <a:t>● Be knowledgeable about AAUW programs to promote fundraising efforts to meet goals.</a:t>
            </a:r>
          </a:p>
          <a:p>
            <a:pPr marL="457200" lvl="0" indent="-355600" algn="l" rtl="0">
              <a:spcBef>
                <a:spcPts val="0"/>
              </a:spcBef>
              <a:spcAft>
                <a:spcPts val="0"/>
              </a:spcAft>
              <a:buSzPts val="2000"/>
              <a:buChar char="●"/>
            </a:pPr>
            <a:r>
              <a:rPr lang="en-US" sz="2000" b="1" dirty="0"/>
              <a:t>Honor donor intent and inspire members to underwrite AAUW and its programs through AAUW Greatest Needs Fund (9110), Education and Training Fund (4450), Economic Security Fund (4449) and Leadership Fund (4452).</a:t>
            </a:r>
          </a:p>
          <a:p>
            <a:pPr marL="457200" lvl="0" indent="-355600" algn="l" rtl="0">
              <a:spcBef>
                <a:spcPts val="0"/>
              </a:spcBef>
              <a:spcAft>
                <a:spcPts val="0"/>
              </a:spcAft>
              <a:buSzPts val="2000"/>
              <a:buChar char="●"/>
            </a:pPr>
            <a:endParaRPr sz="2000" dirty="0"/>
          </a:p>
        </p:txBody>
      </p:sp>
      <p:sp>
        <p:nvSpPr>
          <p:cNvPr id="168" name="Google Shape;168;p19"/>
          <p:cNvSpPr txBox="1">
            <a:spLocks noGrp="1"/>
          </p:cNvSpPr>
          <p:nvPr>
            <p:ph type="title"/>
          </p:nvPr>
        </p:nvSpPr>
        <p:spPr>
          <a:xfrm>
            <a:off x="0" y="0"/>
            <a:ext cx="8556784" cy="518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Your Responsibilities to Your Branch</a:t>
            </a:r>
            <a:endParaRPr b="1" dirty="0">
              <a:latin typeface="Arial" panose="020B0604020202020204" pitchFamily="34" charset="0"/>
              <a:cs typeface="Arial" panose="020B0604020202020204" pitchFamily="34" charset="0"/>
            </a:endParaRPr>
          </a:p>
        </p:txBody>
      </p:sp>
      <p:sp>
        <p:nvSpPr>
          <p:cNvPr id="169" name="Google Shape;169;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6</a:t>
            </a:fld>
            <a:endParaRPr>
              <a:solidFill>
                <a:srgbClr val="99C8F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81F0297E-27EF-A9D2-A8D9-15A0E7680CBF}"/>
            </a:ext>
          </a:extLst>
        </p:cNvPr>
        <p:cNvGrpSpPr/>
        <p:nvPr/>
      </p:nvGrpSpPr>
      <p:grpSpPr>
        <a:xfrm>
          <a:off x="0" y="0"/>
          <a:ext cx="0" cy="0"/>
          <a:chOff x="0" y="0"/>
          <a:chExt cx="0" cy="0"/>
        </a:xfrm>
      </p:grpSpPr>
      <p:sp>
        <p:nvSpPr>
          <p:cNvPr id="167" name="Google Shape;167;p19">
            <a:extLst>
              <a:ext uri="{FF2B5EF4-FFF2-40B4-BE49-F238E27FC236}">
                <a16:creationId xmlns:a16="http://schemas.microsoft.com/office/drawing/2014/main" id="{18A58765-5FA3-1FAA-3E93-855D87833C23}"/>
              </a:ext>
            </a:extLst>
          </p:cNvPr>
          <p:cNvSpPr txBox="1">
            <a:spLocks noGrp="1"/>
          </p:cNvSpPr>
          <p:nvPr>
            <p:ph type="body" idx="1"/>
          </p:nvPr>
        </p:nvSpPr>
        <p:spPr>
          <a:xfrm>
            <a:off x="547517" y="956237"/>
            <a:ext cx="7503852" cy="4086513"/>
          </a:xfrm>
          <a:prstGeom prst="rect">
            <a:avLst/>
          </a:prstGeom>
        </p:spPr>
        <p:txBody>
          <a:bodyPr spcFirstLastPara="1" wrap="square" lIns="91425" tIns="91425" rIns="91425" bIns="91425" anchor="t" anchorCtr="0">
            <a:noAutofit/>
          </a:bodyPr>
          <a:lstStyle/>
          <a:p>
            <a:pPr lvl="0" indent="-355600">
              <a:buSzPts val="2000"/>
              <a:buChar char="●"/>
            </a:pPr>
            <a:r>
              <a:rPr lang="en-US" sz="2000" b="1" dirty="0"/>
              <a:t>Ensure member donations are submitted in a timely manner.</a:t>
            </a:r>
          </a:p>
          <a:p>
            <a:pPr marL="101600" lvl="0" indent="0">
              <a:buSzPts val="2000"/>
              <a:buNone/>
            </a:pPr>
            <a:r>
              <a:rPr lang="en-US" sz="2000" b="1" dirty="0"/>
              <a:t>●    Work with other branch officers and committees to integrate fundraising with other priorities</a:t>
            </a:r>
          </a:p>
          <a:p>
            <a:pPr lvl="0" indent="-355600">
              <a:buSzPts val="2000"/>
              <a:buChar char="●"/>
            </a:pPr>
            <a:r>
              <a:rPr lang="en-US" sz="2000" b="1" dirty="0"/>
              <a:t> Participate in AAUW fundraising training such as webinar/workshops or opportunities provided by others.</a:t>
            </a:r>
          </a:p>
          <a:p>
            <a:pPr marL="101600" lvl="0" indent="0">
              <a:buSzPts val="2000"/>
              <a:buNone/>
            </a:pPr>
            <a:r>
              <a:rPr lang="en-US" sz="2000" b="1" dirty="0"/>
              <a:t>●   Celebrate successful fundraising and its impact by thanking  and recognizing donors through branch publications, at branch meetings and personal thank-you notes..</a:t>
            </a:r>
          </a:p>
          <a:p>
            <a:pPr marL="101600" lvl="0" indent="0">
              <a:buSzPts val="2000"/>
              <a:buNone/>
            </a:pPr>
            <a:r>
              <a:rPr lang="en-US" sz="2000" b="1" dirty="0"/>
              <a:t>●   Review AAUW Monthly branch donation reports and report any discrepancies to the state AAUW Fund Chair.</a:t>
            </a:r>
          </a:p>
          <a:p>
            <a:pPr marL="457200" lvl="0" indent="-355600" algn="l" rtl="0">
              <a:spcBef>
                <a:spcPts val="0"/>
              </a:spcBef>
              <a:spcAft>
                <a:spcPts val="0"/>
              </a:spcAft>
              <a:buSzPts val="2000"/>
              <a:buChar char="●"/>
            </a:pPr>
            <a:endParaRPr sz="2000" dirty="0"/>
          </a:p>
        </p:txBody>
      </p:sp>
      <p:sp>
        <p:nvSpPr>
          <p:cNvPr id="168" name="Google Shape;168;p19">
            <a:extLst>
              <a:ext uri="{FF2B5EF4-FFF2-40B4-BE49-F238E27FC236}">
                <a16:creationId xmlns:a16="http://schemas.microsoft.com/office/drawing/2014/main" id="{E2465F6B-2D56-858E-E2D9-535115D21518}"/>
              </a:ext>
            </a:extLst>
          </p:cNvPr>
          <p:cNvSpPr txBox="1">
            <a:spLocks noGrp="1"/>
          </p:cNvSpPr>
          <p:nvPr>
            <p:ph type="title"/>
          </p:nvPr>
        </p:nvSpPr>
        <p:spPr>
          <a:xfrm>
            <a:off x="0" y="100750"/>
            <a:ext cx="8617058" cy="518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Your Responsibilities to Your Branch</a:t>
            </a:r>
            <a:endParaRPr b="1" dirty="0">
              <a:latin typeface="Arial" panose="020B0604020202020204" pitchFamily="34" charset="0"/>
              <a:cs typeface="Arial" panose="020B0604020202020204" pitchFamily="34" charset="0"/>
            </a:endParaRPr>
          </a:p>
        </p:txBody>
      </p:sp>
      <p:sp>
        <p:nvSpPr>
          <p:cNvPr id="169" name="Google Shape;169;p19">
            <a:extLst>
              <a:ext uri="{FF2B5EF4-FFF2-40B4-BE49-F238E27FC236}">
                <a16:creationId xmlns:a16="http://schemas.microsoft.com/office/drawing/2014/main" id="{59E97D35-1D4E-E72E-8DD1-502760062806}"/>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7</a:t>
            </a:fld>
            <a:endParaRPr>
              <a:solidFill>
                <a:srgbClr val="99C8F8"/>
              </a:solidFill>
            </a:endParaRPr>
          </a:p>
        </p:txBody>
      </p:sp>
    </p:spTree>
    <p:extLst>
      <p:ext uri="{BB962C8B-B14F-4D97-AF65-F5344CB8AC3E}">
        <p14:creationId xmlns:p14="http://schemas.microsoft.com/office/powerpoint/2010/main" val="341086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2C658072-44EC-6BCB-9E39-E798A32EDE60}"/>
            </a:ext>
          </a:extLst>
        </p:cNvPr>
        <p:cNvGrpSpPr/>
        <p:nvPr/>
      </p:nvGrpSpPr>
      <p:grpSpPr>
        <a:xfrm>
          <a:off x="0" y="0"/>
          <a:ext cx="0" cy="0"/>
          <a:chOff x="0" y="0"/>
          <a:chExt cx="0" cy="0"/>
        </a:xfrm>
      </p:grpSpPr>
      <p:sp>
        <p:nvSpPr>
          <p:cNvPr id="167" name="Google Shape;167;p19">
            <a:extLst>
              <a:ext uri="{FF2B5EF4-FFF2-40B4-BE49-F238E27FC236}">
                <a16:creationId xmlns:a16="http://schemas.microsoft.com/office/drawing/2014/main" id="{D47AC7C7-4DD5-2460-2F55-C1DF6F628710}"/>
              </a:ext>
            </a:extLst>
          </p:cNvPr>
          <p:cNvSpPr txBox="1">
            <a:spLocks noGrp="1"/>
          </p:cNvSpPr>
          <p:nvPr>
            <p:ph type="body" idx="1"/>
          </p:nvPr>
        </p:nvSpPr>
        <p:spPr>
          <a:xfrm>
            <a:off x="694750" y="951212"/>
            <a:ext cx="7085400" cy="3716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2000" b="1" dirty="0"/>
              <a:t>Be familiar with and adhere to all AAUW fundraising policies, AAUW Bylaws, and IRS regulations.</a:t>
            </a:r>
          </a:p>
          <a:p>
            <a:pPr marL="457200" lvl="0" indent="-355600" algn="l" rtl="0">
              <a:spcBef>
                <a:spcPts val="0"/>
              </a:spcBef>
              <a:spcAft>
                <a:spcPts val="0"/>
              </a:spcAft>
              <a:buSzPts val="2000"/>
              <a:buChar char="●"/>
            </a:pPr>
            <a:r>
              <a:rPr lang="en-US" sz="2000" b="1" dirty="0"/>
              <a:t>Help members understand the vital relationship between AAUW programs and donor funding.</a:t>
            </a:r>
          </a:p>
          <a:p>
            <a:pPr marL="457200" lvl="0" indent="-355600" algn="l" rtl="0">
              <a:spcBef>
                <a:spcPts val="0"/>
              </a:spcBef>
              <a:spcAft>
                <a:spcPts val="0"/>
              </a:spcAft>
              <a:buSzPts val="2000"/>
              <a:buChar char="●"/>
            </a:pPr>
            <a:r>
              <a:rPr lang="en-US" sz="2000" b="1" dirty="0"/>
              <a:t>Dialogue with AAUW about concerns or questions raised related to fundraising efforts or disbursement.</a:t>
            </a:r>
          </a:p>
          <a:p>
            <a:pPr marL="457200" lvl="0" indent="-355600" algn="l" rtl="0">
              <a:spcBef>
                <a:spcPts val="0"/>
              </a:spcBef>
              <a:spcAft>
                <a:spcPts val="0"/>
              </a:spcAft>
              <a:buSzPts val="2000"/>
              <a:buChar char="●"/>
            </a:pPr>
            <a:r>
              <a:rPr lang="en-US" sz="2000" b="1" dirty="0"/>
              <a:t>Submit donations in a timely manner via AAUW Contribution Report Form.</a:t>
            </a:r>
          </a:p>
          <a:p>
            <a:pPr marL="457200" lvl="0" indent="-355600" algn="l" rtl="0">
              <a:spcBef>
                <a:spcPts val="0"/>
              </a:spcBef>
              <a:spcAft>
                <a:spcPts val="0"/>
              </a:spcAft>
              <a:buSzPts val="2000"/>
              <a:buChar char="●"/>
            </a:pPr>
            <a:r>
              <a:rPr lang="en-US" sz="2000" b="1" dirty="0"/>
              <a:t>Share successful fundraising ideas.</a:t>
            </a:r>
          </a:p>
          <a:p>
            <a:pPr marL="457200" lvl="0" indent="-355600" algn="l" rtl="0">
              <a:spcBef>
                <a:spcPts val="0"/>
              </a:spcBef>
              <a:spcAft>
                <a:spcPts val="0"/>
              </a:spcAft>
              <a:buSzPts val="2000"/>
              <a:buChar char="●"/>
            </a:pPr>
            <a:r>
              <a:rPr lang="en-US" sz="2000" b="1" dirty="0"/>
              <a:t> Lead by example, be an AAUW donor.</a:t>
            </a:r>
            <a:endParaRPr sz="2000" b="1" dirty="0"/>
          </a:p>
        </p:txBody>
      </p:sp>
      <p:sp>
        <p:nvSpPr>
          <p:cNvPr id="168" name="Google Shape;168;p19">
            <a:extLst>
              <a:ext uri="{FF2B5EF4-FFF2-40B4-BE49-F238E27FC236}">
                <a16:creationId xmlns:a16="http://schemas.microsoft.com/office/drawing/2014/main" id="{6B92E714-BF5B-1553-EE44-D83E26921050}"/>
              </a:ext>
            </a:extLst>
          </p:cNvPr>
          <p:cNvSpPr txBox="1">
            <a:spLocks noGrp="1"/>
          </p:cNvSpPr>
          <p:nvPr>
            <p:ph type="title"/>
          </p:nvPr>
        </p:nvSpPr>
        <p:spPr>
          <a:xfrm>
            <a:off x="54244" y="195543"/>
            <a:ext cx="8671302" cy="518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b="1" dirty="0">
                <a:latin typeface="Arial" panose="020B0604020202020204" pitchFamily="34" charset="0"/>
                <a:cs typeface="Arial" panose="020B0604020202020204" pitchFamily="34" charset="0"/>
              </a:rPr>
              <a:t>Your Responsibilities to AAUW National</a:t>
            </a:r>
            <a:endParaRPr sz="3200" b="1" dirty="0">
              <a:latin typeface="Arial" panose="020B0604020202020204" pitchFamily="34" charset="0"/>
              <a:cs typeface="Arial" panose="020B0604020202020204" pitchFamily="34" charset="0"/>
            </a:endParaRPr>
          </a:p>
        </p:txBody>
      </p:sp>
      <p:sp>
        <p:nvSpPr>
          <p:cNvPr id="169" name="Google Shape;169;p19">
            <a:extLst>
              <a:ext uri="{FF2B5EF4-FFF2-40B4-BE49-F238E27FC236}">
                <a16:creationId xmlns:a16="http://schemas.microsoft.com/office/drawing/2014/main" id="{B8325959-72B0-3B28-6F44-92EBD9DE1253}"/>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8</a:t>
            </a:fld>
            <a:endParaRPr>
              <a:solidFill>
                <a:srgbClr val="99C8F8"/>
              </a:solidFill>
            </a:endParaRPr>
          </a:p>
        </p:txBody>
      </p:sp>
    </p:spTree>
    <p:extLst>
      <p:ext uri="{BB962C8B-B14F-4D97-AF65-F5344CB8AC3E}">
        <p14:creationId xmlns:p14="http://schemas.microsoft.com/office/powerpoint/2010/main" val="188295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2530AFB-774D-AF16-4A98-4B071393442D}"/>
            </a:ext>
          </a:extLst>
        </p:cNvPr>
        <p:cNvGrpSpPr/>
        <p:nvPr/>
      </p:nvGrpSpPr>
      <p:grpSpPr>
        <a:xfrm>
          <a:off x="0" y="0"/>
          <a:ext cx="0" cy="0"/>
          <a:chOff x="0" y="0"/>
          <a:chExt cx="0" cy="0"/>
        </a:xfrm>
      </p:grpSpPr>
      <p:sp>
        <p:nvSpPr>
          <p:cNvPr id="167" name="Google Shape;167;p19">
            <a:extLst>
              <a:ext uri="{FF2B5EF4-FFF2-40B4-BE49-F238E27FC236}">
                <a16:creationId xmlns:a16="http://schemas.microsoft.com/office/drawing/2014/main" id="{9A71E730-7CDC-26F1-ADE8-FFD140F1C7D8}"/>
              </a:ext>
            </a:extLst>
          </p:cNvPr>
          <p:cNvSpPr txBox="1">
            <a:spLocks noGrp="1"/>
          </p:cNvSpPr>
          <p:nvPr>
            <p:ph type="body" idx="1"/>
          </p:nvPr>
        </p:nvSpPr>
        <p:spPr>
          <a:xfrm>
            <a:off x="1061134" y="1379887"/>
            <a:ext cx="7770000" cy="1191863"/>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2000" b="1" dirty="0"/>
              <a:t>Celebrate successful fundraising and its impact.</a:t>
            </a:r>
          </a:p>
          <a:p>
            <a:pPr marL="457200" lvl="0" indent="-355600" algn="l" rtl="0">
              <a:spcBef>
                <a:spcPts val="0"/>
              </a:spcBef>
              <a:spcAft>
                <a:spcPts val="0"/>
              </a:spcAft>
              <a:buSzPts val="2000"/>
              <a:buChar char="●"/>
            </a:pPr>
            <a:r>
              <a:rPr lang="en-US" sz="2000" b="1" dirty="0"/>
              <a:t>Share successful fundraising ideas.</a:t>
            </a:r>
            <a:endParaRPr sz="2000" b="1" dirty="0"/>
          </a:p>
        </p:txBody>
      </p:sp>
      <p:sp>
        <p:nvSpPr>
          <p:cNvPr id="168" name="Google Shape;168;p19">
            <a:extLst>
              <a:ext uri="{FF2B5EF4-FFF2-40B4-BE49-F238E27FC236}">
                <a16:creationId xmlns:a16="http://schemas.microsoft.com/office/drawing/2014/main" id="{B2C72635-ABBB-566E-3428-A450A62D6305}"/>
              </a:ext>
            </a:extLst>
          </p:cNvPr>
          <p:cNvSpPr txBox="1">
            <a:spLocks noGrp="1"/>
          </p:cNvSpPr>
          <p:nvPr>
            <p:ph type="title"/>
          </p:nvPr>
        </p:nvSpPr>
        <p:spPr>
          <a:xfrm>
            <a:off x="0" y="358275"/>
            <a:ext cx="8702298" cy="518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b="1" dirty="0">
                <a:latin typeface="Arial" panose="020B0604020202020204" pitchFamily="34" charset="0"/>
                <a:cs typeface="Arial" panose="020B0604020202020204" pitchFamily="34" charset="0"/>
              </a:rPr>
              <a:t>Your Responsibilities to AAUW CA</a:t>
            </a:r>
            <a:endParaRPr sz="3200" b="1" dirty="0">
              <a:latin typeface="Arial" panose="020B0604020202020204" pitchFamily="34" charset="0"/>
              <a:cs typeface="Arial" panose="020B0604020202020204" pitchFamily="34" charset="0"/>
            </a:endParaRPr>
          </a:p>
        </p:txBody>
      </p:sp>
      <p:sp>
        <p:nvSpPr>
          <p:cNvPr id="169" name="Google Shape;169;p19">
            <a:extLst>
              <a:ext uri="{FF2B5EF4-FFF2-40B4-BE49-F238E27FC236}">
                <a16:creationId xmlns:a16="http://schemas.microsoft.com/office/drawing/2014/main" id="{DC96207F-CECA-D407-EB96-C186BCCEFC23}"/>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9</a:t>
            </a:fld>
            <a:endParaRPr>
              <a:solidFill>
                <a:srgbClr val="99C8F8"/>
              </a:solidFill>
            </a:endParaRPr>
          </a:p>
        </p:txBody>
      </p:sp>
    </p:spTree>
    <p:extLst>
      <p:ext uri="{BB962C8B-B14F-4D97-AF65-F5344CB8AC3E}">
        <p14:creationId xmlns:p14="http://schemas.microsoft.com/office/powerpoint/2010/main" val="1933525528"/>
      </p:ext>
    </p:extLst>
  </p:cSld>
  <p:clrMapOvr>
    <a:masterClrMapping/>
  </p:clrMapOvr>
</p:sld>
</file>

<file path=ppt/theme/theme1.xml><?xml version="1.0" encoding="utf-8"?>
<a:theme xmlns:a="http://schemas.openxmlformats.org/drawingml/2006/main" name="Digital Transformation Consulting Toolkit by Slidesgo">
  <a:themeElements>
    <a:clrScheme name="Simple Light">
      <a:dk1>
        <a:srgbClr val="0B2346"/>
      </a:dk1>
      <a:lt1>
        <a:srgbClr val="3C4F6B"/>
      </a:lt1>
      <a:dk2>
        <a:srgbClr val="6D7B90"/>
      </a:dk2>
      <a:lt2>
        <a:srgbClr val="9DA7B5"/>
      </a:lt2>
      <a:accent1>
        <a:srgbClr val="CED3DA"/>
      </a:accent1>
      <a:accent2>
        <a:srgbClr val="FFFFFF"/>
      </a:accent2>
      <a:accent3>
        <a:srgbClr val="FFFFFF"/>
      </a:accent3>
      <a:accent4>
        <a:srgbClr val="FFFFFF"/>
      </a:accent4>
      <a:accent5>
        <a:srgbClr val="FFFFFF"/>
      </a:accent5>
      <a:accent6>
        <a:srgbClr val="FFFFFF"/>
      </a:accent6>
      <a:hlink>
        <a:srgbClr val="3131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22037</TotalTime>
  <Words>1618</Words>
  <Application>Microsoft Office PowerPoint</Application>
  <PresentationFormat>On-screen Show (16:9)</PresentationFormat>
  <Paragraphs>192</Paragraphs>
  <Slides>23</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Inria Serif Light</vt:lpstr>
      <vt:lpstr>Barlow</vt:lpstr>
      <vt:lpstr>BaaBookHmkBold</vt:lpstr>
      <vt:lpstr>Roboto Slab Light</vt:lpstr>
      <vt:lpstr>Wingdings</vt:lpstr>
      <vt:lpstr>Arial</vt:lpstr>
      <vt:lpstr>Teko</vt:lpstr>
      <vt:lpstr>Questrial</vt:lpstr>
      <vt:lpstr>Teko Light</vt:lpstr>
      <vt:lpstr>Roboto Condensed Light</vt:lpstr>
      <vt:lpstr>Digital Transformation Consulting Toolkit by Slidesgo</vt:lpstr>
      <vt:lpstr>PowerPoint Presentation</vt:lpstr>
      <vt:lpstr>AAUW CA Fund Peer Group  </vt:lpstr>
      <vt:lpstr> AAUW CA Fund Committee</vt:lpstr>
      <vt:lpstr> What We Will Cover</vt:lpstr>
      <vt:lpstr>PowerPoint Presentation</vt:lpstr>
      <vt:lpstr>Your Responsibilities to Your Branch</vt:lpstr>
      <vt:lpstr>Your Responsibilities to Your Branch</vt:lpstr>
      <vt:lpstr>Your Responsibilities to AAUW National</vt:lpstr>
      <vt:lpstr>Your Responsibilities to AAUW CA</vt:lpstr>
      <vt:lpstr>Restricted vs Unrestricted Funds</vt:lpstr>
      <vt:lpstr>Unrestricted Donations The Greatest Needs Fund #9110</vt:lpstr>
      <vt:lpstr>Preferred Restricted Funds  </vt:lpstr>
      <vt:lpstr>Preferred Restricted Funds  </vt:lpstr>
      <vt:lpstr>Popular Restricted Fund #3999 Legal Advocacy Fund Applications Open August 1     Application Deadline September 30</vt:lpstr>
      <vt:lpstr>PowerPoint Presentation</vt:lpstr>
      <vt:lpstr>PowerPoint Presentation</vt:lpstr>
      <vt:lpstr>Fellowships and Grants https://www.aauw.org/resources/programs/fellowships-grants/ Applications Open August 1     Application Deadline September 30 </vt:lpstr>
      <vt:lpstr>AAUW Fund Contribution Instructions and Form https://www.aauw.org/resources/member/contribution-report-form/ </vt:lpstr>
      <vt:lpstr>Request an AAUW Fund Speaker https://www.aauw-ca.org/request-aauw-fund-speaker/ </vt:lpstr>
      <vt:lpstr>Resources</vt:lpstr>
      <vt:lpstr>PowerPoint Presentation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9.30.25 CA AAUW Fund Peer Group Presentation</dc:title>
  <dc:subject>NUTS &amp; BOLTS OF THE AAUW FUND</dc:subject>
  <dc:creator>Julika Barrett;Tobi Balma</dc:creator>
  <cp:keywords>AAUW FUND;CA FUND PEER GROUP;SEPTEMBER 2025</cp:keywords>
  <cp:lastModifiedBy>Julika Barrett</cp:lastModifiedBy>
  <cp:revision>37</cp:revision>
  <dcterms:modified xsi:type="dcterms:W3CDTF">2025-11-19T20:11:19Z</dcterms:modified>
</cp:coreProperties>
</file>