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57" r:id="rId2"/>
    <p:sldId id="320" r:id="rId3"/>
    <p:sldId id="321" r:id="rId4"/>
    <p:sldId id="260" r:id="rId5"/>
    <p:sldId id="311" r:id="rId6"/>
    <p:sldId id="276" r:id="rId7"/>
    <p:sldId id="312" r:id="rId8"/>
    <p:sldId id="313" r:id="rId9"/>
    <p:sldId id="314" r:id="rId10"/>
    <p:sldId id="315" r:id="rId11"/>
    <p:sldId id="316" r:id="rId12"/>
    <p:sldId id="283" r:id="rId13"/>
    <p:sldId id="295" r:id="rId14"/>
    <p:sldId id="296" r:id="rId15"/>
    <p:sldId id="297" r:id="rId16"/>
    <p:sldId id="298" r:id="rId17"/>
    <p:sldId id="299" r:id="rId18"/>
    <p:sldId id="292" r:id="rId19"/>
    <p:sldId id="300" r:id="rId20"/>
    <p:sldId id="301" r:id="rId21"/>
    <p:sldId id="293" r:id="rId22"/>
    <p:sldId id="294" r:id="rId23"/>
    <p:sldId id="302" r:id="rId24"/>
    <p:sldId id="305" r:id="rId25"/>
    <p:sldId id="318" r:id="rId26"/>
    <p:sldId id="322" r:id="rId27"/>
    <p:sldId id="323" r:id="rId28"/>
    <p:sldId id="306" r:id="rId29"/>
    <p:sldId id="324" r:id="rId30"/>
    <p:sldId id="325" r:id="rId31"/>
    <p:sldId id="307" r:id="rId32"/>
    <p:sldId id="317" r:id="rId33"/>
    <p:sldId id="326" r:id="rId34"/>
    <p:sldId id="327" r:id="rId35"/>
    <p:sldId id="303" r:id="rId36"/>
    <p:sldId id="287" r:id="rId37"/>
    <p:sldId id="288" r:id="rId38"/>
    <p:sldId id="328" r:id="rId39"/>
    <p:sldId id="330" r:id="rId40"/>
    <p:sldId id="289" r:id="rId41"/>
    <p:sldId id="290" r:id="rId42"/>
    <p:sldId id="33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4"/>
    <p:restoredTop sz="94694"/>
  </p:normalViewPr>
  <p:slideViewPr>
    <p:cSldViewPr snapToGrid="0">
      <p:cViewPr varScale="1">
        <p:scale>
          <a:sx n="97" d="100"/>
          <a:sy n="97" d="100"/>
        </p:scale>
        <p:origin x="127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CA02C-CF81-8142-BD4A-386319E28E9A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DE201-F77F-3D47-A17D-554CBC850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7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Record!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1AF63-E20F-054C-9CEA-9BA63CA562A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1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DE201-F77F-3D47-A17D-554CBC850EA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9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DE201-F77F-3D47-A17D-554CBC850EA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1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1A90A-E14F-ABA1-2602-9089A11AB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6B3766-3B8D-0C0D-18C4-922F365E0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12E5B7-5AE4-34C6-D6C8-37EC16D77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49D86-32B8-F451-8099-0EC22A1EF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DE201-F77F-3D47-A17D-554CBC850EA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7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917E-CD90-764E-ADD9-9DBAF1400C9B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682-A94F-A341-A281-DD2FE2F45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99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917E-CD90-764E-ADD9-9DBAF1400C9B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682-A94F-A341-A281-DD2FE2F45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8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917E-CD90-764E-ADD9-9DBAF1400C9B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682-A94F-A341-A281-DD2FE2F45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917E-CD90-764E-ADD9-9DBAF1400C9B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682-A94F-A341-A281-DD2FE2F45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7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917E-CD90-764E-ADD9-9DBAF1400C9B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682-A94F-A341-A281-DD2FE2F45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02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917E-CD90-764E-ADD9-9DBAF1400C9B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682-A94F-A341-A281-DD2FE2F45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5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917E-CD90-764E-ADD9-9DBAF1400C9B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682-A94F-A341-A281-DD2FE2F450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5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917E-CD90-764E-ADD9-9DBAF1400C9B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682-A94F-A341-A281-DD2FE2F45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5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917E-CD90-764E-ADD9-9DBAF1400C9B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682-A94F-A341-A281-DD2FE2F45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7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917E-CD90-764E-ADD9-9DBAF1400C9B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682-A94F-A341-A281-DD2FE2F45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1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D5D917E-CD90-764E-ADD9-9DBAF1400C9B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682-A94F-A341-A281-DD2FE2F45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6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D5D917E-CD90-764E-ADD9-9DBAF1400C9B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CBD4682-A94F-A341-A281-DD2FE2F45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rs.gov/charities-non-profits/search-for-tax-exempt-organization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tb.ca.gov/help/business/entity-status-letter.as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rct.doj.ca.gov/Verification/Web/Search.aspx?facility=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playlist?list=PLZldm5UisZ7g-JGfwM4sv8PhZ44CpFW_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oopera@aauw.org" TargetMode="External"/><Relationship Id="rId2" Type="http://schemas.openxmlformats.org/officeDocument/2006/relationships/hyperlink" Target="mailto:connect@aauw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men hugging each other&#10;&#10;Description automatically generated">
            <a:extLst>
              <a:ext uri="{FF2B5EF4-FFF2-40B4-BE49-F238E27FC236}">
                <a16:creationId xmlns:a16="http://schemas.microsoft.com/office/drawing/2014/main" id="{FCB4A517-CC56-9D38-408C-A5F3E14C11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67" b="10615"/>
          <a:stretch/>
        </p:blipFill>
        <p:spPr>
          <a:xfrm>
            <a:off x="0" y="945523"/>
            <a:ext cx="12191980" cy="4759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6EFF54-3B1A-D224-7CA6-91D3DAA9F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0" y="4040041"/>
            <a:ext cx="8991600" cy="1645759"/>
          </a:xfrm>
        </p:spPr>
        <p:txBody>
          <a:bodyPr>
            <a:normAutofit fontScale="90000"/>
          </a:bodyPr>
          <a:lstStyle/>
          <a:p>
            <a:r>
              <a:rPr lang="en-US" dirty="0"/>
              <a:t>   Membership, Planning, Branch Documents and Structure,  and more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617E6-EAFC-62B6-F2A7-9D8B6EB93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704731"/>
            <a:ext cx="6801612" cy="671685"/>
          </a:xfrm>
        </p:spPr>
        <p:txBody>
          <a:bodyPr>
            <a:normAutofit/>
          </a:bodyPr>
          <a:lstStyle/>
          <a:p>
            <a:r>
              <a:rPr lang="en-US" dirty="0"/>
              <a:t>April 3,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26A66F-9360-4DA5-D330-DB10505A7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335CF7-0705-7EA8-9C13-065344185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ECEFA2-AA3F-B090-06CE-FA29D6DF6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A724C3-EEC0-C3C2-F1E5-CDC2DC27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4EA13A-49D0-0BD2-9A42-F449A0D04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396888-8994-CCC6-2914-320F1FB0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If members pay Branch by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967D5-B1B7-CBB7-A9A2-C029D8EF8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Branch managers can renew members on HUB as well as add donations to AAUW Greatest Needs Fund</a:t>
            </a:r>
          </a:p>
          <a:p>
            <a:pPr lvl="1"/>
            <a:r>
              <a:rPr lang="en-US" sz="1800" dirty="0">
                <a:solidFill>
                  <a:srgbClr val="404040"/>
                </a:solidFill>
              </a:rPr>
              <a:t>Go to Renewals and Donations and click on pencil icon in the Renew column, click the box for each member being renewed</a:t>
            </a:r>
          </a:p>
          <a:p>
            <a:pPr lvl="1"/>
            <a:r>
              <a:rPr lang="en-US" sz="1800" dirty="0">
                <a:solidFill>
                  <a:srgbClr val="404040"/>
                </a:solidFill>
              </a:rPr>
              <a:t>For donations to Greatest Needs Fund, click pencil icon in Donation Amount Column</a:t>
            </a:r>
          </a:p>
          <a:p>
            <a:r>
              <a:rPr lang="en-US" dirty="0">
                <a:solidFill>
                  <a:srgbClr val="404040"/>
                </a:solidFill>
              </a:rPr>
              <a:t>After all selections are complete, download and review Renewals and Donations Worksheet</a:t>
            </a:r>
          </a:p>
          <a:p>
            <a:r>
              <a:rPr lang="en-US" dirty="0">
                <a:solidFill>
                  <a:srgbClr val="404040"/>
                </a:solidFill>
              </a:rPr>
              <a:t>If correct, click Pay Now</a:t>
            </a:r>
          </a:p>
          <a:p>
            <a:r>
              <a:rPr lang="en-US" dirty="0">
                <a:solidFill>
                  <a:srgbClr val="404040"/>
                </a:solidFill>
              </a:rPr>
              <a:t>Do not process if incorrect.  Send email to connect@aauw.org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9AE25-0FE3-FEF4-45FA-054A40B60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4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0B07A0-69AE-A9A0-7AFB-0CB714133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C0CDB3-ED4A-80C8-8DB9-D9B72B664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5FCD49-D1DE-85F4-9C21-4E9496A41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152617-972F-6EB6-5519-85B7B324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B80EA-D662-24F3-93C1-8D989581E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Sample of Branch Roster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C50AC6-B7A3-5BB7-C239-884BD7E0B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309" y="2290763"/>
            <a:ext cx="8377382" cy="287972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1B18F3-A91D-1873-78E8-91319558C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5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5DE310-EE58-9A7C-78F3-4BC0A9D14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F80B74-69F9-914C-5242-1279D5279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DBCF7-B9A8-DCDB-D784-5A50F2E3D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F91336-0811-722B-536C-4A5A8DA48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DE92A-092E-731F-6F0F-935021E37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Donations to other AAUW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6132-EAA5-4633-E5BB-E0AA6A7D8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404040"/>
                </a:solidFill>
              </a:rPr>
              <a:t>Members wishing to contribute to other National Funds Should do so through the Branch AAUW Fund Chair, or by mailing a check directly to National.</a:t>
            </a:r>
          </a:p>
          <a:p>
            <a:pPr marL="0" indent="0">
              <a:buNone/>
            </a:pPr>
            <a:endParaRPr lang="en-US" sz="2400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D9C67-09D9-4CF7-7888-2F31C7DCB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6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ECAFB-07A4-1FF7-B4FE-D527168E3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5000" b="1" dirty="0"/>
              <a:t>Planning-budgeting </a:t>
            </a:r>
            <a:br>
              <a:rPr lang="en-US" sz="5000" b="1" dirty="0"/>
            </a:br>
            <a:r>
              <a:rPr lang="en-US" sz="5000" b="1" dirty="0"/>
              <a:t>&amp;</a:t>
            </a:r>
            <a:br>
              <a:rPr lang="en-US" sz="5000" b="1" dirty="0"/>
            </a:br>
            <a:r>
              <a:rPr lang="en-US" sz="5000" b="1" dirty="0"/>
              <a:t>year-end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1D2A9-1616-0FB9-2036-45EFE5485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1738" y="6857999"/>
            <a:ext cx="17179868" cy="247927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1ADDD-2D9E-3FD1-4791-C6D0D0557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8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0A9B0-FD70-0C8B-37FE-8EF4FA32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PLANNING &amp;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430A2-ABC7-C6C4-FFD3-C7D64F781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43591"/>
            <a:ext cx="9058016" cy="3632870"/>
          </a:xfrm>
        </p:spPr>
        <p:txBody>
          <a:bodyPr>
            <a:normAutofit fontScale="325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0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Planning:</a:t>
            </a:r>
            <a:endParaRPr lang="en-US" sz="5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5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preparing a budget for Fiscal Year 2025-2026, conduct a thorough review of the branch’s financial position, strategic goals, and past performances to ensure the budget aligns with mission and resource allocation.</a:t>
            </a:r>
            <a:endParaRPr lang="en-US" sz="5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5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two years Revenues and Expenses - Current Fiscal Year and previous Fiscal Year</a:t>
            </a:r>
            <a:endParaRPr lang="en-US" sz="5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5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Simplify Strategic Goals - Ensure the budget aligns with the branch’s strategic plan and program goals </a:t>
            </a:r>
            <a:endParaRPr lang="en-US" sz="5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DEBE2-0252-9506-F31B-01636D7CC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75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FBBDA2-A1F0-DC15-9DE2-F6FC2617A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D71B77-CF4A-0CE9-DDEB-2F835CF07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B1134-6994-2CB8-593B-174E8843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6BA71C-AADB-BEA8-C19F-A34D7D551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7C2A7-9459-F8FD-61F2-45E45868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PLANNING &amp;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2B2E-6482-1A4B-EBD1-8375F57B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1" y="1790250"/>
            <a:ext cx="8889051" cy="3819594"/>
          </a:xfrm>
        </p:spPr>
        <p:txBody>
          <a:bodyPr>
            <a:normAutofit/>
          </a:bodyPr>
          <a:lstStyle/>
          <a:p>
            <a:pPr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timeline - Set a target date for board approval and allow sufficient time for each step, including review and discussion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 on budget approach - Discuss and agree on the budget approach, including the level of detail, assumptions, and how much uncertainty can be included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Forecast future income and expenses - Estimate future income based on current fundraising and revenue activities, as well as potential new activities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variable expenses - Consider variable expenses that may fluctuate throughout the year and plan accordingly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553A9-208B-A947-00AA-FAF4CBD50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4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30F3F5-55BF-E888-0BAC-838A461C1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AD6022-B529-26F2-25A6-AD201210D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475361-47E0-8C49-FA2F-71F3BDEFE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C7A4AB-17B2-08D7-5E3F-67A1FEE6E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A620C-832F-BBF9-C7BC-75760282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PLANNING &amp;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C12F-BE60-682D-8388-F6D3BE00E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fundraising targets - Establish clear and achievable fundraising targets that align with AAUW mission and Branch’s project needs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Budgeting: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Draft Budget and Review - Determine the costs required to achieve program goals and organizational objectives (such as: Increase membership). Project income based on current fundraising and revenue activities, as well as potential new activities.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the draft budget - Verify that the draft budget meets program and organizational goals, and review all assumptions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857F75-2F07-322A-ED9C-0CDE4EC2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3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0D030C-586E-A6F0-6DEC-CA81BCE7C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743D72-89A8-2B1D-2C23-6207584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B56D0E-E4B4-4CEF-20E6-39AD16EC7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1C8772-4EF4-8E8C-775B-F632BF7F0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0891A-1EDB-A915-375A-6BC9C21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PLANNING &amp;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9788C-EAB3-2487-41ED-5DEC2D6B2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790250"/>
            <a:ext cx="8779512" cy="3716028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adjustments - Make adjustments to the budget based on goals, capacity, and the need to match income and expenses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 the budget to Board - Present the draft budget to Board for review and feedback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 board approval - Present the final budget to the board for approval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u="sng" dirty="0">
                <a:solidFill>
                  <a:srgbClr val="404040"/>
                </a:solidFill>
              </a:rPr>
              <a:t>Next Slide has a Sample Budget Worksheet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95839-9B22-A32B-59C5-C9F413D77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3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CF2803-1213-ACE3-F5B7-769154745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29" y="77088"/>
            <a:ext cx="6869841" cy="67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59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63F0D1-A78C-0EA6-7B74-72F6F837B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C82FED-4780-D483-3E18-557104548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1A2C98-3F9A-F728-2298-F5BD122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FF6624-2C43-68CD-CC82-764D3AF6B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E1B19-D5A1-0BAA-C3DC-BB09FAB3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b="1" dirty="0"/>
              <a:t>Year-end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585ED-D31C-8476-D51F-C3DAFC4EB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1" y="1790250"/>
            <a:ext cx="8869173" cy="3819594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Year-end financial closing is the process of finalizing branch’s financial statements for the current fiscal year, ensuring accuracy and compliance, and preparing for the next year's financial planning.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i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it's important: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Accuracy and Compliance: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Ensures the accuracy of financial reporting and compliance with accounting standards and regulations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Health: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Provides a clear picture of the branch’s financial performance and position, allowing for better decision-making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748BE-8B5C-B72C-720B-F8F16128F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7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766010-10B1-9B6D-2DC7-E0B48FF41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8A8AA-1690-DE72-0AFE-149AF1A7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E6602-7AE2-A4CF-DD42-177AD3B99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Welcome and Introductions – Kathy Ford</a:t>
            </a:r>
          </a:p>
          <a:p>
            <a:r>
              <a:rPr lang="en-US" dirty="0">
                <a:solidFill>
                  <a:srgbClr val="404040"/>
                </a:solidFill>
              </a:rPr>
              <a:t>Poll Questions – Kathy Ford</a:t>
            </a:r>
          </a:p>
          <a:p>
            <a:r>
              <a:rPr lang="en-US" dirty="0">
                <a:solidFill>
                  <a:srgbClr val="404040"/>
                </a:solidFill>
              </a:rPr>
              <a:t>Membership and HUB – Carol McMillan</a:t>
            </a:r>
          </a:p>
          <a:p>
            <a:r>
              <a:rPr lang="en-US" dirty="0">
                <a:solidFill>
                  <a:srgbClr val="404040"/>
                </a:solidFill>
              </a:rPr>
              <a:t>Planning, Budgeting and Year-End Reporting – Indrani Chatterjee</a:t>
            </a:r>
          </a:p>
          <a:p>
            <a:r>
              <a:rPr lang="en-US" dirty="0">
                <a:solidFill>
                  <a:srgbClr val="404040"/>
                </a:solidFill>
              </a:rPr>
              <a:t>Missing Documents, Registry Search Tool and Restoring Charitable Status – Kathy Ford</a:t>
            </a:r>
          </a:p>
          <a:p>
            <a:r>
              <a:rPr lang="en-US" dirty="0">
                <a:solidFill>
                  <a:srgbClr val="404040"/>
                </a:solidFill>
              </a:rPr>
              <a:t>Combining Branches and Branch Dissolution – Sharyn Siebert</a:t>
            </a:r>
          </a:p>
          <a:p>
            <a:r>
              <a:rPr lang="en-US" dirty="0">
                <a:solidFill>
                  <a:srgbClr val="404040"/>
                </a:solidFill>
              </a:rPr>
              <a:t>Q&amp;A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636CE-B757-29B0-B7FE-DD3830F6D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33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30F23E-0E6C-E351-C16D-780D63CE8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A80B32-F621-7FD9-676F-4BE1AEBA2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EC1646-1A00-A553-15CD-40BDE9B4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DB953D-6BB3-1817-D49C-9B2A990CE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DD1A2-15C8-0915-3030-23048676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b="1" dirty="0"/>
              <a:t>Year-End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8053-D12A-A230-E16A-D70674C4A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987297"/>
            <a:ext cx="8739964" cy="3469286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Tax Reporting: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Facilitates accurate tax reporting and compliance with tax obligations.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Revenue Service (IRS)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Form 990 or 990-EZ or 990 N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California State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199 or 199N (if revenue is $50K or less), RRF-1,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CT-TR-1 and CT-NRP-2 </a:t>
            </a:r>
          </a:p>
          <a:p>
            <a:pPr marL="45720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Planning: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Provides a solid foundation for future financial planning and budgeting.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1EC45-5B2F-BDEA-42D0-7E65BF747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85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AAB35A-8044-5BF0-C3D4-0EE94B12A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179" y="0"/>
            <a:ext cx="6065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37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F399F7-437D-18BE-70CC-9EC5AE989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904" y="-9023"/>
            <a:ext cx="5317435" cy="76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42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F5934F-AC6F-74F4-1B40-35CBBB5B8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1D53E-84E5-7EEF-1F65-E222A94D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Missing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2BF34-1003-6927-B384-283E2B27C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404040"/>
                </a:solidFill>
              </a:rPr>
              <a:t>Tax exempt organization – search for a copy of the branch IRS Determination Letter or copies of past 990 series or Postcard 990-N:</a:t>
            </a:r>
          </a:p>
          <a:p>
            <a:pPr lvl="1">
              <a:lnSpc>
                <a:spcPct val="90000"/>
              </a:lnSpc>
            </a:pPr>
            <a:r>
              <a:rPr lang="en-US" u="sng" dirty="0">
                <a:solidFill>
                  <a:srgbClr val="0070C0"/>
                </a:solidFill>
              </a:rPr>
              <a:t>https://www.irs.gov/charities-non-profits/tax-exempt-organization-search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404040"/>
                </a:solidFill>
              </a:rPr>
              <a:t>How can I find my branch entity number?</a:t>
            </a:r>
          </a:p>
          <a:p>
            <a:pPr lvl="1">
              <a:lnSpc>
                <a:spcPct val="90000"/>
              </a:lnSpc>
            </a:pPr>
            <a:r>
              <a:rPr lang="en-US" u="sng" dirty="0">
                <a:solidFill>
                  <a:srgbClr val="0070C0"/>
                </a:solidFill>
              </a:rPr>
              <a:t>https://www.ftb.ca.gov/help/business/entity-status-letter.asp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404040"/>
                </a:solidFill>
              </a:rPr>
              <a:t>How can I find if my branch is incorporated?</a:t>
            </a:r>
          </a:p>
          <a:p>
            <a:pPr lvl="1">
              <a:lnSpc>
                <a:spcPct val="90000"/>
              </a:lnSpc>
            </a:pPr>
            <a:r>
              <a:rPr lang="en-US" u="sng" dirty="0">
                <a:solidFill>
                  <a:srgbClr val="0070C0"/>
                </a:solidFill>
              </a:rPr>
              <a:t>https://rct.doj.ca.gov/Verification/Web/Search.aspx?facility=Y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404040"/>
                </a:solidFill>
              </a:rPr>
              <a:t>How can I find my branch affiliation formation documents?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</a:rPr>
              <a:t>Contact Angela Cooper at National - </a:t>
            </a:r>
            <a:r>
              <a:rPr lang="en-US" u="sng" dirty="0">
                <a:solidFill>
                  <a:srgbClr val="404040"/>
                </a:solidFill>
              </a:rPr>
              <a:t>coopera@aauw.org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endParaRPr lang="en-US" sz="15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endParaRPr lang="en-US" sz="15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endParaRPr lang="en-US" sz="1500" dirty="0">
              <a:solidFill>
                <a:srgbClr val="40404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998AA-10F6-BE91-1E79-7AD504F0D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83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1CB0D5-6A09-CCE9-C383-6E0BA1675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D92DE-DA7F-261D-EF67-F5259682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Determination Letters, 990 series &amp; 990-n (e-postcard)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46470-DBC6-0524-1C48-513D2D53B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1843589"/>
            <a:ext cx="8779512" cy="332776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US" sz="1600" b="1" i="0" u="sng" strike="noStrike" dirty="0">
                <a:solidFill>
                  <a:srgbClr val="404040"/>
                </a:solidFill>
                <a:effectLst/>
                <a:latin typeface="Source Sans Pro" panose="020B0503030403020204" pitchFamily="34" charset="0"/>
                <a:hlinkClick r:id="rId2" tooltip="Search for tax exempt organizations"/>
              </a:rPr>
              <a:t>Tax Exempt Organization Search Tool</a:t>
            </a:r>
            <a:r>
              <a:rPr lang="en-US" sz="1600" b="1" i="0" u="sng" strike="noStrike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  @  </a:t>
            </a:r>
            <a:r>
              <a:rPr lang="en-US" sz="1600" u="sng" dirty="0">
                <a:solidFill>
                  <a:srgbClr val="404040"/>
                </a:solidFill>
              </a:rPr>
              <a:t>https://www.irs.gov/charities-non-profits/tax-exempt-organization-search</a:t>
            </a:r>
            <a:endParaRPr lang="en-US" sz="1600" b="1" i="0" u="none" strike="noStrike" dirty="0">
              <a:solidFill>
                <a:srgbClr val="404040"/>
              </a:solidFill>
              <a:effectLst/>
              <a:latin typeface="Source Sans Pro" panose="020B0503030403020204" pitchFamily="34" charset="0"/>
            </a:endParaRPr>
          </a:p>
          <a:p>
            <a:pPr>
              <a:lnSpc>
                <a:spcPct val="90000"/>
              </a:lnSpc>
              <a:spcAft>
                <a:spcPts val="750"/>
              </a:spcAft>
              <a:buNone/>
            </a:pPr>
            <a:r>
              <a:rPr lang="en-US" sz="1600" b="0" i="0" u="none" strike="noStrike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You can check an organization's eligibility to receive tax-deductible charitable contributions (Pub 78 Data). You can also search for information about an organization's tax-exempt status and filings:</a:t>
            </a:r>
          </a:p>
          <a:p>
            <a:pPr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Form 990 Series Returns</a:t>
            </a:r>
          </a:p>
          <a:p>
            <a:pPr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Form 990-N (e-Postcard)</a:t>
            </a:r>
          </a:p>
          <a:p>
            <a:pPr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Pub. 78 Data</a:t>
            </a:r>
          </a:p>
          <a:p>
            <a:pPr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Automatic Revocation of Exemption List</a:t>
            </a:r>
          </a:p>
          <a:p>
            <a:pPr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Determination Letters</a:t>
            </a:r>
          </a:p>
          <a:p>
            <a:pPr>
              <a:lnSpc>
                <a:spcPct val="90000"/>
              </a:lnSpc>
            </a:pPr>
            <a:endParaRPr lang="en-US" sz="1100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8B05A-4266-DD3E-B058-527FF82FF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02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7AA9E2-DAD9-FB7C-E9FF-F8D1DC111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390189-D7A5-1EF6-D225-18387E73B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458329-CE29-6608-FFA6-8E1628737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57BCBB-3CE1-33EC-BFD1-91635126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BDA35-EC68-E7D7-5DB8-5E6C413D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6144"/>
            <a:ext cx="7729728" cy="780288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/>
              <a:t>IRS Tax Exempt organization search tool - Step 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32A55-C0A1-D05F-34A9-758F09D3D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6F6B65-E264-0864-588A-4A3C3FE9D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4DDF71-8E67-4BA4-855B-3A054BBBD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28" y="1075257"/>
            <a:ext cx="9715618" cy="466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40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E56579-723A-0109-F9BD-74945D8F9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F0BB035-A74B-CB9D-ED00-6DBF1EAC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69726E-EA2F-F0E7-D995-95F1287A6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710587-AD38-E4BB-955A-59C4CC06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F57B5-3E19-B1B3-4AE8-ED309328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6144"/>
            <a:ext cx="7729728" cy="780288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/>
              <a:t>IRS Tax Exempt organization search tool – Step Two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C5D4D-A513-921C-CECD-1E0F45E87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BD6245-0401-5B0B-64D0-7B2CBD354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9D161-EF28-D84C-BD87-0C51B03F9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27" y="926592"/>
            <a:ext cx="11182864" cy="57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00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7A2BB3-FB45-492A-19C3-32582B155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6FC500-ABFA-9B4B-C4FF-D064D84B4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D775DB-B08F-4A97-5068-1109273A7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0A5A0-8B9C-3F8C-7194-78E266AB9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452BF-8DDA-0055-C84E-B063E56C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6144"/>
            <a:ext cx="7729728" cy="780288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/>
              <a:t>IRS Tax Exempt organization search tool – step three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1B620-6CEA-CA9F-581B-FDBB421AA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FCFBEA-1B5B-1F58-2040-DC92ACBBB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59233-DC65-8649-4C0D-6D8DFD4D0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28" y="1052075"/>
            <a:ext cx="10067544" cy="47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73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35245-A0F2-3F5F-516C-0093AFB0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Branch Entity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D0BDE-C9A6-190A-BFD2-3ABF40D95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Get an Entity Status Letter online at:                    </a:t>
            </a:r>
            <a:r>
              <a:rPr lang="en-US" sz="1800" u="sng" dirty="0">
                <a:solidFill>
                  <a:srgbClr val="0070C0"/>
                </a:solidFill>
                <a:hlinkClick r:id="rId2"/>
              </a:rPr>
              <a:t>https://www.ftb.ca.gov/help/business/entity-status-letter.asp</a:t>
            </a:r>
            <a:endParaRPr lang="en-US" sz="1800" u="sng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Input the name of your branch.</a:t>
            </a:r>
          </a:p>
          <a:p>
            <a:r>
              <a:rPr lang="en-US" dirty="0">
                <a:solidFill>
                  <a:schemeClr val="tx1"/>
                </a:solidFill>
              </a:rPr>
              <a:t>When the results are displayed, the entity number will be listed</a:t>
            </a:r>
          </a:p>
        </p:txBody>
      </p:sp>
    </p:spTree>
    <p:extLst>
      <p:ext uri="{BB962C8B-B14F-4D97-AF65-F5344CB8AC3E}">
        <p14:creationId xmlns:p14="http://schemas.microsoft.com/office/powerpoint/2010/main" val="3302668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B40FED-55D3-621F-6DA8-64C16513A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00029D-9945-9BF0-B28A-52363DAFE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CBE7B3-642E-ED27-EA21-A272C48A0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72557D-DBF9-02CD-8419-CAA137094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6C62F-418F-D81F-7B26-BE5F7720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859" y="123444"/>
            <a:ext cx="7966563" cy="93726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2400" dirty="0"/>
              <a:t>Get an entity status letter – step one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44BADE-5C6F-C74C-7DCA-62DC8C34A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860" y="1488414"/>
            <a:ext cx="8460904" cy="41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EC4DDF-A0A4-C0E3-FF35-ABA483E80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8ED679-A2F9-3BCB-9619-D896A880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0BA4EE-1672-2F7E-458F-1654CDDB5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98E108-C070-CF68-9878-DC5F3F9F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1BAE3-D858-3AF4-6215-A286F67A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Poll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FA10A-DB52-DBBF-D215-351A9E25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04040"/>
                </a:solidFill>
              </a:rPr>
              <a:t>How many members in your branch?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04040"/>
                </a:solidFill>
              </a:rPr>
              <a:t>What is the status of your branch membership?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04040"/>
                </a:solidFill>
              </a:rPr>
              <a:t>Does your branch have a formal budgeting process?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04040"/>
                </a:solidFill>
              </a:rPr>
              <a:t>Does your branch maintain a permanent file that includes all founding documents, contracts, other important documents and regulatory filings for the past 7 years?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63C3D-A03D-4DE9-5CD3-DBA402254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57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10AF55-71D3-DC39-26F3-FD3A3D3FB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940A52-66B7-00B0-F09D-04727BBCB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069BF7-4C94-2B8D-0165-139095463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D2414D-D12A-3D2B-0746-A7DCCBB17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CD097-B375-A9DE-E375-995EFF31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013" y="112242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2400" dirty="0"/>
              <a:t>Get an entity status letter – step two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AC20DD-026B-629F-D786-4A184168A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44F65-9084-F77B-7510-FE18EBE6C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69" y="1300962"/>
            <a:ext cx="9537405" cy="49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00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CB540-5685-9A5F-FD79-7D252D9E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Is your branch incorporated?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B9B0-7B6D-97F6-96B0-9B033B4FA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404040"/>
                </a:solidFill>
              </a:rPr>
              <a:t>Your branch name should include Inc.</a:t>
            </a:r>
          </a:p>
          <a:p>
            <a:r>
              <a:rPr lang="en-US" dirty="0">
                <a:solidFill>
                  <a:srgbClr val="404040"/>
                </a:solidFill>
              </a:rPr>
              <a:t>You can also check the Registry Search Tool in the Department of Charities database @ </a:t>
            </a:r>
            <a:r>
              <a:rPr lang="en-US" sz="1800" u="sng" dirty="0">
                <a:solidFill>
                  <a:srgbClr val="0070C0"/>
                </a:solidFill>
                <a:hlinkClick r:id="rId2"/>
              </a:rPr>
              <a:t>https://rct.doj.ca.gov/Verification/Web/Search.aspx?facility=Y</a:t>
            </a:r>
            <a:endParaRPr lang="en-US" sz="1800" u="sng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Enter the branch </a:t>
            </a:r>
            <a:r>
              <a:rPr lang="en-US" dirty="0">
                <a:solidFill>
                  <a:schemeClr val="tx1"/>
                </a:solidFill>
              </a:rPr>
              <a:t>Charity Registration number,  FEIN or Corporate/organization number– but only one.  Select “Charity” for</a:t>
            </a:r>
            <a:r>
              <a:rPr lang="en-US" sz="1800" dirty="0">
                <a:solidFill>
                  <a:schemeClr val="tx1"/>
                </a:solidFill>
              </a:rPr>
              <a:t> program type.  Enter the County, City</a:t>
            </a:r>
            <a:r>
              <a:rPr lang="en-US" dirty="0">
                <a:solidFill>
                  <a:schemeClr val="tx1"/>
                </a:solidFill>
              </a:rPr>
              <a:t>, State and Zip code.  This will narrow down the search.</a:t>
            </a:r>
          </a:p>
          <a:p>
            <a:r>
              <a:rPr lang="en-US" sz="1800" dirty="0">
                <a:solidFill>
                  <a:schemeClr val="tx1"/>
                </a:solidFill>
              </a:rPr>
              <a:t>Results will display your branch name – click on it and a detailed report will be displayed with links to various state filings.</a:t>
            </a:r>
          </a:p>
          <a:p>
            <a:r>
              <a:rPr lang="en-US" dirty="0">
                <a:solidFill>
                  <a:schemeClr val="tx1"/>
                </a:solidFill>
              </a:rPr>
              <a:t>The Entity Type (Corporate Class) will be displayed near the top,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92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59FD6-6D34-FD89-E07B-11C169930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BBC6EE-3D8B-26C9-7B0F-04CCEB1F0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939376-4674-EFF7-1474-8196BA0D2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C9065-A6F7-8660-E732-FBDF459DD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CC870-AAC9-5A46-7FE5-F4A473E2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465" y="101410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Registry Search Tool – one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0E4BB-4A0D-3B01-7A05-31907169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757548"/>
            <a:ext cx="8779512" cy="38522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E339F-8E2A-CD10-4E42-F1A4E122C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809" y="1757548"/>
            <a:ext cx="7964384" cy="463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44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22B5FA-5F0F-D6C3-A2AE-4C84E37D9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98EC79-AAFA-EC93-CB41-3112850B8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0C334A-71DB-9452-2ED3-F67ABD8E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BC2F93-764E-3332-07AE-F39DBDEDB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8B4AC-4709-CC3B-456C-A30EC0BA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32" y="106326"/>
            <a:ext cx="7729728" cy="87187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Registry Search Tool -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85038-00B1-92F0-CBC3-FF0957438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757548"/>
            <a:ext cx="8779512" cy="38522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3F576-FD7A-7A39-0946-8CF2B5E5F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15" y="1477581"/>
            <a:ext cx="9692639" cy="48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13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A2FDCB-3B76-31F1-C4FD-A17D8CC24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203A7E-0E00-ED17-2C4C-18C082B5A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11D6C-CA7C-5599-20CA-1AFEE554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6F706-CE3D-3047-4B14-B988EA106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4ECB1-5DB2-7939-329D-CA8C1EDE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32" y="106326"/>
            <a:ext cx="7729728" cy="87187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/>
              <a:t>Registry Search Tool – three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25AF-01DC-BD50-2BD5-86C3340CC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757548"/>
            <a:ext cx="8779512" cy="38522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D5D65-E221-A69D-D6A9-CC454D82C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11927"/>
            <a:ext cx="7391400" cy="34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17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55AD37-1A32-A235-C4EA-7C8CC0EE9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0073F-6CE2-EE14-5497-9C36740C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What if My Branch Charitable Status has been suspended?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EB970-EC89-2A5C-BEBA-F5896E3F7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3452694"/>
          </a:xfrm>
        </p:spPr>
        <p:txBody>
          <a:bodyPr>
            <a:normAutofit/>
          </a:bodyPr>
          <a:lstStyle/>
          <a:p>
            <a:r>
              <a:rPr lang="en-US" b="0" i="0" u="none" strike="noStrike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Call 916-210-6607 at the California Department of Justice to speak with Registry staff during normal business hours (8 am to 4 pm,) or leave a voicemail if you don’t know why your branch has been suspended.</a:t>
            </a:r>
          </a:p>
          <a:p>
            <a:r>
              <a:rPr lang="en-US" dirty="0">
                <a:solidFill>
                  <a:srgbClr val="404040"/>
                </a:solidFill>
                <a:latin typeface="Open Sans" panose="020B0606030504020204" pitchFamily="34" charset="0"/>
              </a:rPr>
              <a:t>Watch the Delinquency Webinar which </a:t>
            </a:r>
            <a:r>
              <a:rPr lang="en-US" b="0" i="0" u="none" strike="noStrike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provides step by step instructions for remedying a delinquent status. The webinar also includes the filing requirements, details about Form RRF-1, and how to check an organization’s status using the Registry Search Tool.  </a:t>
            </a:r>
            <a:r>
              <a:rPr lang="en-US" dirty="0">
                <a:solidFill>
                  <a:srgbClr val="404040"/>
                </a:solidFill>
                <a:latin typeface="Open Sans" panose="020B0606030504020204" pitchFamily="34" charset="0"/>
              </a:rPr>
              <a:t>Go to: </a:t>
            </a:r>
            <a:r>
              <a:rPr lang="en-US" u="sng" dirty="0">
                <a:solidFill>
                  <a:srgbClr val="0070C0"/>
                </a:solidFill>
                <a:latin typeface="Open Sans" panose="020B0606030504020204" pitchFamily="34" charset="0"/>
                <a:hlinkClick r:id="rId2"/>
              </a:rPr>
              <a:t>https://www.youtube.com/playlist?list=PLZldm5UisZ7g-JGfwM4sv8PhZ44CpFW_E</a:t>
            </a:r>
            <a:r>
              <a:rPr lang="en-US" u="sng" dirty="0">
                <a:solidFill>
                  <a:srgbClr val="0070C0"/>
                </a:solidFill>
                <a:latin typeface="Open Sans" panose="020B0606030504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Open Sans" panose="020B0606030504020204" pitchFamily="34" charset="0"/>
              </a:rPr>
              <a:t>                                                                                             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</a:rPr>
              <a:t>to watch the California Department of Justice YouTube webinar which runs about 17 minutes.</a:t>
            </a:r>
          </a:p>
          <a:p>
            <a:endParaRPr lang="en-US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endParaRPr lang="en-US" u="sng" dirty="0">
              <a:solidFill>
                <a:srgbClr val="0070C0"/>
              </a:solidFill>
              <a:latin typeface="Open Sans" panose="020B0606030504020204" pitchFamily="34" charset="0"/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FD10D-AB78-8DB7-84F3-79234CEBA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70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3022FC-EE55-76D5-C00C-57E16A808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A2124A-AA38-B6A9-B72F-2A801287F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F9D7C2-7DCD-A9B8-3EFB-9F4E2171B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12E8D-9847-D825-D1E7-C03939A39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3DC70-D92A-3A3D-C708-2D7367CD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/>
              <a:t>California Dept of Justice Webinars for the registration of charities and fundraisers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13094-CD32-EAA8-1B19-86E7BF8CA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790250"/>
            <a:ext cx="8779512" cy="338026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404040"/>
                </a:solidFill>
              </a:rPr>
              <a:t>The California DOJ website has many webinars to assist you, including: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</a:rPr>
              <a:t>Annual Registration Renewal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</a:rPr>
              <a:t>Completing Form CT-TR-1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</a:rPr>
              <a:t>Registry Resources &amp; Website Navigation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</a:rPr>
              <a:t>Raffles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</a:rPr>
              <a:t>Initial Request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</a:rPr>
              <a:t>Delinquency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</a:rPr>
              <a:t>Dissolution &amp; Withdrawal</a:t>
            </a:r>
          </a:p>
          <a:p>
            <a:pPr lvl="1"/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D375B-3B04-916C-2743-5EBFFF1FC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02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1B196-41D7-52E2-955E-D7B9F5AA2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2E64D2-7379-413C-3C2F-0EB58BE9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8901E-FA2A-A7E1-D5E4-C483B1B17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D44273-CF8B-5E84-DA11-C29D2356B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2937E-F27F-6481-8CC3-D865F69A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/>
              <a:t>Branch consolidating/Disbandment Process – Sharyn Siebert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1A363-FCA6-CC7A-C553-0E3827AE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43590"/>
            <a:ext cx="8779512" cy="3326928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</a:rPr>
              <a:t>Branches may consider joining or consolidating with another branch or branches.  This entails a multi-step process that requires completion of multiple forms, approvals and filings with AAUW National, the IRS and California.</a:t>
            </a:r>
            <a:endParaRPr lang="en-US" b="1" u="sng" dirty="0">
              <a:effectLst/>
              <a:latin typeface="Helvetica" pitchFamily="2" charset="0"/>
            </a:endParaRPr>
          </a:p>
          <a:p>
            <a:r>
              <a:rPr lang="en-US" b="1" u="sng" dirty="0">
                <a:effectLst/>
                <a:latin typeface="Helvetica" pitchFamily="2" charset="0"/>
              </a:rPr>
              <a:t>AAUW California Branch Support </a:t>
            </a:r>
            <a:r>
              <a:rPr lang="en-US" dirty="0">
                <a:effectLst/>
                <a:latin typeface="Helvetica" pitchFamily="2" charset="0"/>
              </a:rPr>
              <a:t>will work with the affected branches with the goal of preserving the branch or assisting the branch in adjusting the governance structure through revitalization, merger or disbandment.</a:t>
            </a:r>
          </a:p>
          <a:p>
            <a:r>
              <a:rPr lang="en-US" dirty="0">
                <a:effectLst/>
                <a:latin typeface="Helvetica" pitchFamily="2" charset="0"/>
              </a:rPr>
              <a:t>AAUW California will maintain a copy of forms submitted and monitor the completion of required steps.</a:t>
            </a:r>
          </a:p>
          <a:p>
            <a:r>
              <a:rPr lang="en-US" dirty="0">
                <a:latin typeface="Helvetica" pitchFamily="2" charset="0"/>
              </a:rPr>
              <a:t>The “Branch Merger/Disbandment Process” pamphlet will be included in the     Finance Peer Group session documents for the April 3, 2025 session.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9E348-BB00-4296-DD58-41310C0A9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36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2EF9F6-1F2B-4CB7-1A43-C5378B419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2DEE95-6ECE-7737-04F9-92C4F1004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D5B8F-BCD4-1079-4F58-D76BBE4FA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3B9C4F-BFF8-8D79-7E4C-209692EB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B19E-62BE-A6B0-C31E-118014CEE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Memorandum of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65281-248D-C12B-BBFF-82605BF2F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790249"/>
            <a:ext cx="8779512" cy="3674885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30"/>
              </a:spcBef>
              <a:buNone/>
            </a:pPr>
            <a:br>
              <a:rPr lang="en-US" dirty="0">
                <a:effectLst/>
                <a:latin typeface="Times New Roman" panose="02020603050405020304" pitchFamily="18" charset="0"/>
              </a:rPr>
            </a:br>
            <a:r>
              <a:rPr lang="en-US" sz="6400" dirty="0">
                <a:effectLst/>
                <a:latin typeface="Arial" panose="020B0604020202020204" pitchFamily="34" charset="0"/>
              </a:rPr>
              <a:t>The Memorandum of Understanding (MOU) should address the following items.</a:t>
            </a:r>
          </a:p>
          <a:p>
            <a:pPr lvl="1">
              <a:spcBef>
                <a:spcPts val="150"/>
              </a:spcBef>
            </a:pPr>
            <a:r>
              <a:rPr lang="en-US" sz="6400" dirty="0">
                <a:effectLst/>
                <a:latin typeface="Arial" panose="020B0604020202020204" pitchFamily="34" charset="0"/>
              </a:rPr>
              <a:t>Dispersing funds either in the merging (disbanding) branch’s account</a:t>
            </a:r>
          </a:p>
          <a:p>
            <a:pPr lvl="1">
              <a:spcBef>
                <a:spcPts val="158"/>
              </a:spcBef>
            </a:pPr>
            <a:r>
              <a:rPr lang="en-US" sz="6400" dirty="0">
                <a:effectLst/>
                <a:latin typeface="Arial" panose="020B0604020202020204" pitchFamily="34" charset="0"/>
              </a:rPr>
              <a:t>Dispersing funds on deposit with CA SPF</a:t>
            </a:r>
          </a:p>
          <a:p>
            <a:pPr marL="971550" lvl="2" indent="-285750">
              <a:spcBef>
                <a:spcPts val="150"/>
              </a:spcBef>
            </a:pPr>
            <a:r>
              <a:rPr lang="en-US" sz="6400" dirty="0">
                <a:effectLst/>
                <a:latin typeface="Arial" panose="020B0604020202020204" pitchFamily="34" charset="0"/>
              </a:rPr>
              <a:t>Tech Trek</a:t>
            </a:r>
          </a:p>
          <a:p>
            <a:pPr marL="971550" lvl="2" indent="-285750">
              <a:spcBef>
                <a:spcPts val="158"/>
              </a:spcBef>
            </a:pPr>
            <a:r>
              <a:rPr lang="en-US" sz="6400" dirty="0">
                <a:effectLst/>
                <a:latin typeface="Arial" panose="020B0604020202020204" pitchFamily="34" charset="0"/>
              </a:rPr>
              <a:t>Speech Trek</a:t>
            </a:r>
          </a:p>
          <a:p>
            <a:pPr marL="971550" lvl="2" indent="-285750">
              <a:spcBef>
                <a:spcPts val="150"/>
              </a:spcBef>
            </a:pPr>
            <a:r>
              <a:rPr lang="en-US" sz="6400" dirty="0">
                <a:effectLst/>
                <a:latin typeface="Arial" panose="020B0604020202020204" pitchFamily="34" charset="0"/>
              </a:rPr>
              <a:t>Gov Trek</a:t>
            </a:r>
          </a:p>
          <a:p>
            <a:pPr marL="971550" lvl="2" indent="-285750">
              <a:spcBef>
                <a:spcPts val="150"/>
              </a:spcBef>
            </a:pPr>
            <a:r>
              <a:rPr lang="en-US" sz="6400" dirty="0">
                <a:effectLst/>
                <a:latin typeface="Arial" panose="020B0604020202020204" pitchFamily="34" charset="0"/>
              </a:rPr>
              <a:t>Scholarship</a:t>
            </a:r>
          </a:p>
          <a:p>
            <a:pPr lvl="1">
              <a:spcBef>
                <a:spcPts val="158"/>
              </a:spcBef>
            </a:pPr>
            <a:r>
              <a:rPr lang="en-US" sz="6400" dirty="0">
                <a:effectLst/>
                <a:latin typeface="Arial" panose="020B0604020202020204" pitchFamily="34" charset="0"/>
              </a:rPr>
              <a:t>Board composition</a:t>
            </a:r>
          </a:p>
          <a:p>
            <a:pPr lvl="1">
              <a:spcBef>
                <a:spcPts val="150"/>
              </a:spcBef>
            </a:pPr>
            <a:r>
              <a:rPr lang="en-US" sz="6400" dirty="0">
                <a:effectLst/>
                <a:latin typeface="Arial" panose="020B0604020202020204" pitchFamily="34" charset="0"/>
              </a:rPr>
              <a:t>How AAUW California projects (Speech Trek, Tech Trek, Gov Trek) will be handled in the new branch.</a:t>
            </a:r>
          </a:p>
          <a:p>
            <a:pPr lvl="1"/>
            <a:r>
              <a:rPr lang="en-US" sz="6400" dirty="0">
                <a:effectLst/>
                <a:latin typeface="Arial" panose="020B0604020202020204" pitchFamily="34" charset="0"/>
              </a:rPr>
              <a:t>How special interest groups will move forward.</a:t>
            </a:r>
          </a:p>
          <a:p>
            <a:pPr lvl="1">
              <a:spcBef>
                <a:spcPts val="158"/>
              </a:spcBef>
            </a:pPr>
            <a:r>
              <a:rPr lang="en-US" sz="6400" dirty="0">
                <a:effectLst/>
                <a:latin typeface="Arial" panose="020B0604020202020204" pitchFamily="34" charset="0"/>
              </a:rPr>
              <a:t>How local scholarships will be handled.</a:t>
            </a:r>
          </a:p>
          <a:p>
            <a:pPr lvl="1">
              <a:spcBef>
                <a:spcPts val="150"/>
              </a:spcBef>
            </a:pPr>
            <a:r>
              <a:rPr lang="en-US" sz="6400" dirty="0">
                <a:effectLst/>
                <a:latin typeface="Arial" panose="020B0604020202020204" pitchFamily="34" charset="0"/>
              </a:rPr>
              <a:t>Disposition of members.</a:t>
            </a:r>
          </a:p>
          <a:p>
            <a:pPr lvl="1">
              <a:spcBef>
                <a:spcPts val="810"/>
              </a:spcBef>
              <a:buNone/>
            </a:pPr>
            <a:endParaRPr lang="en-US" dirty="0">
              <a:effectLst/>
              <a:latin typeface="Times New Roman" panose="02020603050405020304" pitchFamily="18" charset="0"/>
            </a:endParaRPr>
          </a:p>
          <a:p>
            <a:pPr>
              <a:spcBef>
                <a:spcPts val="188"/>
              </a:spcBef>
              <a:spcAft>
                <a:spcPts val="8"/>
              </a:spcAft>
              <a:buNone/>
            </a:pPr>
            <a:endParaRPr lang="en-US" dirty="0"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US" dirty="0">
                <a:effectLst/>
                <a:latin typeface="Arial" panose="020B0604020202020204" pitchFamily="34" charset="0"/>
              </a:rPr>
            </a:br>
            <a:endParaRPr lang="en-US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765"/>
              </a:spcBef>
              <a:buNone/>
            </a:pPr>
            <a:br>
              <a:rPr lang="en-US" dirty="0">
                <a:effectLst/>
                <a:latin typeface="Arial" panose="020B0604020202020204" pitchFamily="34" charset="0"/>
              </a:rPr>
            </a:br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7892D-3240-324C-9527-66B025F3D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61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31C6E-B88B-8D6B-CFE9-E9218CB61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568FA-47C5-94FA-933B-084FF44D6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9CFC1-187A-42DD-3420-8696C5CE5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CCFDD-1263-AB57-6A8F-2EF56381A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5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30F3F5-55BF-E888-0BAC-838A461C1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AD6022-B529-26F2-25A6-AD201210D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475361-47E0-8C49-FA2F-71F3BDEFE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C7A4AB-17B2-08D7-5E3F-67A1FEE6E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A620C-832F-BBF9-C7BC-75760282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Membership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C12F-BE60-682D-8388-F6D3BE00E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404040"/>
                </a:solidFill>
              </a:rPr>
              <a:t>New National Dues - $74 beginning April 1, 2025</a:t>
            </a:r>
          </a:p>
          <a:p>
            <a:r>
              <a:rPr lang="en-US" sz="2400" dirty="0">
                <a:solidFill>
                  <a:srgbClr val="404040"/>
                </a:solidFill>
              </a:rPr>
              <a:t>Student Dues – Still $18.81</a:t>
            </a:r>
          </a:p>
          <a:p>
            <a:r>
              <a:rPr lang="en-US" sz="2400" dirty="0">
                <a:solidFill>
                  <a:srgbClr val="404040"/>
                </a:solidFill>
              </a:rPr>
              <a:t>Lifetime - $1480 (20 times current annual National dues)</a:t>
            </a:r>
          </a:p>
          <a:p>
            <a:r>
              <a:rPr lang="en-US" sz="2400" dirty="0">
                <a:solidFill>
                  <a:srgbClr val="404040"/>
                </a:solidFill>
              </a:rPr>
              <a:t>All national dues are fully Tax-Deductible</a:t>
            </a:r>
          </a:p>
          <a:p>
            <a:r>
              <a:rPr lang="en-US" sz="2400" dirty="0">
                <a:solidFill>
                  <a:srgbClr val="404040"/>
                </a:solidFill>
              </a:rPr>
              <a:t>If approved by the membership, State dues will be increased to $30 for the new fiscal year,  beginning July 1, 2025.   Payments received starting May 15, 2025 will be at the new rate for the new fiscal year.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857F75-2F07-322A-ED9C-0CDE4EC2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02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0F3D8F-479D-938E-D0F5-F27754CC8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20D09-7686-8D03-7AAF-6FA3771F1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E0DCD3-A26E-CACF-9A61-29EA29752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8F32E4-B936-7E0E-9C12-74FFAF58D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6F06F-DF28-0C33-FC2C-650356DF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E00A3-AB8C-D75E-30DF-FED1CE7F4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Questions?  </a:t>
            </a:r>
          </a:p>
          <a:p>
            <a:r>
              <a:rPr lang="en-US" dirty="0">
                <a:solidFill>
                  <a:srgbClr val="404040"/>
                </a:solidFill>
              </a:rPr>
              <a:t>Carol will read the questions from the Chat.</a:t>
            </a:r>
          </a:p>
          <a:p>
            <a:r>
              <a:rPr lang="en-US" dirty="0">
                <a:solidFill>
                  <a:srgbClr val="404040"/>
                </a:solidFill>
              </a:rPr>
              <a:t>We encourage Peer Group participants to join in with their suggestions and experience with the topics of this evening’s session.</a:t>
            </a:r>
          </a:p>
          <a:p>
            <a:r>
              <a:rPr lang="en-US" dirty="0">
                <a:solidFill>
                  <a:srgbClr val="404040"/>
                </a:solidFill>
              </a:rPr>
              <a:t>More questions?  Now’s the time to raise your hand.</a:t>
            </a: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62CC6-F277-542E-FE97-D9D2F5BD6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16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E6178-5CBD-61E0-D7A2-9DA6568CC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F0FB1-A2AF-80ED-793F-52C9DB71C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F88D9B-E799-8715-83AD-3A269AF0B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EF26E8-163A-20F3-9A88-4493F4132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7819D-E600-7B48-DF7F-62F2A54A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30698-F614-7E01-3823-FC404ED67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49C7E-E1CC-C5AB-95DB-A74FB8ECD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155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8D94A7-8FF4-0D91-3EA6-8679E0C11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292C7-2F95-686F-CE32-CDF2B8FC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473A-1E66-11D4-FA1D-8205FFA98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952E0081-0C02-6614-E26E-FBFC332F4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7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EE2FE5-1985-FDFC-9249-0242365EC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CB1A73-22EC-577A-1CE6-14BEE6F5B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19F49D-A30F-BC0E-4DA7-C8935ACE3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BD976-D311-89AC-012B-353A25F1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8C6C1-24BF-F56F-8005-E7B1C2B7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Are Your Branch Dues Changing?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44EB2-B9E2-47D0-3830-5171191E0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404040"/>
                </a:solidFill>
              </a:rPr>
              <a:t>Should have been submitted by April 1</a:t>
            </a:r>
          </a:p>
          <a:p>
            <a:r>
              <a:rPr lang="en-US" sz="2400" dirty="0">
                <a:solidFill>
                  <a:srgbClr val="404040"/>
                </a:solidFill>
              </a:rPr>
              <a:t>If you need to update yours, contact ASAP</a:t>
            </a:r>
          </a:p>
          <a:p>
            <a:pPr lvl="1"/>
            <a:r>
              <a:rPr lang="en-US" sz="2400" dirty="0">
                <a:solidFill>
                  <a:srgbClr val="404040"/>
                </a:solidFill>
                <a:hlinkClick r:id="rId2"/>
              </a:rPr>
              <a:t>connect@aauw.org</a:t>
            </a:r>
            <a:endParaRPr lang="en-US" sz="2400" dirty="0">
              <a:solidFill>
                <a:srgbClr val="404040"/>
              </a:solidFill>
            </a:endParaRPr>
          </a:p>
          <a:p>
            <a:pPr lvl="1"/>
            <a:r>
              <a:rPr lang="en-US" sz="2400" dirty="0">
                <a:solidFill>
                  <a:srgbClr val="404040"/>
                </a:solidFill>
                <a:hlinkClick r:id="rId3"/>
              </a:rPr>
              <a:t>coopera@aauw.org</a:t>
            </a:r>
            <a:endParaRPr lang="en-US" sz="2400" dirty="0">
              <a:solidFill>
                <a:srgbClr val="404040"/>
              </a:solidFill>
            </a:endParaRPr>
          </a:p>
          <a:p>
            <a:pPr lvl="1"/>
            <a:endParaRPr lang="en-US" sz="2400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404040"/>
                </a:solidFill>
              </a:rPr>
              <a:t>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A6519-05DC-D5EC-A809-281F615F7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8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0D030C-586E-A6F0-6DEC-CA81BCE7C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743D72-89A8-2B1D-2C23-6207584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B56D0E-E4B4-4CEF-20E6-39AD16EC7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1C8772-4EF4-8E8C-775B-F632BF7F0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0891A-1EDB-A915-375A-6BC9C21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Special Membership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9788C-EAB3-2487-41ED-5DEC2D6B2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404040"/>
                </a:solidFill>
              </a:rPr>
              <a:t>Dual Members (multiple branches/states) – Members must use HUB themselves or write checks to dual branches</a:t>
            </a:r>
          </a:p>
          <a:p>
            <a:r>
              <a:rPr lang="en-US" sz="2400" dirty="0">
                <a:solidFill>
                  <a:srgbClr val="404040"/>
                </a:solidFill>
              </a:rPr>
              <a:t>Paid Life members – State and Branch Dues apply</a:t>
            </a:r>
          </a:p>
          <a:p>
            <a:r>
              <a:rPr lang="en-US" sz="2400" dirty="0">
                <a:solidFill>
                  <a:srgbClr val="404040"/>
                </a:solidFill>
              </a:rPr>
              <a:t>Honorary Life Members – 50 years of continuous membership – no national or state dues</a:t>
            </a:r>
          </a:p>
          <a:p>
            <a:pPr lvl="1"/>
            <a:r>
              <a:rPr lang="en-US" sz="2400" dirty="0">
                <a:solidFill>
                  <a:srgbClr val="404040"/>
                </a:solidFill>
              </a:rPr>
              <a:t>For those newly joining this category, (joined in 1975 or earlier), request certificate via connect@aauw.org</a:t>
            </a:r>
          </a:p>
          <a:p>
            <a:endParaRPr lang="en-US" sz="2400" dirty="0">
              <a:solidFill>
                <a:srgbClr val="404040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95839-9B22-A32B-59C5-C9F413D77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63F0D1-A78C-0EA6-7B74-72F6F837B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C82FED-4780-D483-3E18-557104548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1A2C98-3F9A-F728-2298-F5BD122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FF6624-2C43-68CD-CC82-764D3AF6B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E1B19-D5A1-0BAA-C3DC-BB09FAB3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Shape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585ED-D31C-8476-D51F-C3DAFC4EB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321107"/>
            <a:ext cx="8779512" cy="26652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404040"/>
                </a:solidFill>
              </a:rPr>
              <a:t>Shape the Future – New members who join at an event – pay 50% of national dues – now $37 – Use Coupon Code STFF26</a:t>
            </a:r>
          </a:p>
          <a:p>
            <a:r>
              <a:rPr lang="en-US" sz="2400" dirty="0">
                <a:solidFill>
                  <a:srgbClr val="404040"/>
                </a:solidFill>
              </a:rPr>
              <a:t>Note – For every two Shape the Future members, the branch earns a free national membership.  </a:t>
            </a:r>
          </a:p>
          <a:p>
            <a:r>
              <a:rPr lang="en-US" sz="2400" dirty="0">
                <a:solidFill>
                  <a:srgbClr val="404040"/>
                </a:solidFill>
              </a:rPr>
              <a:t>All but a few Branches have 1 or more free memberships.  Must be used before end of June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748BE-8B5C-B72C-720B-F8F16128F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012558-C8CF-A533-993A-1B58A7891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322" y="4578338"/>
            <a:ext cx="5324013" cy="2142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EA470A-E803-8B9F-F5F3-433A2647F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814" y="5281698"/>
            <a:ext cx="6262323" cy="11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8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30F23E-0E6C-E351-C16D-780D63CE8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A80B32-F621-7FD9-676F-4BE1AEBA2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EC1646-1A00-A553-15CD-40BDE9B4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DB953D-6BB3-1817-D49C-9B2A990CE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DD1A2-15C8-0915-3030-23048676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Student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8053-D12A-A230-E16A-D70674C4A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404040"/>
                </a:solidFill>
              </a:rPr>
              <a:t>Free national membership for students of AAUW affiliate colleges/university.  State Dues are $10</a:t>
            </a:r>
          </a:p>
          <a:p>
            <a:r>
              <a:rPr lang="en-US" sz="2400" dirty="0">
                <a:solidFill>
                  <a:srgbClr val="404040"/>
                </a:solidFill>
              </a:rPr>
              <a:t>Coupon Codes - Student Associates (undergraduates) CUStudentFY26 and Graduate Students CUGradStudentFY26</a:t>
            </a:r>
          </a:p>
          <a:p>
            <a:r>
              <a:rPr lang="en-US" sz="2400" dirty="0">
                <a:solidFill>
                  <a:srgbClr val="404040"/>
                </a:solidFill>
              </a:rPr>
              <a:t>Students not at affiliate colleges/universities – national dues still $18.81and state dues are $10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1EC45-5B2F-BDEA-42D0-7E65BF747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8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1454D5-4336-AC74-435E-166BC3802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3E2E4E-3EE5-A556-86C6-9607B2A0B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793D1D-A8EC-437F-AAB9-92B30F3DB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1D30FB-9AB5-5C77-679C-1A7C949AB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CBB0A-220A-48E4-5DE6-70EC2BF1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RECOMMEND RENEWING THROUGH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637CE-CD35-E331-DDCC-3E02EBB15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987296"/>
            <a:ext cx="8779512" cy="3183222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>
                <a:solidFill>
                  <a:srgbClr val="404040"/>
                </a:solidFill>
              </a:rPr>
              <a:t>Reminder email sent by National on the 20</a:t>
            </a:r>
            <a:r>
              <a:rPr lang="en-US" sz="2600" baseline="30000" dirty="0">
                <a:solidFill>
                  <a:srgbClr val="404040"/>
                </a:solidFill>
              </a:rPr>
              <a:t>th</a:t>
            </a:r>
            <a:r>
              <a:rPr lang="en-US" sz="2600" dirty="0">
                <a:solidFill>
                  <a:srgbClr val="404040"/>
                </a:solidFill>
              </a:rPr>
              <a:t> of each month</a:t>
            </a:r>
          </a:p>
          <a:p>
            <a:pPr lvl="1"/>
            <a:r>
              <a:rPr lang="en-US" sz="2600" dirty="0">
                <a:solidFill>
                  <a:srgbClr val="404040"/>
                </a:solidFill>
              </a:rPr>
              <a:t>First reminder – 1 month prior to expiration</a:t>
            </a:r>
          </a:p>
          <a:p>
            <a:pPr lvl="1"/>
            <a:r>
              <a:rPr lang="en-US" sz="2600" dirty="0">
                <a:solidFill>
                  <a:srgbClr val="404040"/>
                </a:solidFill>
              </a:rPr>
              <a:t>Second reminder – month of expiration</a:t>
            </a:r>
          </a:p>
          <a:p>
            <a:pPr lvl="1"/>
            <a:r>
              <a:rPr lang="en-US" sz="2600" dirty="0">
                <a:solidFill>
                  <a:srgbClr val="404040"/>
                </a:solidFill>
              </a:rPr>
              <a:t>Third reminder – 1 months after expiration</a:t>
            </a:r>
          </a:p>
          <a:p>
            <a:pPr lvl="1"/>
            <a:r>
              <a:rPr lang="en-US" sz="2600" dirty="0">
                <a:solidFill>
                  <a:srgbClr val="404040"/>
                </a:solidFill>
              </a:rPr>
              <a:t>Fourth reminder – month grace period ends</a:t>
            </a:r>
          </a:p>
          <a:p>
            <a:r>
              <a:rPr lang="en-US" sz="2600" dirty="0">
                <a:solidFill>
                  <a:srgbClr val="404040"/>
                </a:solidFill>
              </a:rPr>
              <a:t>Status as shown on Roster</a:t>
            </a:r>
          </a:p>
          <a:p>
            <a:pPr lvl="1"/>
            <a:r>
              <a:rPr lang="en-US" sz="2600" dirty="0">
                <a:solidFill>
                  <a:srgbClr val="404040"/>
                </a:solidFill>
              </a:rPr>
              <a:t>Current – within 12 months of join/start date</a:t>
            </a:r>
          </a:p>
          <a:p>
            <a:pPr lvl="1"/>
            <a:r>
              <a:rPr lang="en-US" sz="2600" dirty="0">
                <a:solidFill>
                  <a:srgbClr val="404040"/>
                </a:solidFill>
              </a:rPr>
              <a:t>Grace  - within 90 days after the expiration date</a:t>
            </a:r>
          </a:p>
          <a:p>
            <a:pPr lvl="1"/>
            <a:r>
              <a:rPr lang="en-US" sz="2600" dirty="0">
                <a:solidFill>
                  <a:srgbClr val="404040"/>
                </a:solidFill>
              </a:rPr>
              <a:t>Future – Renewed ahead of join/start date</a:t>
            </a:r>
          </a:p>
          <a:p>
            <a:pPr lvl="1"/>
            <a:endParaRPr lang="en-US" dirty="0">
              <a:solidFill>
                <a:srgbClr val="404040"/>
              </a:solidFill>
            </a:endParaRPr>
          </a:p>
          <a:p>
            <a:pPr lvl="1"/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9A3E6-DB54-F987-B4B5-6370929F1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2" y="146304"/>
            <a:ext cx="13776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4503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3172</TotalTime>
  <Words>1938</Words>
  <Application>Microsoft Office PowerPoint</Application>
  <PresentationFormat>Widescreen</PresentationFormat>
  <Paragraphs>175</Paragraphs>
  <Slides>42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Aptos</vt:lpstr>
      <vt:lpstr>Arial</vt:lpstr>
      <vt:lpstr>Calibri</vt:lpstr>
      <vt:lpstr>Gill Sans MT</vt:lpstr>
      <vt:lpstr>Helvetica</vt:lpstr>
      <vt:lpstr>Open Sans</vt:lpstr>
      <vt:lpstr>Source Sans Pro</vt:lpstr>
      <vt:lpstr>Times New Roman</vt:lpstr>
      <vt:lpstr>Parcel</vt:lpstr>
      <vt:lpstr>   Membership, Planning, Branch Documents and Structure,  and more</vt:lpstr>
      <vt:lpstr>agenda</vt:lpstr>
      <vt:lpstr>Poll Questions</vt:lpstr>
      <vt:lpstr>Membership Questions</vt:lpstr>
      <vt:lpstr>Are Your Branch Dues Changing?</vt:lpstr>
      <vt:lpstr>Special Membership Categories</vt:lpstr>
      <vt:lpstr>Shape the Future</vt:lpstr>
      <vt:lpstr>Student Members</vt:lpstr>
      <vt:lpstr>RECOMMEND RENEWING THROUGH HUB</vt:lpstr>
      <vt:lpstr>If members pay Branch by Check</vt:lpstr>
      <vt:lpstr>Sample of Branch Roster</vt:lpstr>
      <vt:lpstr>Donations to other AAUW Funds</vt:lpstr>
      <vt:lpstr>Planning-budgeting  &amp; year-end reporting</vt:lpstr>
      <vt:lpstr>PLANNING &amp; BUDGETING</vt:lpstr>
      <vt:lpstr>PLANNING &amp; BUDGETING</vt:lpstr>
      <vt:lpstr>PLANNING &amp; BUDGETING</vt:lpstr>
      <vt:lpstr>PLANNING &amp; BUDGETING</vt:lpstr>
      <vt:lpstr>PowerPoint Presentation</vt:lpstr>
      <vt:lpstr>Year-end reporting</vt:lpstr>
      <vt:lpstr>Year-End Reporting</vt:lpstr>
      <vt:lpstr>PowerPoint Presentation</vt:lpstr>
      <vt:lpstr>PowerPoint Presentation</vt:lpstr>
      <vt:lpstr>Missing Documents</vt:lpstr>
      <vt:lpstr>Determination Letters, 990 series &amp; 990-n (e-postcard)</vt:lpstr>
      <vt:lpstr>IRS Tax Exempt organization search tool - Step One</vt:lpstr>
      <vt:lpstr>IRS Tax Exempt organization search tool – Step Two</vt:lpstr>
      <vt:lpstr>IRS Tax Exempt organization search tool – step three</vt:lpstr>
      <vt:lpstr>Branch Entity number</vt:lpstr>
      <vt:lpstr>Get an entity status letter – step one</vt:lpstr>
      <vt:lpstr>Get an entity status letter – step two</vt:lpstr>
      <vt:lpstr>Is your branch incorporated?</vt:lpstr>
      <vt:lpstr>Registry Search Tool – one </vt:lpstr>
      <vt:lpstr>Registry Search Tool - two</vt:lpstr>
      <vt:lpstr>Registry Search Tool – three </vt:lpstr>
      <vt:lpstr>What if My Branch Charitable Status has been suspended?</vt:lpstr>
      <vt:lpstr>California Dept of Justice Webinars for the registration of charities and fundraisers</vt:lpstr>
      <vt:lpstr>Branch consolidating/Disbandment Process – Sharyn Siebert</vt:lpstr>
      <vt:lpstr>Memorandum of understanding</vt:lpstr>
      <vt:lpstr>PowerPoint Presentation</vt:lpstr>
      <vt:lpstr>Q &amp; 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Kathy Ford</dc:creator>
  <cp:lastModifiedBy>Julika Barrett</cp:lastModifiedBy>
  <cp:revision>60</cp:revision>
  <cp:lastPrinted>2025-03-29T22:23:05Z</cp:lastPrinted>
  <dcterms:created xsi:type="dcterms:W3CDTF">2025-03-15T22:42:10Z</dcterms:created>
  <dcterms:modified xsi:type="dcterms:W3CDTF">2025-04-27T19:31:34Z</dcterms:modified>
</cp:coreProperties>
</file>