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78" r:id="rId11"/>
    <p:sldId id="282" r:id="rId12"/>
    <p:sldId id="279" r:id="rId13"/>
    <p:sldId id="280" r:id="rId14"/>
    <p:sldId id="297" r:id="rId15"/>
    <p:sldId id="277" r:id="rId16"/>
    <p:sldId id="274" r:id="rId17"/>
    <p:sldId id="271" r:id="rId18"/>
    <p:sldId id="276" r:id="rId19"/>
    <p:sldId id="270" r:id="rId20"/>
    <p:sldId id="272" r:id="rId21"/>
    <p:sldId id="284" r:id="rId22"/>
    <p:sldId id="285" r:id="rId23"/>
    <p:sldId id="286" r:id="rId24"/>
    <p:sldId id="287" r:id="rId25"/>
    <p:sldId id="288" r:id="rId26"/>
    <p:sldId id="289" r:id="rId27"/>
    <p:sldId id="290" r:id="rId28"/>
    <p:sldId id="266" r:id="rId29"/>
    <p:sldId id="293" r:id="rId30"/>
    <p:sldId id="294" r:id="rId31"/>
    <p:sldId id="295" r:id="rId32"/>
    <p:sldId id="296" r:id="rId33"/>
    <p:sldId id="26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8"/>
    <p:restoredTop sz="94694"/>
  </p:normalViewPr>
  <p:slideViewPr>
    <p:cSldViewPr snapToGrid="0">
      <p:cViewPr>
        <p:scale>
          <a:sx n="170" d="100"/>
          <a:sy n="170" d="100"/>
        </p:scale>
        <p:origin x="1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134CB-1AEF-4A57-944B-08E763E2ADE9}"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C88B0E52-2785-4E64-83E1-ADF34C5F99BB}">
      <dgm:prSet/>
      <dgm:spPr/>
      <dgm:t>
        <a:bodyPr/>
        <a:lstStyle/>
        <a:p>
          <a:r>
            <a:rPr lang="en-US" dirty="0"/>
            <a:t>What is the membership of your branch?</a:t>
          </a:r>
        </a:p>
      </dgm:t>
    </dgm:pt>
    <dgm:pt modelId="{011D09A2-5D63-41F5-986C-FCB41C6BC6A9}" type="parTrans" cxnId="{2AD40A6B-719D-48A5-B40F-77727ABA4BF4}">
      <dgm:prSet/>
      <dgm:spPr/>
      <dgm:t>
        <a:bodyPr/>
        <a:lstStyle/>
        <a:p>
          <a:endParaRPr lang="en-US"/>
        </a:p>
      </dgm:t>
    </dgm:pt>
    <dgm:pt modelId="{F4FD60D6-F80A-4231-8ED6-D3694CBF24A2}" type="sibTrans" cxnId="{2AD40A6B-719D-48A5-B40F-77727ABA4BF4}">
      <dgm:prSet/>
      <dgm:spPr/>
      <dgm:t>
        <a:bodyPr/>
        <a:lstStyle/>
        <a:p>
          <a:endParaRPr lang="en-US" dirty="0"/>
        </a:p>
      </dgm:t>
    </dgm:pt>
    <dgm:pt modelId="{7393B9DE-1DE7-44AA-96AB-B0533228A3CC}">
      <dgm:prSet/>
      <dgm:spPr/>
      <dgm:t>
        <a:bodyPr/>
        <a:lstStyle/>
        <a:p>
          <a:r>
            <a:rPr lang="en-US" dirty="0"/>
            <a:t>1-50</a:t>
          </a:r>
        </a:p>
      </dgm:t>
    </dgm:pt>
    <dgm:pt modelId="{C926D9FB-031B-468D-B727-BA3C1E62AF1E}" type="parTrans" cxnId="{A3DFF792-2289-481B-A9E3-259EB97804E3}">
      <dgm:prSet/>
      <dgm:spPr/>
      <dgm:t>
        <a:bodyPr/>
        <a:lstStyle/>
        <a:p>
          <a:endParaRPr lang="en-US"/>
        </a:p>
      </dgm:t>
    </dgm:pt>
    <dgm:pt modelId="{5E328D18-598D-40B3-B985-6D6E5F1649D7}" type="sibTrans" cxnId="{A3DFF792-2289-481B-A9E3-259EB97804E3}">
      <dgm:prSet/>
      <dgm:spPr/>
      <dgm:t>
        <a:bodyPr/>
        <a:lstStyle/>
        <a:p>
          <a:endParaRPr lang="en-US"/>
        </a:p>
      </dgm:t>
    </dgm:pt>
    <dgm:pt modelId="{E27B0F4F-C720-4701-8A25-DB7BD16EBC51}">
      <dgm:prSet/>
      <dgm:spPr/>
      <dgm:t>
        <a:bodyPr/>
        <a:lstStyle/>
        <a:p>
          <a:r>
            <a:rPr lang="en-US" dirty="0"/>
            <a:t>51-75</a:t>
          </a:r>
        </a:p>
      </dgm:t>
    </dgm:pt>
    <dgm:pt modelId="{2F8B04E5-CC66-4D41-AEE8-FEA12369EB1C}" type="parTrans" cxnId="{4E3DBCF0-52CB-4B5C-85E9-06144818A04B}">
      <dgm:prSet/>
      <dgm:spPr/>
      <dgm:t>
        <a:bodyPr/>
        <a:lstStyle/>
        <a:p>
          <a:endParaRPr lang="en-US"/>
        </a:p>
      </dgm:t>
    </dgm:pt>
    <dgm:pt modelId="{4D0C274F-2819-4E63-85B0-2951B9EEBDDD}" type="sibTrans" cxnId="{4E3DBCF0-52CB-4B5C-85E9-06144818A04B}">
      <dgm:prSet/>
      <dgm:spPr/>
      <dgm:t>
        <a:bodyPr/>
        <a:lstStyle/>
        <a:p>
          <a:endParaRPr lang="en-US"/>
        </a:p>
      </dgm:t>
    </dgm:pt>
    <dgm:pt modelId="{06B9C5F5-8C5C-4CD4-A363-CCAF44C79A03}">
      <dgm:prSet/>
      <dgm:spPr/>
      <dgm:t>
        <a:bodyPr/>
        <a:lstStyle/>
        <a:p>
          <a:r>
            <a:rPr lang="en-US" dirty="0"/>
            <a:t>76-125</a:t>
          </a:r>
        </a:p>
      </dgm:t>
    </dgm:pt>
    <dgm:pt modelId="{4AAA8BDD-E16C-4845-9798-180D6487FDD3}" type="parTrans" cxnId="{898F3579-6AF4-4546-8931-F776E55E5E26}">
      <dgm:prSet/>
      <dgm:spPr/>
      <dgm:t>
        <a:bodyPr/>
        <a:lstStyle/>
        <a:p>
          <a:endParaRPr lang="en-US"/>
        </a:p>
      </dgm:t>
    </dgm:pt>
    <dgm:pt modelId="{FE04AB67-B8B0-423E-BA05-61F4FE968C16}" type="sibTrans" cxnId="{898F3579-6AF4-4546-8931-F776E55E5E26}">
      <dgm:prSet/>
      <dgm:spPr/>
      <dgm:t>
        <a:bodyPr/>
        <a:lstStyle/>
        <a:p>
          <a:endParaRPr lang="en-US"/>
        </a:p>
      </dgm:t>
    </dgm:pt>
    <dgm:pt modelId="{CAC9A976-7ACA-47B3-BD99-113CC09CDF48}">
      <dgm:prSet/>
      <dgm:spPr/>
      <dgm:t>
        <a:bodyPr/>
        <a:lstStyle/>
        <a:p>
          <a:r>
            <a:rPr lang="en-US" dirty="0"/>
            <a:t>126-175</a:t>
          </a:r>
        </a:p>
      </dgm:t>
    </dgm:pt>
    <dgm:pt modelId="{E326AF99-9972-47CD-ACFB-41A80D50868A}" type="parTrans" cxnId="{1637D75F-C493-4D7E-8942-D78613E85D5A}">
      <dgm:prSet/>
      <dgm:spPr/>
      <dgm:t>
        <a:bodyPr/>
        <a:lstStyle/>
        <a:p>
          <a:endParaRPr lang="en-US"/>
        </a:p>
      </dgm:t>
    </dgm:pt>
    <dgm:pt modelId="{AA57169A-2ECD-47EA-A7C4-64EE7AA8CC10}" type="sibTrans" cxnId="{1637D75F-C493-4D7E-8942-D78613E85D5A}">
      <dgm:prSet/>
      <dgm:spPr/>
      <dgm:t>
        <a:bodyPr/>
        <a:lstStyle/>
        <a:p>
          <a:endParaRPr lang="en-US"/>
        </a:p>
      </dgm:t>
    </dgm:pt>
    <dgm:pt modelId="{F1588718-DC71-499A-B834-2CBD8393738F}">
      <dgm:prSet/>
      <dgm:spPr/>
      <dgm:t>
        <a:bodyPr/>
        <a:lstStyle/>
        <a:p>
          <a:r>
            <a:rPr lang="en-US" dirty="0"/>
            <a:t>176-300+</a:t>
          </a:r>
        </a:p>
      </dgm:t>
    </dgm:pt>
    <dgm:pt modelId="{38FD6BBD-251A-4ED1-9261-1E37132A0320}" type="parTrans" cxnId="{85375C3B-2DB9-4879-9F92-72DB9667856E}">
      <dgm:prSet/>
      <dgm:spPr/>
      <dgm:t>
        <a:bodyPr/>
        <a:lstStyle/>
        <a:p>
          <a:endParaRPr lang="en-US"/>
        </a:p>
      </dgm:t>
    </dgm:pt>
    <dgm:pt modelId="{589E25F5-CCCD-406C-AF96-9DEB010BE639}" type="sibTrans" cxnId="{85375C3B-2DB9-4879-9F92-72DB9667856E}">
      <dgm:prSet/>
      <dgm:spPr/>
      <dgm:t>
        <a:bodyPr/>
        <a:lstStyle/>
        <a:p>
          <a:endParaRPr lang="en-US"/>
        </a:p>
      </dgm:t>
    </dgm:pt>
    <dgm:pt modelId="{3BA5018D-072D-4BB6-8032-1768F9DF7394}">
      <dgm:prSet/>
      <dgm:spPr/>
      <dgm:t>
        <a:bodyPr/>
        <a:lstStyle/>
        <a:p>
          <a:r>
            <a:rPr lang="en-US" dirty="0"/>
            <a:t>Does your branch sell merchandise?</a:t>
          </a:r>
        </a:p>
      </dgm:t>
    </dgm:pt>
    <dgm:pt modelId="{C1E39A4A-D562-48F2-BC4F-37CF190E561A}" type="parTrans" cxnId="{255BDCDB-5E61-472C-A9B7-DAB730D1FBBF}">
      <dgm:prSet/>
      <dgm:spPr/>
      <dgm:t>
        <a:bodyPr/>
        <a:lstStyle/>
        <a:p>
          <a:endParaRPr lang="en-US"/>
        </a:p>
      </dgm:t>
    </dgm:pt>
    <dgm:pt modelId="{8B3172DF-DB6C-4D8A-A583-1B85593C7F84}" type="sibTrans" cxnId="{255BDCDB-5E61-472C-A9B7-DAB730D1FBBF}">
      <dgm:prSet/>
      <dgm:spPr/>
      <dgm:t>
        <a:bodyPr/>
        <a:lstStyle/>
        <a:p>
          <a:endParaRPr lang="en-US" dirty="0"/>
        </a:p>
      </dgm:t>
    </dgm:pt>
    <dgm:pt modelId="{5F464F41-0DB2-4529-A3AA-5C90B403D763}">
      <dgm:prSet/>
      <dgm:spPr/>
      <dgm:t>
        <a:bodyPr/>
        <a:lstStyle/>
        <a:p>
          <a:r>
            <a:rPr lang="en-US" dirty="0"/>
            <a:t>Yes</a:t>
          </a:r>
        </a:p>
      </dgm:t>
    </dgm:pt>
    <dgm:pt modelId="{E893ADE0-7C93-42E5-9960-5B4D7247F150}" type="parTrans" cxnId="{9BB4C3EF-5A23-4C71-9D51-761F1BD215AE}">
      <dgm:prSet/>
      <dgm:spPr/>
      <dgm:t>
        <a:bodyPr/>
        <a:lstStyle/>
        <a:p>
          <a:endParaRPr lang="en-US"/>
        </a:p>
      </dgm:t>
    </dgm:pt>
    <dgm:pt modelId="{AED1AF91-0BA0-418E-82FD-AA6E2CCF8A93}" type="sibTrans" cxnId="{9BB4C3EF-5A23-4C71-9D51-761F1BD215AE}">
      <dgm:prSet/>
      <dgm:spPr/>
      <dgm:t>
        <a:bodyPr/>
        <a:lstStyle/>
        <a:p>
          <a:endParaRPr lang="en-US"/>
        </a:p>
      </dgm:t>
    </dgm:pt>
    <dgm:pt modelId="{6B4094E3-A364-4203-AD57-CECBD68D1526}">
      <dgm:prSet/>
      <dgm:spPr/>
      <dgm:t>
        <a:bodyPr/>
        <a:lstStyle/>
        <a:p>
          <a:r>
            <a:rPr lang="en-US" dirty="0"/>
            <a:t>No</a:t>
          </a:r>
        </a:p>
      </dgm:t>
    </dgm:pt>
    <dgm:pt modelId="{0D4FC9BB-351B-412D-B213-D8DBE31CD4FE}" type="parTrans" cxnId="{3AFEF707-8625-49D1-BD12-9BC5F753EE82}">
      <dgm:prSet/>
      <dgm:spPr/>
      <dgm:t>
        <a:bodyPr/>
        <a:lstStyle/>
        <a:p>
          <a:endParaRPr lang="en-US"/>
        </a:p>
      </dgm:t>
    </dgm:pt>
    <dgm:pt modelId="{18C3A4FF-D59D-4D3D-8D2E-7395ABC39DC9}" type="sibTrans" cxnId="{3AFEF707-8625-49D1-BD12-9BC5F753EE82}">
      <dgm:prSet/>
      <dgm:spPr/>
      <dgm:t>
        <a:bodyPr/>
        <a:lstStyle/>
        <a:p>
          <a:endParaRPr lang="en-US"/>
        </a:p>
      </dgm:t>
    </dgm:pt>
    <dgm:pt modelId="{2EC200F7-27B0-407F-8545-EFAC8E010EA0}">
      <dgm:prSet/>
      <dgm:spPr/>
      <dgm:t>
        <a:bodyPr/>
        <a:lstStyle/>
        <a:p>
          <a:r>
            <a:rPr lang="en-US" dirty="0"/>
            <a:t>Considering it</a:t>
          </a:r>
        </a:p>
      </dgm:t>
    </dgm:pt>
    <dgm:pt modelId="{3614C611-4964-4DFC-9C14-0EF968470A5B}" type="parTrans" cxnId="{F1A81464-63E1-4F6B-9590-A584A2FC4568}">
      <dgm:prSet/>
      <dgm:spPr/>
      <dgm:t>
        <a:bodyPr/>
        <a:lstStyle/>
        <a:p>
          <a:endParaRPr lang="en-US"/>
        </a:p>
      </dgm:t>
    </dgm:pt>
    <dgm:pt modelId="{A8046E17-D444-4CA2-A573-8728D3189702}" type="sibTrans" cxnId="{F1A81464-63E1-4F6B-9590-A584A2FC4568}">
      <dgm:prSet/>
      <dgm:spPr/>
      <dgm:t>
        <a:bodyPr/>
        <a:lstStyle/>
        <a:p>
          <a:endParaRPr lang="en-US"/>
        </a:p>
      </dgm:t>
    </dgm:pt>
    <dgm:pt modelId="{F189F8AD-02E1-4ECC-8C22-B412CD1B2F39}">
      <dgm:prSet/>
      <dgm:spPr/>
      <dgm:t>
        <a:bodyPr/>
        <a:lstStyle/>
        <a:p>
          <a:r>
            <a:rPr lang="en-US" dirty="0"/>
            <a:t>Not sure</a:t>
          </a:r>
        </a:p>
      </dgm:t>
    </dgm:pt>
    <dgm:pt modelId="{B9B5C782-23A9-41B4-BD32-C23B4D97EEA2}" type="parTrans" cxnId="{658DEA97-358E-46CF-B07B-BDFACB27B61D}">
      <dgm:prSet/>
      <dgm:spPr/>
      <dgm:t>
        <a:bodyPr/>
        <a:lstStyle/>
        <a:p>
          <a:endParaRPr lang="en-US"/>
        </a:p>
      </dgm:t>
    </dgm:pt>
    <dgm:pt modelId="{32C13344-8488-490B-B70C-E428E1E8EB3C}" type="sibTrans" cxnId="{658DEA97-358E-46CF-B07B-BDFACB27B61D}">
      <dgm:prSet/>
      <dgm:spPr/>
      <dgm:t>
        <a:bodyPr/>
        <a:lstStyle/>
        <a:p>
          <a:endParaRPr lang="en-US"/>
        </a:p>
      </dgm:t>
    </dgm:pt>
    <dgm:pt modelId="{5F85C417-68D2-400D-89A6-9F9DDEF1BD91}">
      <dgm:prSet/>
      <dgm:spPr/>
      <dgm:t>
        <a:bodyPr/>
        <a:lstStyle/>
        <a:p>
          <a:r>
            <a:rPr lang="en-US" dirty="0"/>
            <a:t>What system do you use to record and report financial transactions?</a:t>
          </a:r>
        </a:p>
      </dgm:t>
    </dgm:pt>
    <dgm:pt modelId="{C1A46512-6D2B-4CEB-B0C0-EB5F944C35A8}" type="parTrans" cxnId="{D5BDFCDF-5F0F-47DF-9762-27415E63D8E9}">
      <dgm:prSet/>
      <dgm:spPr/>
      <dgm:t>
        <a:bodyPr/>
        <a:lstStyle/>
        <a:p>
          <a:endParaRPr lang="en-US"/>
        </a:p>
      </dgm:t>
    </dgm:pt>
    <dgm:pt modelId="{0FD6E0A2-C5AE-4517-89E9-BCED9E9041B3}" type="sibTrans" cxnId="{D5BDFCDF-5F0F-47DF-9762-27415E63D8E9}">
      <dgm:prSet/>
      <dgm:spPr/>
      <dgm:t>
        <a:bodyPr/>
        <a:lstStyle/>
        <a:p>
          <a:endParaRPr lang="en-US" dirty="0"/>
        </a:p>
      </dgm:t>
    </dgm:pt>
    <dgm:pt modelId="{4AA5EBEF-28AA-402F-890F-A75AEBBF80EB}">
      <dgm:prSet/>
      <dgm:spPr/>
      <dgm:t>
        <a:bodyPr/>
        <a:lstStyle/>
        <a:p>
          <a:r>
            <a:rPr lang="en-US" dirty="0"/>
            <a:t>Manual ledger</a:t>
          </a:r>
        </a:p>
      </dgm:t>
    </dgm:pt>
    <dgm:pt modelId="{53716D51-4A54-4BBB-941B-FC026975C443}" type="parTrans" cxnId="{EAB4DB2D-B810-4ABA-82D5-5411A5F4E777}">
      <dgm:prSet/>
      <dgm:spPr/>
      <dgm:t>
        <a:bodyPr/>
        <a:lstStyle/>
        <a:p>
          <a:endParaRPr lang="en-US"/>
        </a:p>
      </dgm:t>
    </dgm:pt>
    <dgm:pt modelId="{698F51CD-D1FA-48B1-AC7E-7B17AC64D56C}" type="sibTrans" cxnId="{EAB4DB2D-B810-4ABA-82D5-5411A5F4E777}">
      <dgm:prSet/>
      <dgm:spPr/>
      <dgm:t>
        <a:bodyPr/>
        <a:lstStyle/>
        <a:p>
          <a:endParaRPr lang="en-US"/>
        </a:p>
      </dgm:t>
    </dgm:pt>
    <dgm:pt modelId="{5E3DA1D3-7259-473D-B269-FE91D98F2CB5}">
      <dgm:prSet/>
      <dgm:spPr/>
      <dgm:t>
        <a:bodyPr/>
        <a:lstStyle/>
        <a:p>
          <a:r>
            <a:rPr lang="en-US" dirty="0"/>
            <a:t>Excel spreadsheets</a:t>
          </a:r>
        </a:p>
      </dgm:t>
    </dgm:pt>
    <dgm:pt modelId="{0641CE11-CA65-4699-A8E5-25991D1F12E5}" type="parTrans" cxnId="{D118CB2D-B51A-4359-A1D1-8378FCDE0C4B}">
      <dgm:prSet/>
      <dgm:spPr/>
      <dgm:t>
        <a:bodyPr/>
        <a:lstStyle/>
        <a:p>
          <a:endParaRPr lang="en-US"/>
        </a:p>
      </dgm:t>
    </dgm:pt>
    <dgm:pt modelId="{B4E6D2B9-6EA3-4420-89A7-3B7319195565}" type="sibTrans" cxnId="{D118CB2D-B51A-4359-A1D1-8378FCDE0C4B}">
      <dgm:prSet/>
      <dgm:spPr/>
      <dgm:t>
        <a:bodyPr/>
        <a:lstStyle/>
        <a:p>
          <a:endParaRPr lang="en-US"/>
        </a:p>
      </dgm:t>
    </dgm:pt>
    <dgm:pt modelId="{C26D91DF-2A40-4982-89BA-BB18B3808AC1}">
      <dgm:prSet/>
      <dgm:spPr/>
      <dgm:t>
        <a:bodyPr/>
        <a:lstStyle/>
        <a:p>
          <a:r>
            <a:rPr lang="en-US" dirty="0"/>
            <a:t>Quicken</a:t>
          </a:r>
        </a:p>
      </dgm:t>
    </dgm:pt>
    <dgm:pt modelId="{539B5499-CB49-461B-9E62-40C80266E87E}" type="parTrans" cxnId="{F1C0B1C1-90DA-424C-B01A-290D616D810F}">
      <dgm:prSet/>
      <dgm:spPr/>
      <dgm:t>
        <a:bodyPr/>
        <a:lstStyle/>
        <a:p>
          <a:endParaRPr lang="en-US"/>
        </a:p>
      </dgm:t>
    </dgm:pt>
    <dgm:pt modelId="{67B62EE4-D505-4854-B92B-DD9C1A4F6774}" type="sibTrans" cxnId="{F1C0B1C1-90DA-424C-B01A-290D616D810F}">
      <dgm:prSet/>
      <dgm:spPr/>
      <dgm:t>
        <a:bodyPr/>
        <a:lstStyle/>
        <a:p>
          <a:endParaRPr lang="en-US"/>
        </a:p>
      </dgm:t>
    </dgm:pt>
    <dgm:pt modelId="{99C5DF5A-B7A3-4473-9DA5-F39B3939C31F}">
      <dgm:prSet/>
      <dgm:spPr/>
      <dgm:t>
        <a:bodyPr/>
        <a:lstStyle/>
        <a:p>
          <a:r>
            <a:rPr lang="en-US" dirty="0"/>
            <a:t>QuickBooks</a:t>
          </a:r>
        </a:p>
      </dgm:t>
    </dgm:pt>
    <dgm:pt modelId="{CDF57C93-C924-4A4F-8E5A-C71C37973A80}" type="parTrans" cxnId="{82940ADE-DD45-44E4-9221-D91234F29F40}">
      <dgm:prSet/>
      <dgm:spPr/>
      <dgm:t>
        <a:bodyPr/>
        <a:lstStyle/>
        <a:p>
          <a:endParaRPr lang="en-US"/>
        </a:p>
      </dgm:t>
    </dgm:pt>
    <dgm:pt modelId="{A6040863-5E33-4768-B0DB-398359A53354}" type="sibTrans" cxnId="{82940ADE-DD45-44E4-9221-D91234F29F40}">
      <dgm:prSet/>
      <dgm:spPr/>
      <dgm:t>
        <a:bodyPr/>
        <a:lstStyle/>
        <a:p>
          <a:endParaRPr lang="en-US"/>
        </a:p>
      </dgm:t>
    </dgm:pt>
    <dgm:pt modelId="{21E43785-F7C7-49FF-8EAE-4506D34DE987}">
      <dgm:prSet/>
      <dgm:spPr/>
      <dgm:t>
        <a:bodyPr/>
        <a:lstStyle/>
        <a:p>
          <a:r>
            <a:rPr lang="en-US" dirty="0"/>
            <a:t>Other</a:t>
          </a:r>
        </a:p>
      </dgm:t>
    </dgm:pt>
    <dgm:pt modelId="{BE9F382D-1C3F-4740-879F-E4AE76AAAE3F}" type="parTrans" cxnId="{037BAAD4-E5D9-438C-AC07-1B1E1E00F33F}">
      <dgm:prSet/>
      <dgm:spPr/>
      <dgm:t>
        <a:bodyPr/>
        <a:lstStyle/>
        <a:p>
          <a:endParaRPr lang="en-US"/>
        </a:p>
      </dgm:t>
    </dgm:pt>
    <dgm:pt modelId="{2DA4FB09-E091-4494-A4DE-2460C98E0DBD}" type="sibTrans" cxnId="{037BAAD4-E5D9-438C-AC07-1B1E1E00F33F}">
      <dgm:prSet/>
      <dgm:spPr/>
      <dgm:t>
        <a:bodyPr/>
        <a:lstStyle/>
        <a:p>
          <a:endParaRPr lang="en-US"/>
        </a:p>
      </dgm:t>
    </dgm:pt>
    <dgm:pt modelId="{9CA9D218-925A-42D4-9342-BE3D0F2ADE5C}">
      <dgm:prSet/>
      <dgm:spPr/>
      <dgm:t>
        <a:bodyPr/>
        <a:lstStyle/>
        <a:p>
          <a:r>
            <a:rPr lang="en-US" dirty="0"/>
            <a:t>Do you have silent auction fundraisers?</a:t>
          </a:r>
        </a:p>
      </dgm:t>
    </dgm:pt>
    <dgm:pt modelId="{6B61C5C7-7C2C-48E4-BCC1-BF58A7ECB7BC}" type="parTrans" cxnId="{FE38301A-E9CE-4291-85B4-0BC2C5E90C74}">
      <dgm:prSet/>
      <dgm:spPr/>
      <dgm:t>
        <a:bodyPr/>
        <a:lstStyle/>
        <a:p>
          <a:endParaRPr lang="en-US"/>
        </a:p>
      </dgm:t>
    </dgm:pt>
    <dgm:pt modelId="{99232E0B-2F1F-460D-85DD-E2BB185B6A9A}" type="sibTrans" cxnId="{FE38301A-E9CE-4291-85B4-0BC2C5E90C74}">
      <dgm:prSet/>
      <dgm:spPr/>
      <dgm:t>
        <a:bodyPr/>
        <a:lstStyle/>
        <a:p>
          <a:endParaRPr lang="en-US"/>
        </a:p>
      </dgm:t>
    </dgm:pt>
    <dgm:pt modelId="{0E649A51-B9BF-44D7-834D-C420BC644F79}">
      <dgm:prSet/>
      <dgm:spPr/>
      <dgm:t>
        <a:bodyPr/>
        <a:lstStyle/>
        <a:p>
          <a:r>
            <a:rPr lang="en-US" dirty="0"/>
            <a:t>Yes</a:t>
          </a:r>
        </a:p>
      </dgm:t>
    </dgm:pt>
    <dgm:pt modelId="{78224284-2025-4E07-AD01-316B03431B70}" type="parTrans" cxnId="{892AF868-8F56-40BC-972C-04CD7B02C770}">
      <dgm:prSet/>
      <dgm:spPr/>
      <dgm:t>
        <a:bodyPr/>
        <a:lstStyle/>
        <a:p>
          <a:endParaRPr lang="en-US"/>
        </a:p>
      </dgm:t>
    </dgm:pt>
    <dgm:pt modelId="{556BC787-D1C8-459B-A77C-698EDBDADEFF}" type="sibTrans" cxnId="{892AF868-8F56-40BC-972C-04CD7B02C770}">
      <dgm:prSet/>
      <dgm:spPr/>
      <dgm:t>
        <a:bodyPr/>
        <a:lstStyle/>
        <a:p>
          <a:endParaRPr lang="en-US"/>
        </a:p>
      </dgm:t>
    </dgm:pt>
    <dgm:pt modelId="{54FA0934-F507-4287-AC09-94C9B503D251}">
      <dgm:prSet/>
      <dgm:spPr/>
      <dgm:t>
        <a:bodyPr/>
        <a:lstStyle/>
        <a:p>
          <a:r>
            <a:rPr lang="en-US" dirty="0"/>
            <a:t>No</a:t>
          </a:r>
        </a:p>
      </dgm:t>
    </dgm:pt>
    <dgm:pt modelId="{06B93114-D841-4158-A1DA-3FA478DF2DDB}" type="parTrans" cxnId="{498E8F86-5C62-4BD6-BEC8-0F660726255C}">
      <dgm:prSet/>
      <dgm:spPr/>
      <dgm:t>
        <a:bodyPr/>
        <a:lstStyle/>
        <a:p>
          <a:endParaRPr lang="en-US"/>
        </a:p>
      </dgm:t>
    </dgm:pt>
    <dgm:pt modelId="{C32F0BE6-ED70-4087-AF35-D277664E9851}" type="sibTrans" cxnId="{498E8F86-5C62-4BD6-BEC8-0F660726255C}">
      <dgm:prSet/>
      <dgm:spPr/>
      <dgm:t>
        <a:bodyPr/>
        <a:lstStyle/>
        <a:p>
          <a:endParaRPr lang="en-US"/>
        </a:p>
      </dgm:t>
    </dgm:pt>
    <dgm:pt modelId="{1B3E6810-0763-4DC5-A1E0-513787700FC9}">
      <dgm:prSet/>
      <dgm:spPr/>
      <dgm:t>
        <a:bodyPr/>
        <a:lstStyle/>
        <a:p>
          <a:r>
            <a:rPr lang="en-US" dirty="0"/>
            <a:t>Considering it</a:t>
          </a:r>
        </a:p>
      </dgm:t>
    </dgm:pt>
    <dgm:pt modelId="{0EC462A3-6BF6-4452-9DF0-CEECA8DC4FF1}" type="parTrans" cxnId="{1236AA62-E79C-4087-B80B-72CE70ED3BBC}">
      <dgm:prSet/>
      <dgm:spPr/>
      <dgm:t>
        <a:bodyPr/>
        <a:lstStyle/>
        <a:p>
          <a:endParaRPr lang="en-US"/>
        </a:p>
      </dgm:t>
    </dgm:pt>
    <dgm:pt modelId="{BE774834-EB35-4457-984F-971E90AE97F1}" type="sibTrans" cxnId="{1236AA62-E79C-4087-B80B-72CE70ED3BBC}">
      <dgm:prSet/>
      <dgm:spPr/>
      <dgm:t>
        <a:bodyPr/>
        <a:lstStyle/>
        <a:p>
          <a:endParaRPr lang="en-US"/>
        </a:p>
      </dgm:t>
    </dgm:pt>
    <dgm:pt modelId="{A9B1F1F7-0FCD-4F94-B1EF-1AEB0EF8BD10}">
      <dgm:prSet/>
      <dgm:spPr/>
      <dgm:t>
        <a:bodyPr/>
        <a:lstStyle/>
        <a:p>
          <a:r>
            <a:rPr lang="en-US" dirty="0"/>
            <a:t>Not sure</a:t>
          </a:r>
        </a:p>
      </dgm:t>
    </dgm:pt>
    <dgm:pt modelId="{BEDF27D1-7D88-4AC4-9FE4-4E4998107810}" type="parTrans" cxnId="{34497F82-49D2-4ED4-97FE-5D246BC70CDA}">
      <dgm:prSet/>
      <dgm:spPr/>
      <dgm:t>
        <a:bodyPr/>
        <a:lstStyle/>
        <a:p>
          <a:endParaRPr lang="en-US"/>
        </a:p>
      </dgm:t>
    </dgm:pt>
    <dgm:pt modelId="{BAC00188-D454-41E3-8494-E9A6C122C91E}" type="sibTrans" cxnId="{34497F82-49D2-4ED4-97FE-5D246BC70CDA}">
      <dgm:prSet/>
      <dgm:spPr/>
      <dgm:t>
        <a:bodyPr/>
        <a:lstStyle/>
        <a:p>
          <a:endParaRPr lang="en-US"/>
        </a:p>
      </dgm:t>
    </dgm:pt>
    <dgm:pt modelId="{0C6693CD-A5AA-104B-8616-D6C99D1F6C52}" type="pres">
      <dgm:prSet presAssocID="{527134CB-1AEF-4A57-944B-08E763E2ADE9}" presName="Name0" presStyleCnt="0">
        <dgm:presLayoutVars>
          <dgm:dir/>
          <dgm:resizeHandles val="exact"/>
        </dgm:presLayoutVars>
      </dgm:prSet>
      <dgm:spPr/>
    </dgm:pt>
    <dgm:pt modelId="{D0980E1C-CC32-CE4B-80C7-E18414C61EAC}" type="pres">
      <dgm:prSet presAssocID="{C88B0E52-2785-4E64-83E1-ADF34C5F99BB}" presName="node" presStyleLbl="node1" presStyleIdx="0" presStyleCnt="4">
        <dgm:presLayoutVars>
          <dgm:bulletEnabled val="1"/>
        </dgm:presLayoutVars>
      </dgm:prSet>
      <dgm:spPr/>
    </dgm:pt>
    <dgm:pt modelId="{E75776BA-607D-0C46-B20B-51D9D59DBFD3}" type="pres">
      <dgm:prSet presAssocID="{F4FD60D6-F80A-4231-8ED6-D3694CBF24A2}" presName="sibTrans" presStyleLbl="sibTrans2D1" presStyleIdx="0" presStyleCnt="3"/>
      <dgm:spPr/>
    </dgm:pt>
    <dgm:pt modelId="{89496924-B7BF-5F48-A5C2-CC2410B6DE9A}" type="pres">
      <dgm:prSet presAssocID="{F4FD60D6-F80A-4231-8ED6-D3694CBF24A2}" presName="connectorText" presStyleLbl="sibTrans2D1" presStyleIdx="0" presStyleCnt="3"/>
      <dgm:spPr/>
    </dgm:pt>
    <dgm:pt modelId="{5C243EF8-0E21-4740-92D7-8BDA557D34D5}" type="pres">
      <dgm:prSet presAssocID="{3BA5018D-072D-4BB6-8032-1768F9DF7394}" presName="node" presStyleLbl="node1" presStyleIdx="1" presStyleCnt="4">
        <dgm:presLayoutVars>
          <dgm:bulletEnabled val="1"/>
        </dgm:presLayoutVars>
      </dgm:prSet>
      <dgm:spPr/>
    </dgm:pt>
    <dgm:pt modelId="{5743ADB6-EB30-1F46-8498-EFF1E2F8CFF5}" type="pres">
      <dgm:prSet presAssocID="{8B3172DF-DB6C-4D8A-A583-1B85593C7F84}" presName="sibTrans" presStyleLbl="sibTrans2D1" presStyleIdx="1" presStyleCnt="3"/>
      <dgm:spPr/>
    </dgm:pt>
    <dgm:pt modelId="{061012DA-41CA-E54F-BBEC-D1473F03DEE2}" type="pres">
      <dgm:prSet presAssocID="{8B3172DF-DB6C-4D8A-A583-1B85593C7F84}" presName="connectorText" presStyleLbl="sibTrans2D1" presStyleIdx="1" presStyleCnt="3"/>
      <dgm:spPr/>
    </dgm:pt>
    <dgm:pt modelId="{5DF830B6-F006-764F-AF6F-875A6E1DF9FD}" type="pres">
      <dgm:prSet presAssocID="{5F85C417-68D2-400D-89A6-9F9DDEF1BD91}" presName="node" presStyleLbl="node1" presStyleIdx="2" presStyleCnt="4">
        <dgm:presLayoutVars>
          <dgm:bulletEnabled val="1"/>
        </dgm:presLayoutVars>
      </dgm:prSet>
      <dgm:spPr/>
    </dgm:pt>
    <dgm:pt modelId="{BB7B5BAF-419B-B246-B8B6-26880619B545}" type="pres">
      <dgm:prSet presAssocID="{0FD6E0A2-C5AE-4517-89E9-BCED9E9041B3}" presName="sibTrans" presStyleLbl="sibTrans2D1" presStyleIdx="2" presStyleCnt="3"/>
      <dgm:spPr/>
    </dgm:pt>
    <dgm:pt modelId="{47DB1602-973F-C740-B39B-00A1A5B7791C}" type="pres">
      <dgm:prSet presAssocID="{0FD6E0A2-C5AE-4517-89E9-BCED9E9041B3}" presName="connectorText" presStyleLbl="sibTrans2D1" presStyleIdx="2" presStyleCnt="3"/>
      <dgm:spPr/>
    </dgm:pt>
    <dgm:pt modelId="{F15CED1B-1C98-D74E-9544-73FB118475A8}" type="pres">
      <dgm:prSet presAssocID="{9CA9D218-925A-42D4-9342-BE3D0F2ADE5C}" presName="node" presStyleLbl="node1" presStyleIdx="3" presStyleCnt="4">
        <dgm:presLayoutVars>
          <dgm:bulletEnabled val="1"/>
        </dgm:presLayoutVars>
      </dgm:prSet>
      <dgm:spPr/>
    </dgm:pt>
  </dgm:ptLst>
  <dgm:cxnLst>
    <dgm:cxn modelId="{D62F0C00-CB81-C347-9CD1-BB1085C287B5}" type="presOf" srcId="{99C5DF5A-B7A3-4473-9DA5-F39B3939C31F}" destId="{5DF830B6-F006-764F-AF6F-875A6E1DF9FD}" srcOrd="0" destOrd="4" presId="urn:microsoft.com/office/officeart/2005/8/layout/process1"/>
    <dgm:cxn modelId="{3AFEF707-8625-49D1-BD12-9BC5F753EE82}" srcId="{3BA5018D-072D-4BB6-8032-1768F9DF7394}" destId="{6B4094E3-A364-4203-AD57-CECBD68D1526}" srcOrd="1" destOrd="0" parTransId="{0D4FC9BB-351B-412D-B213-D8DBE31CD4FE}" sibTransId="{18C3A4FF-D59D-4D3D-8D2E-7395ABC39DC9}"/>
    <dgm:cxn modelId="{6ACCC40E-B532-A44E-BE80-E68EFC4AB447}" type="presOf" srcId="{C26D91DF-2A40-4982-89BA-BB18B3808AC1}" destId="{5DF830B6-F006-764F-AF6F-875A6E1DF9FD}" srcOrd="0" destOrd="3" presId="urn:microsoft.com/office/officeart/2005/8/layout/process1"/>
    <dgm:cxn modelId="{31156711-2072-F041-86EC-52266A9A8A15}" type="presOf" srcId="{6B4094E3-A364-4203-AD57-CECBD68D1526}" destId="{5C243EF8-0E21-4740-92D7-8BDA557D34D5}" srcOrd="0" destOrd="2" presId="urn:microsoft.com/office/officeart/2005/8/layout/process1"/>
    <dgm:cxn modelId="{539D4C15-EF05-3C48-B2F6-2D867A91E568}" type="presOf" srcId="{C88B0E52-2785-4E64-83E1-ADF34C5F99BB}" destId="{D0980E1C-CC32-CE4B-80C7-E18414C61EAC}" srcOrd="0" destOrd="0" presId="urn:microsoft.com/office/officeart/2005/8/layout/process1"/>
    <dgm:cxn modelId="{FE38301A-E9CE-4291-85B4-0BC2C5E90C74}" srcId="{527134CB-1AEF-4A57-944B-08E763E2ADE9}" destId="{9CA9D218-925A-42D4-9342-BE3D0F2ADE5C}" srcOrd="3" destOrd="0" parTransId="{6B61C5C7-7C2C-48E4-BCC1-BF58A7ECB7BC}" sibTransId="{99232E0B-2F1F-460D-85DD-E2BB185B6A9A}"/>
    <dgm:cxn modelId="{2C7B851C-DD20-F94C-B0C9-1E64B5A5BE48}" type="presOf" srcId="{5E3DA1D3-7259-473D-B269-FE91D98F2CB5}" destId="{5DF830B6-F006-764F-AF6F-875A6E1DF9FD}" srcOrd="0" destOrd="2" presId="urn:microsoft.com/office/officeart/2005/8/layout/process1"/>
    <dgm:cxn modelId="{732E9C25-64E4-1B49-95FE-9D53DB427377}" type="presOf" srcId="{CAC9A976-7ACA-47B3-BD99-113CC09CDF48}" destId="{D0980E1C-CC32-CE4B-80C7-E18414C61EAC}" srcOrd="0" destOrd="4" presId="urn:microsoft.com/office/officeart/2005/8/layout/process1"/>
    <dgm:cxn modelId="{D118CB2D-B51A-4359-A1D1-8378FCDE0C4B}" srcId="{5F85C417-68D2-400D-89A6-9F9DDEF1BD91}" destId="{5E3DA1D3-7259-473D-B269-FE91D98F2CB5}" srcOrd="1" destOrd="0" parTransId="{0641CE11-CA65-4699-A8E5-25991D1F12E5}" sibTransId="{B4E6D2B9-6EA3-4420-89A7-3B7319195565}"/>
    <dgm:cxn modelId="{EAB4DB2D-B810-4ABA-82D5-5411A5F4E777}" srcId="{5F85C417-68D2-400D-89A6-9F9DDEF1BD91}" destId="{4AA5EBEF-28AA-402F-890F-A75AEBBF80EB}" srcOrd="0" destOrd="0" parTransId="{53716D51-4A54-4BBB-941B-FC026975C443}" sibTransId="{698F51CD-D1FA-48B1-AC7E-7B17AC64D56C}"/>
    <dgm:cxn modelId="{454C4533-0681-7442-B66E-EB0AD3E2C284}" type="presOf" srcId="{0E649A51-B9BF-44D7-834D-C420BC644F79}" destId="{F15CED1B-1C98-D74E-9544-73FB118475A8}" srcOrd="0" destOrd="1" presId="urn:microsoft.com/office/officeart/2005/8/layout/process1"/>
    <dgm:cxn modelId="{F6296336-4C06-014B-9C56-154AB50486D2}" type="presOf" srcId="{8B3172DF-DB6C-4D8A-A583-1B85593C7F84}" destId="{061012DA-41CA-E54F-BBEC-D1473F03DEE2}" srcOrd="1" destOrd="0" presId="urn:microsoft.com/office/officeart/2005/8/layout/process1"/>
    <dgm:cxn modelId="{85375C3B-2DB9-4879-9F92-72DB9667856E}" srcId="{C88B0E52-2785-4E64-83E1-ADF34C5F99BB}" destId="{F1588718-DC71-499A-B834-2CBD8393738F}" srcOrd="4" destOrd="0" parTransId="{38FD6BBD-251A-4ED1-9261-1E37132A0320}" sibTransId="{589E25F5-CCCD-406C-AF96-9DEB010BE639}"/>
    <dgm:cxn modelId="{220E2D3C-7D61-7D46-A568-CC7324655395}" type="presOf" srcId="{5F85C417-68D2-400D-89A6-9F9DDEF1BD91}" destId="{5DF830B6-F006-764F-AF6F-875A6E1DF9FD}" srcOrd="0" destOrd="0" presId="urn:microsoft.com/office/officeart/2005/8/layout/process1"/>
    <dgm:cxn modelId="{A3925A3F-0ED1-A247-BD4E-26C0DAA4BE5B}" type="presOf" srcId="{5F464F41-0DB2-4529-A3AA-5C90B403D763}" destId="{5C243EF8-0E21-4740-92D7-8BDA557D34D5}" srcOrd="0" destOrd="1" presId="urn:microsoft.com/office/officeart/2005/8/layout/process1"/>
    <dgm:cxn modelId="{0F0B504E-7F15-0B4B-9609-99FB0CB95AA5}" type="presOf" srcId="{4AA5EBEF-28AA-402F-890F-A75AEBBF80EB}" destId="{5DF830B6-F006-764F-AF6F-875A6E1DF9FD}" srcOrd="0" destOrd="1" presId="urn:microsoft.com/office/officeart/2005/8/layout/process1"/>
    <dgm:cxn modelId="{1637D75F-C493-4D7E-8942-D78613E85D5A}" srcId="{C88B0E52-2785-4E64-83E1-ADF34C5F99BB}" destId="{CAC9A976-7ACA-47B3-BD99-113CC09CDF48}" srcOrd="3" destOrd="0" parTransId="{E326AF99-9972-47CD-ACFB-41A80D50868A}" sibTransId="{AA57169A-2ECD-47EA-A7C4-64EE7AA8CC10}"/>
    <dgm:cxn modelId="{1236AA62-E79C-4087-B80B-72CE70ED3BBC}" srcId="{9CA9D218-925A-42D4-9342-BE3D0F2ADE5C}" destId="{1B3E6810-0763-4DC5-A1E0-513787700FC9}" srcOrd="2" destOrd="0" parTransId="{0EC462A3-6BF6-4452-9DF0-CEECA8DC4FF1}" sibTransId="{BE774834-EB35-4457-984F-971E90AE97F1}"/>
    <dgm:cxn modelId="{F1A81464-63E1-4F6B-9590-A584A2FC4568}" srcId="{3BA5018D-072D-4BB6-8032-1768F9DF7394}" destId="{2EC200F7-27B0-407F-8545-EFAC8E010EA0}" srcOrd="2" destOrd="0" parTransId="{3614C611-4964-4DFC-9C14-0EF968470A5B}" sibTransId="{A8046E17-D444-4CA2-A573-8728D3189702}"/>
    <dgm:cxn modelId="{892AF868-8F56-40BC-972C-04CD7B02C770}" srcId="{9CA9D218-925A-42D4-9342-BE3D0F2ADE5C}" destId="{0E649A51-B9BF-44D7-834D-C420BC644F79}" srcOrd="0" destOrd="0" parTransId="{78224284-2025-4E07-AD01-316B03431B70}" sibTransId="{556BC787-D1C8-459B-A77C-698EDBDADEFF}"/>
    <dgm:cxn modelId="{2AD40A6B-719D-48A5-B40F-77727ABA4BF4}" srcId="{527134CB-1AEF-4A57-944B-08E763E2ADE9}" destId="{C88B0E52-2785-4E64-83E1-ADF34C5F99BB}" srcOrd="0" destOrd="0" parTransId="{011D09A2-5D63-41F5-986C-FCB41C6BC6A9}" sibTransId="{F4FD60D6-F80A-4231-8ED6-D3694CBF24A2}"/>
    <dgm:cxn modelId="{898F3579-6AF4-4546-8931-F776E55E5E26}" srcId="{C88B0E52-2785-4E64-83E1-ADF34C5F99BB}" destId="{06B9C5F5-8C5C-4CD4-A363-CCAF44C79A03}" srcOrd="2" destOrd="0" parTransId="{4AAA8BDD-E16C-4845-9798-180D6487FDD3}" sibTransId="{FE04AB67-B8B0-423E-BA05-61F4FE968C16}"/>
    <dgm:cxn modelId="{7A0C7A7D-6272-B04B-A4A1-38269BFDC099}" type="presOf" srcId="{9CA9D218-925A-42D4-9342-BE3D0F2ADE5C}" destId="{F15CED1B-1C98-D74E-9544-73FB118475A8}" srcOrd="0" destOrd="0" presId="urn:microsoft.com/office/officeart/2005/8/layout/process1"/>
    <dgm:cxn modelId="{34497F82-49D2-4ED4-97FE-5D246BC70CDA}" srcId="{9CA9D218-925A-42D4-9342-BE3D0F2ADE5C}" destId="{A9B1F1F7-0FCD-4F94-B1EF-1AEB0EF8BD10}" srcOrd="3" destOrd="0" parTransId="{BEDF27D1-7D88-4AC4-9FE4-4E4998107810}" sibTransId="{BAC00188-D454-41E3-8494-E9A6C122C91E}"/>
    <dgm:cxn modelId="{498E8F86-5C62-4BD6-BEC8-0F660726255C}" srcId="{9CA9D218-925A-42D4-9342-BE3D0F2ADE5C}" destId="{54FA0934-F507-4287-AC09-94C9B503D251}" srcOrd="1" destOrd="0" parTransId="{06B93114-D841-4158-A1DA-3FA478DF2DDB}" sibTransId="{C32F0BE6-ED70-4087-AF35-D277664E9851}"/>
    <dgm:cxn modelId="{60C06587-B305-0F48-8AEB-C8A3D24DF80D}" type="presOf" srcId="{21E43785-F7C7-49FF-8EAE-4506D34DE987}" destId="{5DF830B6-F006-764F-AF6F-875A6E1DF9FD}" srcOrd="0" destOrd="5" presId="urn:microsoft.com/office/officeart/2005/8/layout/process1"/>
    <dgm:cxn modelId="{190D0A8A-D4BF-6A4C-8EDD-7ADEE6E02B72}" type="presOf" srcId="{3BA5018D-072D-4BB6-8032-1768F9DF7394}" destId="{5C243EF8-0E21-4740-92D7-8BDA557D34D5}" srcOrd="0" destOrd="0" presId="urn:microsoft.com/office/officeart/2005/8/layout/process1"/>
    <dgm:cxn modelId="{A3DFF792-2289-481B-A9E3-259EB97804E3}" srcId="{C88B0E52-2785-4E64-83E1-ADF34C5F99BB}" destId="{7393B9DE-1DE7-44AA-96AB-B0533228A3CC}" srcOrd="0" destOrd="0" parTransId="{C926D9FB-031B-468D-B727-BA3C1E62AF1E}" sibTransId="{5E328D18-598D-40B3-B985-6D6E5F1649D7}"/>
    <dgm:cxn modelId="{658DEA97-358E-46CF-B07B-BDFACB27B61D}" srcId="{3BA5018D-072D-4BB6-8032-1768F9DF7394}" destId="{F189F8AD-02E1-4ECC-8C22-B412CD1B2F39}" srcOrd="3" destOrd="0" parTransId="{B9B5C782-23A9-41B4-BD32-C23B4D97EEA2}" sibTransId="{32C13344-8488-490B-B70C-E428E1E8EB3C}"/>
    <dgm:cxn modelId="{94CCFA9B-685F-FC4D-836A-047F5404283C}" type="presOf" srcId="{2EC200F7-27B0-407F-8545-EFAC8E010EA0}" destId="{5C243EF8-0E21-4740-92D7-8BDA557D34D5}" srcOrd="0" destOrd="3" presId="urn:microsoft.com/office/officeart/2005/8/layout/process1"/>
    <dgm:cxn modelId="{0EAF5CAB-1F54-524C-8D11-E622533C7787}" type="presOf" srcId="{1B3E6810-0763-4DC5-A1E0-513787700FC9}" destId="{F15CED1B-1C98-D74E-9544-73FB118475A8}" srcOrd="0" destOrd="3" presId="urn:microsoft.com/office/officeart/2005/8/layout/process1"/>
    <dgm:cxn modelId="{72EDAAB2-694D-4F49-A500-17686214CB2E}" type="presOf" srcId="{F4FD60D6-F80A-4231-8ED6-D3694CBF24A2}" destId="{89496924-B7BF-5F48-A5C2-CC2410B6DE9A}" srcOrd="1" destOrd="0" presId="urn:microsoft.com/office/officeart/2005/8/layout/process1"/>
    <dgm:cxn modelId="{60FA0EB4-8A3C-644A-871F-C50284E09203}" type="presOf" srcId="{7393B9DE-1DE7-44AA-96AB-B0533228A3CC}" destId="{D0980E1C-CC32-CE4B-80C7-E18414C61EAC}" srcOrd="0" destOrd="1" presId="urn:microsoft.com/office/officeart/2005/8/layout/process1"/>
    <dgm:cxn modelId="{F2104BB6-C83A-CC4C-BDCE-785AB0B89354}" type="presOf" srcId="{F1588718-DC71-499A-B834-2CBD8393738F}" destId="{D0980E1C-CC32-CE4B-80C7-E18414C61EAC}" srcOrd="0" destOrd="5" presId="urn:microsoft.com/office/officeart/2005/8/layout/process1"/>
    <dgm:cxn modelId="{6B8D51B6-ED05-924C-B6DF-B51CC4100D3F}" type="presOf" srcId="{0FD6E0A2-C5AE-4517-89E9-BCED9E9041B3}" destId="{47DB1602-973F-C740-B39B-00A1A5B7791C}" srcOrd="1" destOrd="0" presId="urn:microsoft.com/office/officeart/2005/8/layout/process1"/>
    <dgm:cxn modelId="{E1E870B8-8099-0542-996E-02164E0C36AC}" type="presOf" srcId="{54FA0934-F507-4287-AC09-94C9B503D251}" destId="{F15CED1B-1C98-D74E-9544-73FB118475A8}" srcOrd="0" destOrd="2" presId="urn:microsoft.com/office/officeart/2005/8/layout/process1"/>
    <dgm:cxn modelId="{555CC1B9-19EE-4946-8485-13B7DCF08AB8}" type="presOf" srcId="{8B3172DF-DB6C-4D8A-A583-1B85593C7F84}" destId="{5743ADB6-EB30-1F46-8498-EFF1E2F8CFF5}" srcOrd="0" destOrd="0" presId="urn:microsoft.com/office/officeart/2005/8/layout/process1"/>
    <dgm:cxn modelId="{E7E669BF-1498-9248-8D19-1C49EE823BDF}" type="presOf" srcId="{0FD6E0A2-C5AE-4517-89E9-BCED9E9041B3}" destId="{BB7B5BAF-419B-B246-B8B6-26880619B545}" srcOrd="0" destOrd="0" presId="urn:microsoft.com/office/officeart/2005/8/layout/process1"/>
    <dgm:cxn modelId="{AD8D58C1-DCB1-624B-9A2F-7640395F7959}" type="presOf" srcId="{527134CB-1AEF-4A57-944B-08E763E2ADE9}" destId="{0C6693CD-A5AA-104B-8616-D6C99D1F6C52}" srcOrd="0" destOrd="0" presId="urn:microsoft.com/office/officeart/2005/8/layout/process1"/>
    <dgm:cxn modelId="{F1C0B1C1-90DA-424C-B01A-290D616D810F}" srcId="{5F85C417-68D2-400D-89A6-9F9DDEF1BD91}" destId="{C26D91DF-2A40-4982-89BA-BB18B3808AC1}" srcOrd="2" destOrd="0" parTransId="{539B5499-CB49-461B-9E62-40C80266E87E}" sibTransId="{67B62EE4-D505-4854-B92B-DD9C1A4F6774}"/>
    <dgm:cxn modelId="{1B083EC5-90E9-F14F-B761-3BC7E9214B64}" type="presOf" srcId="{F4FD60D6-F80A-4231-8ED6-D3694CBF24A2}" destId="{E75776BA-607D-0C46-B20B-51D9D59DBFD3}" srcOrd="0" destOrd="0" presId="urn:microsoft.com/office/officeart/2005/8/layout/process1"/>
    <dgm:cxn modelId="{776FF7C9-3E50-6847-AB8E-75C816EB0685}" type="presOf" srcId="{E27B0F4F-C720-4701-8A25-DB7BD16EBC51}" destId="{D0980E1C-CC32-CE4B-80C7-E18414C61EAC}" srcOrd="0" destOrd="2" presId="urn:microsoft.com/office/officeart/2005/8/layout/process1"/>
    <dgm:cxn modelId="{E9368BCA-69DD-4144-9AB4-8F50F0B28E50}" type="presOf" srcId="{A9B1F1F7-0FCD-4F94-B1EF-1AEB0EF8BD10}" destId="{F15CED1B-1C98-D74E-9544-73FB118475A8}" srcOrd="0" destOrd="4" presId="urn:microsoft.com/office/officeart/2005/8/layout/process1"/>
    <dgm:cxn modelId="{91F693CA-4D25-AF42-BBED-F1902B9CE813}" type="presOf" srcId="{F189F8AD-02E1-4ECC-8C22-B412CD1B2F39}" destId="{5C243EF8-0E21-4740-92D7-8BDA557D34D5}" srcOrd="0" destOrd="4" presId="urn:microsoft.com/office/officeart/2005/8/layout/process1"/>
    <dgm:cxn modelId="{037BAAD4-E5D9-438C-AC07-1B1E1E00F33F}" srcId="{5F85C417-68D2-400D-89A6-9F9DDEF1BD91}" destId="{21E43785-F7C7-49FF-8EAE-4506D34DE987}" srcOrd="4" destOrd="0" parTransId="{BE9F382D-1C3F-4740-879F-E4AE76AAAE3F}" sibTransId="{2DA4FB09-E091-4494-A4DE-2460C98E0DBD}"/>
    <dgm:cxn modelId="{255BDCDB-5E61-472C-A9B7-DAB730D1FBBF}" srcId="{527134CB-1AEF-4A57-944B-08E763E2ADE9}" destId="{3BA5018D-072D-4BB6-8032-1768F9DF7394}" srcOrd="1" destOrd="0" parTransId="{C1E39A4A-D562-48F2-BC4F-37CF190E561A}" sibTransId="{8B3172DF-DB6C-4D8A-A583-1B85593C7F84}"/>
    <dgm:cxn modelId="{82940ADE-DD45-44E4-9221-D91234F29F40}" srcId="{5F85C417-68D2-400D-89A6-9F9DDEF1BD91}" destId="{99C5DF5A-B7A3-4473-9DA5-F39B3939C31F}" srcOrd="3" destOrd="0" parTransId="{CDF57C93-C924-4A4F-8E5A-C71C37973A80}" sibTransId="{A6040863-5E33-4768-B0DB-398359A53354}"/>
    <dgm:cxn modelId="{D5BDFCDF-5F0F-47DF-9762-27415E63D8E9}" srcId="{527134CB-1AEF-4A57-944B-08E763E2ADE9}" destId="{5F85C417-68D2-400D-89A6-9F9DDEF1BD91}" srcOrd="2" destOrd="0" parTransId="{C1A46512-6D2B-4CEB-B0C0-EB5F944C35A8}" sibTransId="{0FD6E0A2-C5AE-4517-89E9-BCED9E9041B3}"/>
    <dgm:cxn modelId="{62E92CE6-A88B-F546-81B4-CCE5BF02A10C}" type="presOf" srcId="{06B9C5F5-8C5C-4CD4-A363-CCAF44C79A03}" destId="{D0980E1C-CC32-CE4B-80C7-E18414C61EAC}" srcOrd="0" destOrd="3" presId="urn:microsoft.com/office/officeart/2005/8/layout/process1"/>
    <dgm:cxn modelId="{9BB4C3EF-5A23-4C71-9D51-761F1BD215AE}" srcId="{3BA5018D-072D-4BB6-8032-1768F9DF7394}" destId="{5F464F41-0DB2-4529-A3AA-5C90B403D763}" srcOrd="0" destOrd="0" parTransId="{E893ADE0-7C93-42E5-9960-5B4D7247F150}" sibTransId="{AED1AF91-0BA0-418E-82FD-AA6E2CCF8A93}"/>
    <dgm:cxn modelId="{4E3DBCF0-52CB-4B5C-85E9-06144818A04B}" srcId="{C88B0E52-2785-4E64-83E1-ADF34C5F99BB}" destId="{E27B0F4F-C720-4701-8A25-DB7BD16EBC51}" srcOrd="1" destOrd="0" parTransId="{2F8B04E5-CC66-4D41-AEE8-FEA12369EB1C}" sibTransId="{4D0C274F-2819-4E63-85B0-2951B9EEBDDD}"/>
    <dgm:cxn modelId="{41039DED-82CD-8A42-BEF7-7FD7D9243391}" type="presParOf" srcId="{0C6693CD-A5AA-104B-8616-D6C99D1F6C52}" destId="{D0980E1C-CC32-CE4B-80C7-E18414C61EAC}" srcOrd="0" destOrd="0" presId="urn:microsoft.com/office/officeart/2005/8/layout/process1"/>
    <dgm:cxn modelId="{0122EB28-0E9C-694C-B6CB-1A6EFCE7803B}" type="presParOf" srcId="{0C6693CD-A5AA-104B-8616-D6C99D1F6C52}" destId="{E75776BA-607D-0C46-B20B-51D9D59DBFD3}" srcOrd="1" destOrd="0" presId="urn:microsoft.com/office/officeart/2005/8/layout/process1"/>
    <dgm:cxn modelId="{787613BA-15C8-554E-8B7A-1BE57D19C120}" type="presParOf" srcId="{E75776BA-607D-0C46-B20B-51D9D59DBFD3}" destId="{89496924-B7BF-5F48-A5C2-CC2410B6DE9A}" srcOrd="0" destOrd="0" presId="urn:microsoft.com/office/officeart/2005/8/layout/process1"/>
    <dgm:cxn modelId="{1163670A-974E-444A-A394-9B81BF0FF1C4}" type="presParOf" srcId="{0C6693CD-A5AA-104B-8616-D6C99D1F6C52}" destId="{5C243EF8-0E21-4740-92D7-8BDA557D34D5}" srcOrd="2" destOrd="0" presId="urn:microsoft.com/office/officeart/2005/8/layout/process1"/>
    <dgm:cxn modelId="{DD06BC51-E4E7-F549-AC7E-B538B4AC9FD3}" type="presParOf" srcId="{0C6693CD-A5AA-104B-8616-D6C99D1F6C52}" destId="{5743ADB6-EB30-1F46-8498-EFF1E2F8CFF5}" srcOrd="3" destOrd="0" presId="urn:microsoft.com/office/officeart/2005/8/layout/process1"/>
    <dgm:cxn modelId="{20DD1126-9F29-1B40-9B50-749A5581C0E9}" type="presParOf" srcId="{5743ADB6-EB30-1F46-8498-EFF1E2F8CFF5}" destId="{061012DA-41CA-E54F-BBEC-D1473F03DEE2}" srcOrd="0" destOrd="0" presId="urn:microsoft.com/office/officeart/2005/8/layout/process1"/>
    <dgm:cxn modelId="{9E4213BB-AF2C-694C-B6A0-E7F1A89BFF33}" type="presParOf" srcId="{0C6693CD-A5AA-104B-8616-D6C99D1F6C52}" destId="{5DF830B6-F006-764F-AF6F-875A6E1DF9FD}" srcOrd="4" destOrd="0" presId="urn:microsoft.com/office/officeart/2005/8/layout/process1"/>
    <dgm:cxn modelId="{103FE220-7ADB-CC43-8272-5A78FE634DFD}" type="presParOf" srcId="{0C6693CD-A5AA-104B-8616-D6C99D1F6C52}" destId="{BB7B5BAF-419B-B246-B8B6-26880619B545}" srcOrd="5" destOrd="0" presId="urn:microsoft.com/office/officeart/2005/8/layout/process1"/>
    <dgm:cxn modelId="{9507FD83-18EA-AC45-948E-4748DF8C3FC5}" type="presParOf" srcId="{BB7B5BAF-419B-B246-B8B6-26880619B545}" destId="{47DB1602-973F-C740-B39B-00A1A5B7791C}" srcOrd="0" destOrd="0" presId="urn:microsoft.com/office/officeart/2005/8/layout/process1"/>
    <dgm:cxn modelId="{14DE314D-6E78-904A-946E-D7410F3045E4}" type="presParOf" srcId="{0C6693CD-A5AA-104B-8616-D6C99D1F6C52}" destId="{F15CED1B-1C98-D74E-9544-73FB118475A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6C2DD-8E20-41B5-BE81-7BF8F3D7340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EEF2C3D-7007-42E6-A2A2-146B5E4E68C0}">
      <dgm:prSet/>
      <dgm:spPr/>
      <dgm:t>
        <a:bodyPr/>
        <a:lstStyle/>
        <a:p>
          <a:r>
            <a:rPr lang="en-US" dirty="0"/>
            <a:t>Work with your board to evaluate the financial health and stability of your finances, develop a budget that supports the programs and activities of your branch and support a financial review process</a:t>
          </a:r>
        </a:p>
      </dgm:t>
    </dgm:pt>
    <dgm:pt modelId="{C65FFB89-BB87-44E0-8E02-14E90A5CB1D8}" type="parTrans" cxnId="{19FFDC92-9E2B-4570-A8FD-3D9069936A2A}">
      <dgm:prSet/>
      <dgm:spPr/>
      <dgm:t>
        <a:bodyPr/>
        <a:lstStyle/>
        <a:p>
          <a:endParaRPr lang="en-US"/>
        </a:p>
      </dgm:t>
    </dgm:pt>
    <dgm:pt modelId="{2A81D8EF-616B-4256-88F3-114AE380AF22}" type="sibTrans" cxnId="{19FFDC92-9E2B-4570-A8FD-3D9069936A2A}">
      <dgm:prSet/>
      <dgm:spPr/>
      <dgm:t>
        <a:bodyPr/>
        <a:lstStyle/>
        <a:p>
          <a:endParaRPr lang="en-US"/>
        </a:p>
      </dgm:t>
    </dgm:pt>
    <dgm:pt modelId="{AF87655F-A68B-4018-84DF-964F0C75D8FB}">
      <dgm:prSet/>
      <dgm:spPr/>
      <dgm:t>
        <a:bodyPr/>
        <a:lstStyle/>
        <a:p>
          <a:r>
            <a:rPr lang="en-US" dirty="0"/>
            <a:t>Prepare monthly financial statements and include analysis of actual performance against budget.</a:t>
          </a:r>
        </a:p>
      </dgm:t>
    </dgm:pt>
    <dgm:pt modelId="{CBCC683F-37FF-4412-9383-2FA1F9162F84}" type="parTrans" cxnId="{26EE2E2A-E30C-4A87-8864-F1C8C7B937C5}">
      <dgm:prSet/>
      <dgm:spPr/>
      <dgm:t>
        <a:bodyPr/>
        <a:lstStyle/>
        <a:p>
          <a:endParaRPr lang="en-US"/>
        </a:p>
      </dgm:t>
    </dgm:pt>
    <dgm:pt modelId="{1B6B4FFB-9BE2-4BCE-9ABE-50C068436723}" type="sibTrans" cxnId="{26EE2E2A-E30C-4A87-8864-F1C8C7B937C5}">
      <dgm:prSet/>
      <dgm:spPr/>
      <dgm:t>
        <a:bodyPr/>
        <a:lstStyle/>
        <a:p>
          <a:endParaRPr lang="en-US"/>
        </a:p>
      </dgm:t>
    </dgm:pt>
    <dgm:pt modelId="{27F73EA6-EF50-4060-A225-24F69FD3AA10}">
      <dgm:prSet/>
      <dgm:spPr/>
      <dgm:t>
        <a:bodyPr/>
        <a:lstStyle/>
        <a:p>
          <a:r>
            <a:rPr lang="en-US" dirty="0"/>
            <a:t>Be aware of relevant federal and state charitable tax issues and legal liabilities.</a:t>
          </a:r>
        </a:p>
      </dgm:t>
    </dgm:pt>
    <dgm:pt modelId="{D94F85FD-048F-489E-95F0-3B8979EDB949}" type="parTrans" cxnId="{8AE35B15-4F4B-43CB-8B4A-76F0067CD3AC}">
      <dgm:prSet/>
      <dgm:spPr/>
      <dgm:t>
        <a:bodyPr/>
        <a:lstStyle/>
        <a:p>
          <a:endParaRPr lang="en-US"/>
        </a:p>
      </dgm:t>
    </dgm:pt>
    <dgm:pt modelId="{A5DE38A2-3B7B-43A7-9E33-A97EE1F8CB40}" type="sibTrans" cxnId="{8AE35B15-4F4B-43CB-8B4A-76F0067CD3AC}">
      <dgm:prSet/>
      <dgm:spPr/>
      <dgm:t>
        <a:bodyPr/>
        <a:lstStyle/>
        <a:p>
          <a:endParaRPr lang="en-US"/>
        </a:p>
      </dgm:t>
    </dgm:pt>
    <dgm:pt modelId="{5BBF8D5A-68FC-4DFE-AEF7-85D004F43537}">
      <dgm:prSet/>
      <dgm:spPr/>
      <dgm:t>
        <a:bodyPr/>
        <a:lstStyle/>
        <a:p>
          <a:r>
            <a:rPr lang="en-US" dirty="0"/>
            <a:t>Retain in good order all financial statements, IRS forms and correspondence, sales and use tax certificates, tax determination letters, paid checks, deposits, contracts, and other financial supporting documents consistent with best practices and state laws.</a:t>
          </a:r>
        </a:p>
      </dgm:t>
    </dgm:pt>
    <dgm:pt modelId="{20BC5EB0-12A1-4D07-A3A8-9ECAEDE8D57E}" type="parTrans" cxnId="{280D2E16-4F8C-4216-AD1D-6D0D6918E9B7}">
      <dgm:prSet/>
      <dgm:spPr/>
      <dgm:t>
        <a:bodyPr/>
        <a:lstStyle/>
        <a:p>
          <a:endParaRPr lang="en-US"/>
        </a:p>
      </dgm:t>
    </dgm:pt>
    <dgm:pt modelId="{5FB5C9CA-B7C7-49B9-8108-BEBE795D6BD9}" type="sibTrans" cxnId="{280D2E16-4F8C-4216-AD1D-6D0D6918E9B7}">
      <dgm:prSet/>
      <dgm:spPr/>
      <dgm:t>
        <a:bodyPr/>
        <a:lstStyle/>
        <a:p>
          <a:endParaRPr lang="en-US"/>
        </a:p>
      </dgm:t>
    </dgm:pt>
    <dgm:pt modelId="{A3CDD914-272F-4366-B966-7881C984E85B}">
      <dgm:prSet/>
      <dgm:spPr/>
      <dgm:t>
        <a:bodyPr/>
        <a:lstStyle/>
        <a:p>
          <a:r>
            <a:rPr lang="en-US" dirty="0"/>
            <a:t>Adhere to all local, state, and federal charitable tax laws and generally accepted accounting principles and practices.</a:t>
          </a:r>
        </a:p>
      </dgm:t>
    </dgm:pt>
    <dgm:pt modelId="{1C43D39E-5308-4853-9F8E-7E94494B7260}" type="parTrans" cxnId="{ABB2817F-1C3C-45D6-8B29-BB407E99B69E}">
      <dgm:prSet/>
      <dgm:spPr/>
      <dgm:t>
        <a:bodyPr/>
        <a:lstStyle/>
        <a:p>
          <a:endParaRPr lang="en-US"/>
        </a:p>
      </dgm:t>
    </dgm:pt>
    <dgm:pt modelId="{840B2A67-D300-4067-89F3-11AA2ADBB4D7}" type="sibTrans" cxnId="{ABB2817F-1C3C-45D6-8B29-BB407E99B69E}">
      <dgm:prSet/>
      <dgm:spPr/>
      <dgm:t>
        <a:bodyPr/>
        <a:lstStyle/>
        <a:p>
          <a:endParaRPr lang="en-US"/>
        </a:p>
      </dgm:t>
    </dgm:pt>
    <dgm:pt modelId="{3B943C63-C9F2-3C42-AAA2-5439DEBDE147}" type="pres">
      <dgm:prSet presAssocID="{DDB6C2DD-8E20-41B5-BE81-7BF8F3D7340B}" presName="linear" presStyleCnt="0">
        <dgm:presLayoutVars>
          <dgm:animLvl val="lvl"/>
          <dgm:resizeHandles val="exact"/>
        </dgm:presLayoutVars>
      </dgm:prSet>
      <dgm:spPr/>
    </dgm:pt>
    <dgm:pt modelId="{3095E2CD-3131-CE48-A40D-1271A969C579}" type="pres">
      <dgm:prSet presAssocID="{0EEF2C3D-7007-42E6-A2A2-146B5E4E68C0}" presName="parentText" presStyleLbl="node1" presStyleIdx="0" presStyleCnt="5">
        <dgm:presLayoutVars>
          <dgm:chMax val="0"/>
          <dgm:bulletEnabled val="1"/>
        </dgm:presLayoutVars>
      </dgm:prSet>
      <dgm:spPr/>
    </dgm:pt>
    <dgm:pt modelId="{ECD867F4-742E-E24E-A773-2A7FD47F540C}" type="pres">
      <dgm:prSet presAssocID="{2A81D8EF-616B-4256-88F3-114AE380AF22}" presName="spacer" presStyleCnt="0"/>
      <dgm:spPr/>
    </dgm:pt>
    <dgm:pt modelId="{848D33E1-97FF-5F48-9BFA-E3E4C7BAAB3C}" type="pres">
      <dgm:prSet presAssocID="{AF87655F-A68B-4018-84DF-964F0C75D8FB}" presName="parentText" presStyleLbl="node1" presStyleIdx="1" presStyleCnt="5">
        <dgm:presLayoutVars>
          <dgm:chMax val="0"/>
          <dgm:bulletEnabled val="1"/>
        </dgm:presLayoutVars>
      </dgm:prSet>
      <dgm:spPr/>
    </dgm:pt>
    <dgm:pt modelId="{B20AFD15-1FA9-5849-A063-29F2D0BF425A}" type="pres">
      <dgm:prSet presAssocID="{1B6B4FFB-9BE2-4BCE-9ABE-50C068436723}" presName="spacer" presStyleCnt="0"/>
      <dgm:spPr/>
    </dgm:pt>
    <dgm:pt modelId="{730E14DC-3BF1-D744-BEA8-FE3B5FA5F1A3}" type="pres">
      <dgm:prSet presAssocID="{27F73EA6-EF50-4060-A225-24F69FD3AA10}" presName="parentText" presStyleLbl="node1" presStyleIdx="2" presStyleCnt="5">
        <dgm:presLayoutVars>
          <dgm:chMax val="0"/>
          <dgm:bulletEnabled val="1"/>
        </dgm:presLayoutVars>
      </dgm:prSet>
      <dgm:spPr/>
    </dgm:pt>
    <dgm:pt modelId="{B2B2D452-556A-344C-A244-41BB6BBBBC5A}" type="pres">
      <dgm:prSet presAssocID="{A5DE38A2-3B7B-43A7-9E33-A97EE1F8CB40}" presName="spacer" presStyleCnt="0"/>
      <dgm:spPr/>
    </dgm:pt>
    <dgm:pt modelId="{45F31163-825A-FA4D-AFA4-CF9899FCE42F}" type="pres">
      <dgm:prSet presAssocID="{5BBF8D5A-68FC-4DFE-AEF7-85D004F43537}" presName="parentText" presStyleLbl="node1" presStyleIdx="3" presStyleCnt="5">
        <dgm:presLayoutVars>
          <dgm:chMax val="0"/>
          <dgm:bulletEnabled val="1"/>
        </dgm:presLayoutVars>
      </dgm:prSet>
      <dgm:spPr/>
    </dgm:pt>
    <dgm:pt modelId="{62B140C6-7118-C64E-849D-8C07F5C90EAC}" type="pres">
      <dgm:prSet presAssocID="{5FB5C9CA-B7C7-49B9-8108-BEBE795D6BD9}" presName="spacer" presStyleCnt="0"/>
      <dgm:spPr/>
    </dgm:pt>
    <dgm:pt modelId="{D3A8098E-BE7E-E04A-A3DF-48AA03837620}" type="pres">
      <dgm:prSet presAssocID="{A3CDD914-272F-4366-B966-7881C984E85B}" presName="parentText" presStyleLbl="node1" presStyleIdx="4" presStyleCnt="5">
        <dgm:presLayoutVars>
          <dgm:chMax val="0"/>
          <dgm:bulletEnabled val="1"/>
        </dgm:presLayoutVars>
      </dgm:prSet>
      <dgm:spPr/>
    </dgm:pt>
  </dgm:ptLst>
  <dgm:cxnLst>
    <dgm:cxn modelId="{8AE35B15-4F4B-43CB-8B4A-76F0067CD3AC}" srcId="{DDB6C2DD-8E20-41B5-BE81-7BF8F3D7340B}" destId="{27F73EA6-EF50-4060-A225-24F69FD3AA10}" srcOrd="2" destOrd="0" parTransId="{D94F85FD-048F-489E-95F0-3B8979EDB949}" sibTransId="{A5DE38A2-3B7B-43A7-9E33-A97EE1F8CB40}"/>
    <dgm:cxn modelId="{280D2E16-4F8C-4216-AD1D-6D0D6918E9B7}" srcId="{DDB6C2DD-8E20-41B5-BE81-7BF8F3D7340B}" destId="{5BBF8D5A-68FC-4DFE-AEF7-85D004F43537}" srcOrd="3" destOrd="0" parTransId="{20BC5EB0-12A1-4D07-A3A8-9ECAEDE8D57E}" sibTransId="{5FB5C9CA-B7C7-49B9-8108-BEBE795D6BD9}"/>
    <dgm:cxn modelId="{26EE2E2A-E30C-4A87-8864-F1C8C7B937C5}" srcId="{DDB6C2DD-8E20-41B5-BE81-7BF8F3D7340B}" destId="{AF87655F-A68B-4018-84DF-964F0C75D8FB}" srcOrd="1" destOrd="0" parTransId="{CBCC683F-37FF-4412-9383-2FA1F9162F84}" sibTransId="{1B6B4FFB-9BE2-4BCE-9ABE-50C068436723}"/>
    <dgm:cxn modelId="{CE04AE63-ACEF-A944-B643-AF5FE4A52690}" type="presOf" srcId="{5BBF8D5A-68FC-4DFE-AEF7-85D004F43537}" destId="{45F31163-825A-FA4D-AFA4-CF9899FCE42F}" srcOrd="0" destOrd="0" presId="urn:microsoft.com/office/officeart/2005/8/layout/vList2"/>
    <dgm:cxn modelId="{1F176167-881E-EC40-9111-1A2531F373A0}" type="presOf" srcId="{0EEF2C3D-7007-42E6-A2A2-146B5E4E68C0}" destId="{3095E2CD-3131-CE48-A40D-1271A969C579}" srcOrd="0" destOrd="0" presId="urn:microsoft.com/office/officeart/2005/8/layout/vList2"/>
    <dgm:cxn modelId="{DFFC5F6D-63B8-034B-8AE0-4C4930C9A935}" type="presOf" srcId="{AF87655F-A68B-4018-84DF-964F0C75D8FB}" destId="{848D33E1-97FF-5F48-9BFA-E3E4C7BAAB3C}" srcOrd="0" destOrd="0" presId="urn:microsoft.com/office/officeart/2005/8/layout/vList2"/>
    <dgm:cxn modelId="{ABB2817F-1C3C-45D6-8B29-BB407E99B69E}" srcId="{DDB6C2DD-8E20-41B5-BE81-7BF8F3D7340B}" destId="{A3CDD914-272F-4366-B966-7881C984E85B}" srcOrd="4" destOrd="0" parTransId="{1C43D39E-5308-4853-9F8E-7E94494B7260}" sibTransId="{840B2A67-D300-4067-89F3-11AA2ADBB4D7}"/>
    <dgm:cxn modelId="{19FFDC92-9E2B-4570-A8FD-3D9069936A2A}" srcId="{DDB6C2DD-8E20-41B5-BE81-7BF8F3D7340B}" destId="{0EEF2C3D-7007-42E6-A2A2-146B5E4E68C0}" srcOrd="0" destOrd="0" parTransId="{C65FFB89-BB87-44E0-8E02-14E90A5CB1D8}" sibTransId="{2A81D8EF-616B-4256-88F3-114AE380AF22}"/>
    <dgm:cxn modelId="{50CC5095-F50C-7844-99D1-33EC0E37CD48}" type="presOf" srcId="{27F73EA6-EF50-4060-A225-24F69FD3AA10}" destId="{730E14DC-3BF1-D744-BEA8-FE3B5FA5F1A3}" srcOrd="0" destOrd="0" presId="urn:microsoft.com/office/officeart/2005/8/layout/vList2"/>
    <dgm:cxn modelId="{5EB2A6AE-25DF-FD47-967B-B75961AF3548}" type="presOf" srcId="{A3CDD914-272F-4366-B966-7881C984E85B}" destId="{D3A8098E-BE7E-E04A-A3DF-48AA03837620}" srcOrd="0" destOrd="0" presId="urn:microsoft.com/office/officeart/2005/8/layout/vList2"/>
    <dgm:cxn modelId="{C83068EA-AC92-944C-BF3D-FEE0F2C8415E}" type="presOf" srcId="{DDB6C2DD-8E20-41B5-BE81-7BF8F3D7340B}" destId="{3B943C63-C9F2-3C42-AAA2-5439DEBDE147}" srcOrd="0" destOrd="0" presId="urn:microsoft.com/office/officeart/2005/8/layout/vList2"/>
    <dgm:cxn modelId="{19F84400-63E9-B541-AC2A-11B3B1F2C9F5}" type="presParOf" srcId="{3B943C63-C9F2-3C42-AAA2-5439DEBDE147}" destId="{3095E2CD-3131-CE48-A40D-1271A969C579}" srcOrd="0" destOrd="0" presId="urn:microsoft.com/office/officeart/2005/8/layout/vList2"/>
    <dgm:cxn modelId="{F74EDDD3-11F5-0C4F-8EC7-5F14C01EAAB7}" type="presParOf" srcId="{3B943C63-C9F2-3C42-AAA2-5439DEBDE147}" destId="{ECD867F4-742E-E24E-A773-2A7FD47F540C}" srcOrd="1" destOrd="0" presId="urn:microsoft.com/office/officeart/2005/8/layout/vList2"/>
    <dgm:cxn modelId="{4478AC19-2F87-D34F-AD48-171CDBC9DD64}" type="presParOf" srcId="{3B943C63-C9F2-3C42-AAA2-5439DEBDE147}" destId="{848D33E1-97FF-5F48-9BFA-E3E4C7BAAB3C}" srcOrd="2" destOrd="0" presId="urn:microsoft.com/office/officeart/2005/8/layout/vList2"/>
    <dgm:cxn modelId="{4769D178-93C4-9442-A779-B43E09C15AF4}" type="presParOf" srcId="{3B943C63-C9F2-3C42-AAA2-5439DEBDE147}" destId="{B20AFD15-1FA9-5849-A063-29F2D0BF425A}" srcOrd="3" destOrd="0" presId="urn:microsoft.com/office/officeart/2005/8/layout/vList2"/>
    <dgm:cxn modelId="{D663376B-F2AC-2844-AEB3-969B8EAFBFC1}" type="presParOf" srcId="{3B943C63-C9F2-3C42-AAA2-5439DEBDE147}" destId="{730E14DC-3BF1-D744-BEA8-FE3B5FA5F1A3}" srcOrd="4" destOrd="0" presId="urn:microsoft.com/office/officeart/2005/8/layout/vList2"/>
    <dgm:cxn modelId="{5123A900-1793-A643-870C-B0299511316D}" type="presParOf" srcId="{3B943C63-C9F2-3C42-AAA2-5439DEBDE147}" destId="{B2B2D452-556A-344C-A244-41BB6BBBBC5A}" srcOrd="5" destOrd="0" presId="urn:microsoft.com/office/officeart/2005/8/layout/vList2"/>
    <dgm:cxn modelId="{40F01AD9-11C7-3545-B0F5-185DE81DAC65}" type="presParOf" srcId="{3B943C63-C9F2-3C42-AAA2-5439DEBDE147}" destId="{45F31163-825A-FA4D-AFA4-CF9899FCE42F}" srcOrd="6" destOrd="0" presId="urn:microsoft.com/office/officeart/2005/8/layout/vList2"/>
    <dgm:cxn modelId="{F538EBBE-9E38-9E44-A53C-EFA9AF0D4788}" type="presParOf" srcId="{3B943C63-C9F2-3C42-AAA2-5439DEBDE147}" destId="{62B140C6-7118-C64E-849D-8C07F5C90EAC}" srcOrd="7" destOrd="0" presId="urn:microsoft.com/office/officeart/2005/8/layout/vList2"/>
    <dgm:cxn modelId="{BBAEDE58-7F69-E047-9A20-A936DC8EDD43}" type="presParOf" srcId="{3B943C63-C9F2-3C42-AAA2-5439DEBDE147}" destId="{D3A8098E-BE7E-E04A-A3DF-48AA0383762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639C72-AA28-40F6-AAF4-908C1F7FA65F}"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4543EFE0-6DD4-4B62-AD88-D3B3055F156E}">
      <dgm:prSet/>
      <dgm:spPr/>
      <dgm:t>
        <a:bodyPr/>
        <a:lstStyle/>
        <a:p>
          <a:r>
            <a:rPr lang="en-US" dirty="0"/>
            <a:t>Budget</a:t>
          </a:r>
        </a:p>
      </dgm:t>
    </dgm:pt>
    <dgm:pt modelId="{C0419089-C8B3-4A86-A0C4-8E727DDB2811}" type="parTrans" cxnId="{5E1ACF49-EE23-44BF-814C-681AB9B5B6A6}">
      <dgm:prSet/>
      <dgm:spPr/>
      <dgm:t>
        <a:bodyPr/>
        <a:lstStyle/>
        <a:p>
          <a:endParaRPr lang="en-US"/>
        </a:p>
      </dgm:t>
    </dgm:pt>
    <dgm:pt modelId="{BADE1BC7-1193-4659-A552-91AFCED2586B}" type="sibTrans" cxnId="{5E1ACF49-EE23-44BF-814C-681AB9B5B6A6}">
      <dgm:prSet/>
      <dgm:spPr/>
      <dgm:t>
        <a:bodyPr/>
        <a:lstStyle/>
        <a:p>
          <a:endParaRPr lang="en-US"/>
        </a:p>
      </dgm:t>
    </dgm:pt>
    <dgm:pt modelId="{F8B7119F-7997-48AE-BC81-BF02A660E37C}">
      <dgm:prSet/>
      <dgm:spPr/>
      <dgm:t>
        <a:bodyPr/>
        <a:lstStyle/>
        <a:p>
          <a:r>
            <a:rPr lang="en-US" dirty="0"/>
            <a:t>Budget Approval</a:t>
          </a:r>
        </a:p>
      </dgm:t>
    </dgm:pt>
    <dgm:pt modelId="{DC39ACA2-4991-48A6-B623-319BE583BFC9}" type="parTrans" cxnId="{A0CFE329-313B-447F-99A9-5C9BB78E1C90}">
      <dgm:prSet/>
      <dgm:spPr/>
      <dgm:t>
        <a:bodyPr/>
        <a:lstStyle/>
        <a:p>
          <a:endParaRPr lang="en-US"/>
        </a:p>
      </dgm:t>
    </dgm:pt>
    <dgm:pt modelId="{E567F2E9-A9D8-42BA-8FC2-0E7B71F744E5}" type="sibTrans" cxnId="{A0CFE329-313B-447F-99A9-5C9BB78E1C90}">
      <dgm:prSet/>
      <dgm:spPr/>
      <dgm:t>
        <a:bodyPr/>
        <a:lstStyle/>
        <a:p>
          <a:endParaRPr lang="en-US"/>
        </a:p>
      </dgm:t>
    </dgm:pt>
    <dgm:pt modelId="{CFD2166B-E934-46D5-9DC6-1F119E0F2835}">
      <dgm:prSet/>
      <dgm:spPr/>
      <dgm:t>
        <a:bodyPr/>
        <a:lstStyle/>
        <a:p>
          <a:r>
            <a:rPr lang="en-US" dirty="0"/>
            <a:t>Prepare</a:t>
          </a:r>
        </a:p>
      </dgm:t>
    </dgm:pt>
    <dgm:pt modelId="{2F7661F2-3526-4693-ADA6-9E959EE0A43A}" type="parTrans" cxnId="{BE7ADC5E-85FA-434D-B496-E66CCBA03E3E}">
      <dgm:prSet/>
      <dgm:spPr/>
      <dgm:t>
        <a:bodyPr/>
        <a:lstStyle/>
        <a:p>
          <a:endParaRPr lang="en-US"/>
        </a:p>
      </dgm:t>
    </dgm:pt>
    <dgm:pt modelId="{302FB501-965E-4AE5-A48E-3BFC26A86C97}" type="sibTrans" cxnId="{BE7ADC5E-85FA-434D-B496-E66CCBA03E3E}">
      <dgm:prSet/>
      <dgm:spPr/>
      <dgm:t>
        <a:bodyPr/>
        <a:lstStyle/>
        <a:p>
          <a:endParaRPr lang="en-US"/>
        </a:p>
      </dgm:t>
    </dgm:pt>
    <dgm:pt modelId="{B500F923-53CD-4FB0-9741-B7FEEC75A6A5}">
      <dgm:prSet/>
      <dgm:spPr/>
      <dgm:t>
        <a:bodyPr/>
        <a:lstStyle/>
        <a:p>
          <a:r>
            <a:rPr lang="en-US" dirty="0"/>
            <a:t>Prepare a report with the total and supplementary budgets for individual programs and branch operating costs.</a:t>
          </a:r>
        </a:p>
      </dgm:t>
    </dgm:pt>
    <dgm:pt modelId="{151539B1-DFC9-49AB-AAFF-8264E553302F}" type="parTrans" cxnId="{E723C2EB-3028-4C05-B0A2-D50955FC73DE}">
      <dgm:prSet/>
      <dgm:spPr/>
      <dgm:t>
        <a:bodyPr/>
        <a:lstStyle/>
        <a:p>
          <a:endParaRPr lang="en-US"/>
        </a:p>
      </dgm:t>
    </dgm:pt>
    <dgm:pt modelId="{62597771-A4AE-4FCF-9B89-A41B4118C8B4}" type="sibTrans" cxnId="{E723C2EB-3028-4C05-B0A2-D50955FC73DE}">
      <dgm:prSet/>
      <dgm:spPr/>
      <dgm:t>
        <a:bodyPr/>
        <a:lstStyle/>
        <a:p>
          <a:endParaRPr lang="en-US"/>
        </a:p>
      </dgm:t>
    </dgm:pt>
    <dgm:pt modelId="{17CBF6FA-FA4D-421F-A7D9-CD5809AA85E5}">
      <dgm:prSet/>
      <dgm:spPr/>
      <dgm:t>
        <a:bodyPr/>
        <a:lstStyle/>
        <a:p>
          <a:r>
            <a:rPr lang="en-US" dirty="0"/>
            <a:t>Include</a:t>
          </a:r>
        </a:p>
      </dgm:t>
    </dgm:pt>
    <dgm:pt modelId="{0B61A694-E05B-421A-A8C8-648EC846D07E}" type="parTrans" cxnId="{E878AC8D-3FA7-4E2E-BE13-1ABF8815268B}">
      <dgm:prSet/>
      <dgm:spPr/>
      <dgm:t>
        <a:bodyPr/>
        <a:lstStyle/>
        <a:p>
          <a:endParaRPr lang="en-US"/>
        </a:p>
      </dgm:t>
    </dgm:pt>
    <dgm:pt modelId="{243C69C2-05D8-4E6F-911B-6F1FD1AAB605}" type="sibTrans" cxnId="{E878AC8D-3FA7-4E2E-BE13-1ABF8815268B}">
      <dgm:prSet/>
      <dgm:spPr/>
      <dgm:t>
        <a:bodyPr/>
        <a:lstStyle/>
        <a:p>
          <a:endParaRPr lang="en-US"/>
        </a:p>
      </dgm:t>
    </dgm:pt>
    <dgm:pt modelId="{7791EB3C-D134-47D9-91CE-ADA9295C325B}">
      <dgm:prSet/>
      <dgm:spPr/>
      <dgm:t>
        <a:bodyPr/>
        <a:lstStyle/>
        <a:p>
          <a:r>
            <a:rPr lang="en-US" dirty="0"/>
            <a:t>Include historical information on revenue and expenses.</a:t>
          </a:r>
        </a:p>
      </dgm:t>
    </dgm:pt>
    <dgm:pt modelId="{C7BD4421-AB92-4368-931B-C83849E0FA4F}" type="parTrans" cxnId="{310160D2-F62A-4F90-B730-9185D587984B}">
      <dgm:prSet/>
      <dgm:spPr/>
      <dgm:t>
        <a:bodyPr/>
        <a:lstStyle/>
        <a:p>
          <a:endParaRPr lang="en-US"/>
        </a:p>
      </dgm:t>
    </dgm:pt>
    <dgm:pt modelId="{2DEE92A4-CD91-40A8-A78B-E593161E7EAE}" type="sibTrans" cxnId="{310160D2-F62A-4F90-B730-9185D587984B}">
      <dgm:prSet/>
      <dgm:spPr/>
      <dgm:t>
        <a:bodyPr/>
        <a:lstStyle/>
        <a:p>
          <a:endParaRPr lang="en-US"/>
        </a:p>
      </dgm:t>
    </dgm:pt>
    <dgm:pt modelId="{DA724B0B-425D-4059-AD21-070370825F0F}">
      <dgm:prSet/>
      <dgm:spPr/>
      <dgm:t>
        <a:bodyPr/>
        <a:lstStyle/>
        <a:p>
          <a:r>
            <a:rPr lang="en-US" dirty="0"/>
            <a:t>Ask</a:t>
          </a:r>
        </a:p>
      </dgm:t>
    </dgm:pt>
    <dgm:pt modelId="{1D00C24F-BA0D-4A04-9F18-31320F2273F3}" type="parTrans" cxnId="{C6EC808A-AE33-42AF-89BD-33B903EF1CB8}">
      <dgm:prSet/>
      <dgm:spPr/>
      <dgm:t>
        <a:bodyPr/>
        <a:lstStyle/>
        <a:p>
          <a:endParaRPr lang="en-US"/>
        </a:p>
      </dgm:t>
    </dgm:pt>
    <dgm:pt modelId="{65357196-731F-44F9-A4DA-02A92206A3A7}" type="sibTrans" cxnId="{C6EC808A-AE33-42AF-89BD-33B903EF1CB8}">
      <dgm:prSet/>
      <dgm:spPr/>
      <dgm:t>
        <a:bodyPr/>
        <a:lstStyle/>
        <a:p>
          <a:endParaRPr lang="en-US"/>
        </a:p>
      </dgm:t>
    </dgm:pt>
    <dgm:pt modelId="{595E47F0-DA46-4784-8BD2-44A75FC9C269}">
      <dgm:prSet/>
      <dgm:spPr/>
      <dgm:t>
        <a:bodyPr/>
        <a:lstStyle/>
        <a:p>
          <a:r>
            <a:rPr lang="en-US" dirty="0"/>
            <a:t>Ask other officers and program chairs to review your budget carefully.</a:t>
          </a:r>
        </a:p>
      </dgm:t>
    </dgm:pt>
    <dgm:pt modelId="{1F07A89A-D88F-4AEA-BFE7-40891DA0CA9F}" type="parTrans" cxnId="{BC864C5B-9A35-4E97-979C-C71246883C46}">
      <dgm:prSet/>
      <dgm:spPr/>
      <dgm:t>
        <a:bodyPr/>
        <a:lstStyle/>
        <a:p>
          <a:endParaRPr lang="en-US"/>
        </a:p>
      </dgm:t>
    </dgm:pt>
    <dgm:pt modelId="{429FB681-237E-4984-87DB-1E09FEA30B43}" type="sibTrans" cxnId="{BC864C5B-9A35-4E97-979C-C71246883C46}">
      <dgm:prSet/>
      <dgm:spPr/>
      <dgm:t>
        <a:bodyPr/>
        <a:lstStyle/>
        <a:p>
          <a:endParaRPr lang="en-US"/>
        </a:p>
      </dgm:t>
    </dgm:pt>
    <dgm:pt modelId="{E192E391-D939-42C6-8906-41368B2F2AF2}">
      <dgm:prSet/>
      <dgm:spPr/>
      <dgm:t>
        <a:bodyPr/>
        <a:lstStyle/>
        <a:p>
          <a:r>
            <a:rPr lang="en-US" dirty="0"/>
            <a:t>Present</a:t>
          </a:r>
        </a:p>
      </dgm:t>
    </dgm:pt>
    <dgm:pt modelId="{606C8E50-8247-4846-A5C8-22FCE577C58F}" type="parTrans" cxnId="{D6A5F059-4DCD-4EAE-A718-ED1D042D41BD}">
      <dgm:prSet/>
      <dgm:spPr/>
      <dgm:t>
        <a:bodyPr/>
        <a:lstStyle/>
        <a:p>
          <a:endParaRPr lang="en-US"/>
        </a:p>
      </dgm:t>
    </dgm:pt>
    <dgm:pt modelId="{9D1A7C54-E532-4A94-880F-0C1AB21C025A}" type="sibTrans" cxnId="{D6A5F059-4DCD-4EAE-A718-ED1D042D41BD}">
      <dgm:prSet/>
      <dgm:spPr/>
      <dgm:t>
        <a:bodyPr/>
        <a:lstStyle/>
        <a:p>
          <a:endParaRPr lang="en-US"/>
        </a:p>
      </dgm:t>
    </dgm:pt>
    <dgm:pt modelId="{42FDDA37-554E-487A-B953-23BF82DA185B}">
      <dgm:prSet/>
      <dgm:spPr/>
      <dgm:t>
        <a:bodyPr/>
        <a:lstStyle/>
        <a:p>
          <a:r>
            <a:rPr lang="en-US" dirty="0"/>
            <a:t>After the budget has been reviewed and revised where necessary, present it to the branch board for approval.</a:t>
          </a:r>
        </a:p>
      </dgm:t>
    </dgm:pt>
    <dgm:pt modelId="{0B420913-6C7C-4572-B93E-5586586EC479}" type="parTrans" cxnId="{F52DDEE4-0C92-44F4-8FAD-7264D1931C8B}">
      <dgm:prSet/>
      <dgm:spPr/>
      <dgm:t>
        <a:bodyPr/>
        <a:lstStyle/>
        <a:p>
          <a:endParaRPr lang="en-US"/>
        </a:p>
      </dgm:t>
    </dgm:pt>
    <dgm:pt modelId="{03575ED7-B0D7-44FF-9CF9-818017593E46}" type="sibTrans" cxnId="{F52DDEE4-0C92-44F4-8FAD-7264D1931C8B}">
      <dgm:prSet/>
      <dgm:spPr/>
      <dgm:t>
        <a:bodyPr/>
        <a:lstStyle/>
        <a:p>
          <a:endParaRPr lang="en-US"/>
        </a:p>
      </dgm:t>
    </dgm:pt>
    <dgm:pt modelId="{74001DB3-354A-41DD-910A-332A13EBF69A}">
      <dgm:prSet/>
      <dgm:spPr/>
      <dgm:t>
        <a:bodyPr/>
        <a:lstStyle/>
        <a:p>
          <a:r>
            <a:rPr lang="en-US" dirty="0"/>
            <a:t>Remember</a:t>
          </a:r>
        </a:p>
      </dgm:t>
    </dgm:pt>
    <dgm:pt modelId="{24EDDA72-54BB-4800-BC0D-8821C1CD8127}" type="parTrans" cxnId="{D651BE89-CFC0-4127-A863-35AB48CD564B}">
      <dgm:prSet/>
      <dgm:spPr/>
      <dgm:t>
        <a:bodyPr/>
        <a:lstStyle/>
        <a:p>
          <a:endParaRPr lang="en-US"/>
        </a:p>
      </dgm:t>
    </dgm:pt>
    <dgm:pt modelId="{5D9CAED4-313B-404B-B7BD-4A46DA2CC468}" type="sibTrans" cxnId="{D651BE89-CFC0-4127-A863-35AB48CD564B}">
      <dgm:prSet/>
      <dgm:spPr/>
      <dgm:t>
        <a:bodyPr/>
        <a:lstStyle/>
        <a:p>
          <a:endParaRPr lang="en-US"/>
        </a:p>
      </dgm:t>
    </dgm:pt>
    <dgm:pt modelId="{8C63EDE8-C144-4AA9-BE8F-904A1B3E9176}">
      <dgm:prSet/>
      <dgm:spPr/>
      <dgm:t>
        <a:bodyPr/>
        <a:lstStyle/>
        <a:p>
          <a:r>
            <a:rPr lang="en-US" dirty="0"/>
            <a:t>Remember – and communicate with the board and all budget contributors, </a:t>
          </a:r>
          <a:r>
            <a:rPr lang="en-US" u="sng" dirty="0"/>
            <a:t>a budget needs to be workable!</a:t>
          </a:r>
        </a:p>
      </dgm:t>
    </dgm:pt>
    <dgm:pt modelId="{F8EE8BCC-CFD3-4D8E-9818-85EF2D74B354}" type="parTrans" cxnId="{C3802873-CCD2-4148-8422-B83CFEC1DCAA}">
      <dgm:prSet/>
      <dgm:spPr/>
      <dgm:t>
        <a:bodyPr/>
        <a:lstStyle/>
        <a:p>
          <a:endParaRPr lang="en-US"/>
        </a:p>
      </dgm:t>
    </dgm:pt>
    <dgm:pt modelId="{1A4469AB-12E9-4296-8A41-63DDD16CC6B6}" type="sibTrans" cxnId="{C3802873-CCD2-4148-8422-B83CFEC1DCAA}">
      <dgm:prSet/>
      <dgm:spPr/>
      <dgm:t>
        <a:bodyPr/>
        <a:lstStyle/>
        <a:p>
          <a:endParaRPr lang="en-US"/>
        </a:p>
      </dgm:t>
    </dgm:pt>
    <dgm:pt modelId="{5D7B0C94-21BB-2E49-951F-F70523BF5502}" type="pres">
      <dgm:prSet presAssocID="{8F639C72-AA28-40F6-AAF4-908C1F7FA65F}" presName="Name0" presStyleCnt="0">
        <dgm:presLayoutVars>
          <dgm:dir/>
          <dgm:animLvl val="lvl"/>
          <dgm:resizeHandles val="exact"/>
        </dgm:presLayoutVars>
      </dgm:prSet>
      <dgm:spPr/>
    </dgm:pt>
    <dgm:pt modelId="{09E1F29B-DBF9-3F46-B7C3-40A0C1E9EC2D}" type="pres">
      <dgm:prSet presAssocID="{4543EFE0-6DD4-4B62-AD88-D3B3055F156E}" presName="composite" presStyleCnt="0"/>
      <dgm:spPr/>
    </dgm:pt>
    <dgm:pt modelId="{5B546EAE-D6B2-3C4B-BB5B-B474B28A448D}" type="pres">
      <dgm:prSet presAssocID="{4543EFE0-6DD4-4B62-AD88-D3B3055F156E}" presName="parTx" presStyleLbl="alignNode1" presStyleIdx="0" presStyleCnt="6">
        <dgm:presLayoutVars>
          <dgm:chMax val="0"/>
          <dgm:chPref val="0"/>
        </dgm:presLayoutVars>
      </dgm:prSet>
      <dgm:spPr/>
    </dgm:pt>
    <dgm:pt modelId="{E92F0352-17AA-534D-9714-4FA278FFEAC7}" type="pres">
      <dgm:prSet presAssocID="{4543EFE0-6DD4-4B62-AD88-D3B3055F156E}" presName="desTx" presStyleLbl="alignAccFollowNode1" presStyleIdx="0" presStyleCnt="6">
        <dgm:presLayoutVars/>
      </dgm:prSet>
      <dgm:spPr/>
    </dgm:pt>
    <dgm:pt modelId="{04C68B16-B9A2-4340-AEF3-0B1B90F08202}" type="pres">
      <dgm:prSet presAssocID="{BADE1BC7-1193-4659-A552-91AFCED2586B}" presName="space" presStyleCnt="0"/>
      <dgm:spPr/>
    </dgm:pt>
    <dgm:pt modelId="{2438BD9F-D650-2248-ACAB-CEF3661558C7}" type="pres">
      <dgm:prSet presAssocID="{CFD2166B-E934-46D5-9DC6-1F119E0F2835}" presName="composite" presStyleCnt="0"/>
      <dgm:spPr/>
    </dgm:pt>
    <dgm:pt modelId="{6814D9EF-6B0D-CA4D-9749-8F7D68285E9F}" type="pres">
      <dgm:prSet presAssocID="{CFD2166B-E934-46D5-9DC6-1F119E0F2835}" presName="parTx" presStyleLbl="alignNode1" presStyleIdx="1" presStyleCnt="6">
        <dgm:presLayoutVars>
          <dgm:chMax val="0"/>
          <dgm:chPref val="0"/>
        </dgm:presLayoutVars>
      </dgm:prSet>
      <dgm:spPr/>
    </dgm:pt>
    <dgm:pt modelId="{97FD5340-EA94-784A-9562-5B66E4A3A634}" type="pres">
      <dgm:prSet presAssocID="{CFD2166B-E934-46D5-9DC6-1F119E0F2835}" presName="desTx" presStyleLbl="alignAccFollowNode1" presStyleIdx="1" presStyleCnt="6">
        <dgm:presLayoutVars/>
      </dgm:prSet>
      <dgm:spPr/>
    </dgm:pt>
    <dgm:pt modelId="{2DC55C1F-8DC6-AD40-8CF7-055CD3B7FE11}" type="pres">
      <dgm:prSet presAssocID="{302FB501-965E-4AE5-A48E-3BFC26A86C97}" presName="space" presStyleCnt="0"/>
      <dgm:spPr/>
    </dgm:pt>
    <dgm:pt modelId="{2A8CF2DC-D681-BE46-A286-A993C6030453}" type="pres">
      <dgm:prSet presAssocID="{17CBF6FA-FA4D-421F-A7D9-CD5809AA85E5}" presName="composite" presStyleCnt="0"/>
      <dgm:spPr/>
    </dgm:pt>
    <dgm:pt modelId="{222B1996-AE66-BC44-9E11-89A6A7F7DBD6}" type="pres">
      <dgm:prSet presAssocID="{17CBF6FA-FA4D-421F-A7D9-CD5809AA85E5}" presName="parTx" presStyleLbl="alignNode1" presStyleIdx="2" presStyleCnt="6">
        <dgm:presLayoutVars>
          <dgm:chMax val="0"/>
          <dgm:chPref val="0"/>
        </dgm:presLayoutVars>
      </dgm:prSet>
      <dgm:spPr/>
    </dgm:pt>
    <dgm:pt modelId="{DF78BABC-5373-6F43-9B14-6CA36FA8BD95}" type="pres">
      <dgm:prSet presAssocID="{17CBF6FA-FA4D-421F-A7D9-CD5809AA85E5}" presName="desTx" presStyleLbl="alignAccFollowNode1" presStyleIdx="2" presStyleCnt="6">
        <dgm:presLayoutVars/>
      </dgm:prSet>
      <dgm:spPr/>
    </dgm:pt>
    <dgm:pt modelId="{DECE0786-A10F-B34C-9496-7C19B90C2D5C}" type="pres">
      <dgm:prSet presAssocID="{243C69C2-05D8-4E6F-911B-6F1FD1AAB605}" presName="space" presStyleCnt="0"/>
      <dgm:spPr/>
    </dgm:pt>
    <dgm:pt modelId="{6422297A-BB9B-AA43-9576-5FAD91F7BFD0}" type="pres">
      <dgm:prSet presAssocID="{DA724B0B-425D-4059-AD21-070370825F0F}" presName="composite" presStyleCnt="0"/>
      <dgm:spPr/>
    </dgm:pt>
    <dgm:pt modelId="{8D447F30-8DFB-5A4C-9288-A228611E7976}" type="pres">
      <dgm:prSet presAssocID="{DA724B0B-425D-4059-AD21-070370825F0F}" presName="parTx" presStyleLbl="alignNode1" presStyleIdx="3" presStyleCnt="6">
        <dgm:presLayoutVars>
          <dgm:chMax val="0"/>
          <dgm:chPref val="0"/>
        </dgm:presLayoutVars>
      </dgm:prSet>
      <dgm:spPr/>
    </dgm:pt>
    <dgm:pt modelId="{0464DDB7-219E-1B48-B633-133C4481EED1}" type="pres">
      <dgm:prSet presAssocID="{DA724B0B-425D-4059-AD21-070370825F0F}" presName="desTx" presStyleLbl="alignAccFollowNode1" presStyleIdx="3" presStyleCnt="6">
        <dgm:presLayoutVars/>
      </dgm:prSet>
      <dgm:spPr/>
    </dgm:pt>
    <dgm:pt modelId="{C8F44AD2-5DF1-F74B-8170-E36B84536B2C}" type="pres">
      <dgm:prSet presAssocID="{65357196-731F-44F9-A4DA-02A92206A3A7}" presName="space" presStyleCnt="0"/>
      <dgm:spPr/>
    </dgm:pt>
    <dgm:pt modelId="{17724576-8BDD-5341-9F0E-A81ED6DFE0D6}" type="pres">
      <dgm:prSet presAssocID="{E192E391-D939-42C6-8906-41368B2F2AF2}" presName="composite" presStyleCnt="0"/>
      <dgm:spPr/>
    </dgm:pt>
    <dgm:pt modelId="{A4448C86-B121-9741-B42D-254212568D62}" type="pres">
      <dgm:prSet presAssocID="{E192E391-D939-42C6-8906-41368B2F2AF2}" presName="parTx" presStyleLbl="alignNode1" presStyleIdx="4" presStyleCnt="6">
        <dgm:presLayoutVars>
          <dgm:chMax val="0"/>
          <dgm:chPref val="0"/>
        </dgm:presLayoutVars>
      </dgm:prSet>
      <dgm:spPr/>
    </dgm:pt>
    <dgm:pt modelId="{9AA653D0-1AB9-4B4D-ABF5-55AB746E50EE}" type="pres">
      <dgm:prSet presAssocID="{E192E391-D939-42C6-8906-41368B2F2AF2}" presName="desTx" presStyleLbl="alignAccFollowNode1" presStyleIdx="4" presStyleCnt="6">
        <dgm:presLayoutVars/>
      </dgm:prSet>
      <dgm:spPr/>
    </dgm:pt>
    <dgm:pt modelId="{E951D973-37B6-DB49-8F1F-E467BF8FA98D}" type="pres">
      <dgm:prSet presAssocID="{9D1A7C54-E532-4A94-880F-0C1AB21C025A}" presName="space" presStyleCnt="0"/>
      <dgm:spPr/>
    </dgm:pt>
    <dgm:pt modelId="{CE255F70-AE9E-2645-A825-4733171EF16F}" type="pres">
      <dgm:prSet presAssocID="{74001DB3-354A-41DD-910A-332A13EBF69A}" presName="composite" presStyleCnt="0"/>
      <dgm:spPr/>
    </dgm:pt>
    <dgm:pt modelId="{06D22B00-14A3-0544-B6F8-D92E974ABA5D}" type="pres">
      <dgm:prSet presAssocID="{74001DB3-354A-41DD-910A-332A13EBF69A}" presName="parTx" presStyleLbl="alignNode1" presStyleIdx="5" presStyleCnt="6">
        <dgm:presLayoutVars>
          <dgm:chMax val="0"/>
          <dgm:chPref val="0"/>
        </dgm:presLayoutVars>
      </dgm:prSet>
      <dgm:spPr/>
    </dgm:pt>
    <dgm:pt modelId="{C51E841D-6030-0249-9DF6-F9EC9DDBE82B}" type="pres">
      <dgm:prSet presAssocID="{74001DB3-354A-41DD-910A-332A13EBF69A}" presName="desTx" presStyleLbl="alignAccFollowNode1" presStyleIdx="5" presStyleCnt="6">
        <dgm:presLayoutVars/>
      </dgm:prSet>
      <dgm:spPr/>
    </dgm:pt>
  </dgm:ptLst>
  <dgm:cxnLst>
    <dgm:cxn modelId="{14A51D21-F438-8A46-AB0F-E84594E15138}" type="presOf" srcId="{74001DB3-354A-41DD-910A-332A13EBF69A}" destId="{06D22B00-14A3-0544-B6F8-D92E974ABA5D}" srcOrd="0" destOrd="0" presId="urn:microsoft.com/office/officeart/2016/7/layout/HorizontalActionList"/>
    <dgm:cxn modelId="{8F183627-84DC-BE4E-A6FD-75B9B6402C49}" type="presOf" srcId="{17CBF6FA-FA4D-421F-A7D9-CD5809AA85E5}" destId="{222B1996-AE66-BC44-9E11-89A6A7F7DBD6}" srcOrd="0" destOrd="0" presId="urn:microsoft.com/office/officeart/2016/7/layout/HorizontalActionList"/>
    <dgm:cxn modelId="{A0CFE329-313B-447F-99A9-5C9BB78E1C90}" srcId="{4543EFE0-6DD4-4B62-AD88-D3B3055F156E}" destId="{F8B7119F-7997-48AE-BC81-BF02A660E37C}" srcOrd="0" destOrd="0" parTransId="{DC39ACA2-4991-48A6-B623-319BE583BFC9}" sibTransId="{E567F2E9-A9D8-42BA-8FC2-0E7B71F744E5}"/>
    <dgm:cxn modelId="{5E1ACF49-EE23-44BF-814C-681AB9B5B6A6}" srcId="{8F639C72-AA28-40F6-AAF4-908C1F7FA65F}" destId="{4543EFE0-6DD4-4B62-AD88-D3B3055F156E}" srcOrd="0" destOrd="0" parTransId="{C0419089-C8B3-4A86-A0C4-8E727DDB2811}" sibTransId="{BADE1BC7-1193-4659-A552-91AFCED2586B}"/>
    <dgm:cxn modelId="{D6A5F059-4DCD-4EAE-A718-ED1D042D41BD}" srcId="{8F639C72-AA28-40F6-AAF4-908C1F7FA65F}" destId="{E192E391-D939-42C6-8906-41368B2F2AF2}" srcOrd="4" destOrd="0" parTransId="{606C8E50-8247-4846-A5C8-22FCE577C58F}" sibTransId="{9D1A7C54-E532-4A94-880F-0C1AB21C025A}"/>
    <dgm:cxn modelId="{BC864C5B-9A35-4E97-979C-C71246883C46}" srcId="{DA724B0B-425D-4059-AD21-070370825F0F}" destId="{595E47F0-DA46-4784-8BD2-44A75FC9C269}" srcOrd="0" destOrd="0" parTransId="{1F07A89A-D88F-4AEA-BFE7-40891DA0CA9F}" sibTransId="{429FB681-237E-4984-87DB-1E09FEA30B43}"/>
    <dgm:cxn modelId="{80A3B05B-5512-A042-AEC9-26D375EAD6CA}" type="presOf" srcId="{F8B7119F-7997-48AE-BC81-BF02A660E37C}" destId="{E92F0352-17AA-534D-9714-4FA278FFEAC7}" srcOrd="0" destOrd="0" presId="urn:microsoft.com/office/officeart/2016/7/layout/HorizontalActionList"/>
    <dgm:cxn modelId="{BE7ADC5E-85FA-434D-B496-E66CCBA03E3E}" srcId="{8F639C72-AA28-40F6-AAF4-908C1F7FA65F}" destId="{CFD2166B-E934-46D5-9DC6-1F119E0F2835}" srcOrd="1" destOrd="0" parTransId="{2F7661F2-3526-4693-ADA6-9E959EE0A43A}" sibTransId="{302FB501-965E-4AE5-A48E-3BFC26A86C97}"/>
    <dgm:cxn modelId="{600BBF60-8C82-4E45-9BB8-E554247D08E8}" type="presOf" srcId="{7791EB3C-D134-47D9-91CE-ADA9295C325B}" destId="{DF78BABC-5373-6F43-9B14-6CA36FA8BD95}" srcOrd="0" destOrd="0" presId="urn:microsoft.com/office/officeart/2016/7/layout/HorizontalActionList"/>
    <dgm:cxn modelId="{FD33E568-434F-004B-988C-F4C447D604BB}" type="presOf" srcId="{42FDDA37-554E-487A-B953-23BF82DA185B}" destId="{9AA653D0-1AB9-4B4D-ABF5-55AB746E50EE}" srcOrd="0" destOrd="0" presId="urn:microsoft.com/office/officeart/2016/7/layout/HorizontalActionList"/>
    <dgm:cxn modelId="{B97B836A-0E5E-464F-B3AF-2BF5AAD294F0}" type="presOf" srcId="{8F639C72-AA28-40F6-AAF4-908C1F7FA65F}" destId="{5D7B0C94-21BB-2E49-951F-F70523BF5502}" srcOrd="0" destOrd="0" presId="urn:microsoft.com/office/officeart/2016/7/layout/HorizontalActionList"/>
    <dgm:cxn modelId="{6262DC72-7DF7-E340-AC15-E99167B2E265}" type="presOf" srcId="{B500F923-53CD-4FB0-9741-B7FEEC75A6A5}" destId="{97FD5340-EA94-784A-9562-5B66E4A3A634}" srcOrd="0" destOrd="0" presId="urn:microsoft.com/office/officeart/2016/7/layout/HorizontalActionList"/>
    <dgm:cxn modelId="{C3802873-CCD2-4148-8422-B83CFEC1DCAA}" srcId="{74001DB3-354A-41DD-910A-332A13EBF69A}" destId="{8C63EDE8-C144-4AA9-BE8F-904A1B3E9176}" srcOrd="0" destOrd="0" parTransId="{F8EE8BCC-CFD3-4D8E-9818-85EF2D74B354}" sibTransId="{1A4469AB-12E9-4296-8A41-63DDD16CC6B6}"/>
    <dgm:cxn modelId="{D651BE89-CFC0-4127-A863-35AB48CD564B}" srcId="{8F639C72-AA28-40F6-AAF4-908C1F7FA65F}" destId="{74001DB3-354A-41DD-910A-332A13EBF69A}" srcOrd="5" destOrd="0" parTransId="{24EDDA72-54BB-4800-BC0D-8821C1CD8127}" sibTransId="{5D9CAED4-313B-404B-B7BD-4A46DA2CC468}"/>
    <dgm:cxn modelId="{C6EC808A-AE33-42AF-89BD-33B903EF1CB8}" srcId="{8F639C72-AA28-40F6-AAF4-908C1F7FA65F}" destId="{DA724B0B-425D-4059-AD21-070370825F0F}" srcOrd="3" destOrd="0" parTransId="{1D00C24F-BA0D-4A04-9F18-31320F2273F3}" sibTransId="{65357196-731F-44F9-A4DA-02A92206A3A7}"/>
    <dgm:cxn modelId="{E878AC8D-3FA7-4E2E-BE13-1ABF8815268B}" srcId="{8F639C72-AA28-40F6-AAF4-908C1F7FA65F}" destId="{17CBF6FA-FA4D-421F-A7D9-CD5809AA85E5}" srcOrd="2" destOrd="0" parTransId="{0B61A694-E05B-421A-A8C8-648EC846D07E}" sibTransId="{243C69C2-05D8-4E6F-911B-6F1FD1AAB605}"/>
    <dgm:cxn modelId="{51FDFCC0-ECA8-524F-95B1-F095813D0C55}" type="presOf" srcId="{8C63EDE8-C144-4AA9-BE8F-904A1B3E9176}" destId="{C51E841D-6030-0249-9DF6-F9EC9DDBE82B}" srcOrd="0" destOrd="0" presId="urn:microsoft.com/office/officeart/2016/7/layout/HorizontalActionList"/>
    <dgm:cxn modelId="{026A0BD1-D33E-4D48-A153-A7A08C274583}" type="presOf" srcId="{CFD2166B-E934-46D5-9DC6-1F119E0F2835}" destId="{6814D9EF-6B0D-CA4D-9749-8F7D68285E9F}" srcOrd="0" destOrd="0" presId="urn:microsoft.com/office/officeart/2016/7/layout/HorizontalActionList"/>
    <dgm:cxn modelId="{310160D2-F62A-4F90-B730-9185D587984B}" srcId="{17CBF6FA-FA4D-421F-A7D9-CD5809AA85E5}" destId="{7791EB3C-D134-47D9-91CE-ADA9295C325B}" srcOrd="0" destOrd="0" parTransId="{C7BD4421-AB92-4368-931B-C83849E0FA4F}" sibTransId="{2DEE92A4-CD91-40A8-A78B-E593161E7EAE}"/>
    <dgm:cxn modelId="{5F24A0D6-5A4A-9D48-9533-36FA3DCFC827}" type="presOf" srcId="{E192E391-D939-42C6-8906-41368B2F2AF2}" destId="{A4448C86-B121-9741-B42D-254212568D62}" srcOrd="0" destOrd="0" presId="urn:microsoft.com/office/officeart/2016/7/layout/HorizontalActionList"/>
    <dgm:cxn modelId="{F52DDEE4-0C92-44F4-8FAD-7264D1931C8B}" srcId="{E192E391-D939-42C6-8906-41368B2F2AF2}" destId="{42FDDA37-554E-487A-B953-23BF82DA185B}" srcOrd="0" destOrd="0" parTransId="{0B420913-6C7C-4572-B93E-5586586EC479}" sibTransId="{03575ED7-B0D7-44FF-9CF9-818017593E46}"/>
    <dgm:cxn modelId="{E723C2EB-3028-4C05-B0A2-D50955FC73DE}" srcId="{CFD2166B-E934-46D5-9DC6-1F119E0F2835}" destId="{B500F923-53CD-4FB0-9741-B7FEEC75A6A5}" srcOrd="0" destOrd="0" parTransId="{151539B1-DFC9-49AB-AAFF-8264E553302F}" sibTransId="{62597771-A4AE-4FCF-9B89-A41B4118C8B4}"/>
    <dgm:cxn modelId="{3A349EEE-5FC3-664D-9CAA-13BD8F038FD1}" type="presOf" srcId="{595E47F0-DA46-4784-8BD2-44A75FC9C269}" destId="{0464DDB7-219E-1B48-B633-133C4481EED1}" srcOrd="0" destOrd="0" presId="urn:microsoft.com/office/officeart/2016/7/layout/HorizontalActionList"/>
    <dgm:cxn modelId="{2E4ACDF5-F696-5543-9B71-F39764DE1ED4}" type="presOf" srcId="{DA724B0B-425D-4059-AD21-070370825F0F}" destId="{8D447F30-8DFB-5A4C-9288-A228611E7976}" srcOrd="0" destOrd="0" presId="urn:microsoft.com/office/officeart/2016/7/layout/HorizontalActionList"/>
    <dgm:cxn modelId="{C1538DFD-3767-824B-BFD3-644A442087CE}" type="presOf" srcId="{4543EFE0-6DD4-4B62-AD88-D3B3055F156E}" destId="{5B546EAE-D6B2-3C4B-BB5B-B474B28A448D}" srcOrd="0" destOrd="0" presId="urn:microsoft.com/office/officeart/2016/7/layout/HorizontalActionList"/>
    <dgm:cxn modelId="{08125C06-D920-6F49-B9CE-8100D2BA4711}" type="presParOf" srcId="{5D7B0C94-21BB-2E49-951F-F70523BF5502}" destId="{09E1F29B-DBF9-3F46-B7C3-40A0C1E9EC2D}" srcOrd="0" destOrd="0" presId="urn:microsoft.com/office/officeart/2016/7/layout/HorizontalActionList"/>
    <dgm:cxn modelId="{78EA548A-FD95-174F-B110-3620F3468967}" type="presParOf" srcId="{09E1F29B-DBF9-3F46-B7C3-40A0C1E9EC2D}" destId="{5B546EAE-D6B2-3C4B-BB5B-B474B28A448D}" srcOrd="0" destOrd="0" presId="urn:microsoft.com/office/officeart/2016/7/layout/HorizontalActionList"/>
    <dgm:cxn modelId="{58DC5EB4-7041-1443-A546-039FB2DADB0F}" type="presParOf" srcId="{09E1F29B-DBF9-3F46-B7C3-40A0C1E9EC2D}" destId="{E92F0352-17AA-534D-9714-4FA278FFEAC7}" srcOrd="1" destOrd="0" presId="urn:microsoft.com/office/officeart/2016/7/layout/HorizontalActionList"/>
    <dgm:cxn modelId="{C7839129-E58B-0646-9F57-1DF050B5A2AA}" type="presParOf" srcId="{5D7B0C94-21BB-2E49-951F-F70523BF5502}" destId="{04C68B16-B9A2-4340-AEF3-0B1B90F08202}" srcOrd="1" destOrd="0" presId="urn:microsoft.com/office/officeart/2016/7/layout/HorizontalActionList"/>
    <dgm:cxn modelId="{43259663-7A56-E54F-A7D6-BB807E0272C7}" type="presParOf" srcId="{5D7B0C94-21BB-2E49-951F-F70523BF5502}" destId="{2438BD9F-D650-2248-ACAB-CEF3661558C7}" srcOrd="2" destOrd="0" presId="urn:microsoft.com/office/officeart/2016/7/layout/HorizontalActionList"/>
    <dgm:cxn modelId="{2E1C1431-1768-E149-AFED-2632703C5F03}" type="presParOf" srcId="{2438BD9F-D650-2248-ACAB-CEF3661558C7}" destId="{6814D9EF-6B0D-CA4D-9749-8F7D68285E9F}" srcOrd="0" destOrd="0" presId="urn:microsoft.com/office/officeart/2016/7/layout/HorizontalActionList"/>
    <dgm:cxn modelId="{01DEFAAF-920B-A243-8AD8-6DD51BFBF4A4}" type="presParOf" srcId="{2438BD9F-D650-2248-ACAB-CEF3661558C7}" destId="{97FD5340-EA94-784A-9562-5B66E4A3A634}" srcOrd="1" destOrd="0" presId="urn:microsoft.com/office/officeart/2016/7/layout/HorizontalActionList"/>
    <dgm:cxn modelId="{B6DB3AB9-BDCC-6847-8E4B-C314205C9A43}" type="presParOf" srcId="{5D7B0C94-21BB-2E49-951F-F70523BF5502}" destId="{2DC55C1F-8DC6-AD40-8CF7-055CD3B7FE11}" srcOrd="3" destOrd="0" presId="urn:microsoft.com/office/officeart/2016/7/layout/HorizontalActionList"/>
    <dgm:cxn modelId="{DD7025EF-5566-DC42-9133-354A889FFB39}" type="presParOf" srcId="{5D7B0C94-21BB-2E49-951F-F70523BF5502}" destId="{2A8CF2DC-D681-BE46-A286-A993C6030453}" srcOrd="4" destOrd="0" presId="urn:microsoft.com/office/officeart/2016/7/layout/HorizontalActionList"/>
    <dgm:cxn modelId="{ED2092B8-E2FC-9042-BF46-1D5C6FE9FE27}" type="presParOf" srcId="{2A8CF2DC-D681-BE46-A286-A993C6030453}" destId="{222B1996-AE66-BC44-9E11-89A6A7F7DBD6}" srcOrd="0" destOrd="0" presId="urn:microsoft.com/office/officeart/2016/7/layout/HorizontalActionList"/>
    <dgm:cxn modelId="{25A99291-1C67-8742-8138-3FB83395334F}" type="presParOf" srcId="{2A8CF2DC-D681-BE46-A286-A993C6030453}" destId="{DF78BABC-5373-6F43-9B14-6CA36FA8BD95}" srcOrd="1" destOrd="0" presId="urn:microsoft.com/office/officeart/2016/7/layout/HorizontalActionList"/>
    <dgm:cxn modelId="{A6562456-C612-B243-B37E-3C66ED50C7A5}" type="presParOf" srcId="{5D7B0C94-21BB-2E49-951F-F70523BF5502}" destId="{DECE0786-A10F-B34C-9496-7C19B90C2D5C}" srcOrd="5" destOrd="0" presId="urn:microsoft.com/office/officeart/2016/7/layout/HorizontalActionList"/>
    <dgm:cxn modelId="{1D84D810-1298-B345-82C0-1949A5D07E53}" type="presParOf" srcId="{5D7B0C94-21BB-2E49-951F-F70523BF5502}" destId="{6422297A-BB9B-AA43-9576-5FAD91F7BFD0}" srcOrd="6" destOrd="0" presId="urn:microsoft.com/office/officeart/2016/7/layout/HorizontalActionList"/>
    <dgm:cxn modelId="{83B93C3A-70B6-1040-AB1B-6578A80FA810}" type="presParOf" srcId="{6422297A-BB9B-AA43-9576-5FAD91F7BFD0}" destId="{8D447F30-8DFB-5A4C-9288-A228611E7976}" srcOrd="0" destOrd="0" presId="urn:microsoft.com/office/officeart/2016/7/layout/HorizontalActionList"/>
    <dgm:cxn modelId="{1D2527BE-D573-B747-8DE8-770638354D50}" type="presParOf" srcId="{6422297A-BB9B-AA43-9576-5FAD91F7BFD0}" destId="{0464DDB7-219E-1B48-B633-133C4481EED1}" srcOrd="1" destOrd="0" presId="urn:microsoft.com/office/officeart/2016/7/layout/HorizontalActionList"/>
    <dgm:cxn modelId="{F9DA923E-ACE7-0D49-9CDF-9C541DE84601}" type="presParOf" srcId="{5D7B0C94-21BB-2E49-951F-F70523BF5502}" destId="{C8F44AD2-5DF1-F74B-8170-E36B84536B2C}" srcOrd="7" destOrd="0" presId="urn:microsoft.com/office/officeart/2016/7/layout/HorizontalActionList"/>
    <dgm:cxn modelId="{FA8017D1-131D-EC49-BC4F-0C63DAEFFC84}" type="presParOf" srcId="{5D7B0C94-21BB-2E49-951F-F70523BF5502}" destId="{17724576-8BDD-5341-9F0E-A81ED6DFE0D6}" srcOrd="8" destOrd="0" presId="urn:microsoft.com/office/officeart/2016/7/layout/HorizontalActionList"/>
    <dgm:cxn modelId="{4D7A29DB-A8AF-7945-AA30-DB0C78721123}" type="presParOf" srcId="{17724576-8BDD-5341-9F0E-A81ED6DFE0D6}" destId="{A4448C86-B121-9741-B42D-254212568D62}" srcOrd="0" destOrd="0" presId="urn:microsoft.com/office/officeart/2016/7/layout/HorizontalActionList"/>
    <dgm:cxn modelId="{047DF845-E7EB-3948-99FC-0873B6483A5C}" type="presParOf" srcId="{17724576-8BDD-5341-9F0E-A81ED6DFE0D6}" destId="{9AA653D0-1AB9-4B4D-ABF5-55AB746E50EE}" srcOrd="1" destOrd="0" presId="urn:microsoft.com/office/officeart/2016/7/layout/HorizontalActionList"/>
    <dgm:cxn modelId="{0B95D20C-8C41-FC4F-9C39-70A65FB9DA7F}" type="presParOf" srcId="{5D7B0C94-21BB-2E49-951F-F70523BF5502}" destId="{E951D973-37B6-DB49-8F1F-E467BF8FA98D}" srcOrd="9" destOrd="0" presId="urn:microsoft.com/office/officeart/2016/7/layout/HorizontalActionList"/>
    <dgm:cxn modelId="{0225F69A-5F4D-9C42-9DEE-B7D5F23B4ACB}" type="presParOf" srcId="{5D7B0C94-21BB-2E49-951F-F70523BF5502}" destId="{CE255F70-AE9E-2645-A825-4733171EF16F}" srcOrd="10" destOrd="0" presId="urn:microsoft.com/office/officeart/2016/7/layout/HorizontalActionList"/>
    <dgm:cxn modelId="{03FE7480-7073-D541-A8DF-180529F3BAC1}" type="presParOf" srcId="{CE255F70-AE9E-2645-A825-4733171EF16F}" destId="{06D22B00-14A3-0544-B6F8-D92E974ABA5D}" srcOrd="0" destOrd="0" presId="urn:microsoft.com/office/officeart/2016/7/layout/HorizontalActionList"/>
    <dgm:cxn modelId="{D63E4C67-B335-9D47-9806-660914618728}" type="presParOf" srcId="{CE255F70-AE9E-2645-A825-4733171EF16F}" destId="{C51E841D-6030-0249-9DF6-F9EC9DDBE82B}" srcOrd="1" destOrd="0" presId="urn:microsoft.com/office/officeart/2016/7/layout/HorizontalAc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797731-A694-41E5-B899-3778C329E09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03A5C04-8FD2-4DE5-9F4E-A8DF883CD34A}">
      <dgm:prSet/>
      <dgm:spPr/>
      <dgm:t>
        <a:bodyPr/>
        <a:lstStyle/>
        <a:p>
          <a:r>
            <a:rPr lang="en-US" dirty="0"/>
            <a:t>The reviewers should examine:</a:t>
          </a:r>
        </a:p>
      </dgm:t>
    </dgm:pt>
    <dgm:pt modelId="{7E25CFAD-70BB-4EEA-8D11-1847A124E378}" type="parTrans" cxnId="{9F370C11-8B68-41F9-93AD-6E2767660C6F}">
      <dgm:prSet/>
      <dgm:spPr/>
      <dgm:t>
        <a:bodyPr/>
        <a:lstStyle/>
        <a:p>
          <a:endParaRPr lang="en-US"/>
        </a:p>
      </dgm:t>
    </dgm:pt>
    <dgm:pt modelId="{6FB1773A-F3A4-43C8-8E75-10CEC3E44DA4}" type="sibTrans" cxnId="{9F370C11-8B68-41F9-93AD-6E2767660C6F}">
      <dgm:prSet/>
      <dgm:spPr/>
      <dgm:t>
        <a:bodyPr/>
        <a:lstStyle/>
        <a:p>
          <a:endParaRPr lang="en-US"/>
        </a:p>
      </dgm:t>
    </dgm:pt>
    <dgm:pt modelId="{E7534AF4-4704-4EC0-86EC-7DF08F303264}">
      <dgm:prSet/>
      <dgm:spPr/>
      <dgm:t>
        <a:bodyPr/>
        <a:lstStyle/>
        <a:p>
          <a:r>
            <a:rPr lang="en-US" dirty="0"/>
            <a:t>Bylaws and any bylaws changes since the last financial review</a:t>
          </a:r>
        </a:p>
      </dgm:t>
    </dgm:pt>
    <dgm:pt modelId="{5CBD4734-5A82-41E8-94EA-7C4A8FBF7027}" type="parTrans" cxnId="{E6BB24E8-CB90-42C4-A183-AE23F10650B5}">
      <dgm:prSet/>
      <dgm:spPr/>
      <dgm:t>
        <a:bodyPr/>
        <a:lstStyle/>
        <a:p>
          <a:endParaRPr lang="en-US"/>
        </a:p>
      </dgm:t>
    </dgm:pt>
    <dgm:pt modelId="{8A01B0ED-4C91-4310-A28E-46FB3557455D}" type="sibTrans" cxnId="{E6BB24E8-CB90-42C4-A183-AE23F10650B5}">
      <dgm:prSet/>
      <dgm:spPr/>
      <dgm:t>
        <a:bodyPr/>
        <a:lstStyle/>
        <a:p>
          <a:endParaRPr lang="en-US"/>
        </a:p>
      </dgm:t>
    </dgm:pt>
    <dgm:pt modelId="{31B12CEC-3E1E-43BD-8229-822979F32269}">
      <dgm:prSet/>
      <dgm:spPr/>
      <dgm:t>
        <a:bodyPr/>
        <a:lstStyle/>
        <a:p>
          <a:r>
            <a:rPr lang="en-US" dirty="0"/>
            <a:t>Minutes of all meetings</a:t>
          </a:r>
        </a:p>
      </dgm:t>
    </dgm:pt>
    <dgm:pt modelId="{00B00F94-1F75-495D-AB11-786536656959}" type="parTrans" cxnId="{30A8B51E-BD79-4C88-AF98-C77C49CD43DC}">
      <dgm:prSet/>
      <dgm:spPr/>
      <dgm:t>
        <a:bodyPr/>
        <a:lstStyle/>
        <a:p>
          <a:endParaRPr lang="en-US"/>
        </a:p>
      </dgm:t>
    </dgm:pt>
    <dgm:pt modelId="{10206976-65EE-4CC5-BFB9-6E4859DD1F57}" type="sibTrans" cxnId="{30A8B51E-BD79-4C88-AF98-C77C49CD43DC}">
      <dgm:prSet/>
      <dgm:spPr/>
      <dgm:t>
        <a:bodyPr/>
        <a:lstStyle/>
        <a:p>
          <a:endParaRPr lang="en-US"/>
        </a:p>
      </dgm:t>
    </dgm:pt>
    <dgm:pt modelId="{AAB51BCD-04AA-40D1-9656-E2DC83C738AD}">
      <dgm:prSet/>
      <dgm:spPr/>
      <dgm:t>
        <a:bodyPr/>
        <a:lstStyle/>
        <a:p>
          <a:r>
            <a:rPr lang="en-US" dirty="0"/>
            <a:t>Financial procedures for developing the  budget, signing checks, and approving unbudgeted expenses</a:t>
          </a:r>
        </a:p>
      </dgm:t>
    </dgm:pt>
    <dgm:pt modelId="{0A77BADA-72C4-4ECB-A81A-8185FE3F4525}" type="parTrans" cxnId="{83A32AF5-586B-428F-8FB8-EF77F7BBB2DF}">
      <dgm:prSet/>
      <dgm:spPr/>
      <dgm:t>
        <a:bodyPr/>
        <a:lstStyle/>
        <a:p>
          <a:endParaRPr lang="en-US"/>
        </a:p>
      </dgm:t>
    </dgm:pt>
    <dgm:pt modelId="{CC60D5F2-6FB6-4F64-A602-5D45189B504D}" type="sibTrans" cxnId="{83A32AF5-586B-428F-8FB8-EF77F7BBB2DF}">
      <dgm:prSet/>
      <dgm:spPr/>
      <dgm:t>
        <a:bodyPr/>
        <a:lstStyle/>
        <a:p>
          <a:endParaRPr lang="en-US"/>
        </a:p>
      </dgm:t>
    </dgm:pt>
    <dgm:pt modelId="{010C3C99-0BE6-4E1C-999E-D83EC3F71D3A}">
      <dgm:prSet/>
      <dgm:spPr/>
      <dgm:t>
        <a:bodyPr/>
        <a:lstStyle/>
        <a:p>
          <a:r>
            <a:rPr lang="en-US" dirty="0"/>
            <a:t>Bank statements</a:t>
          </a:r>
        </a:p>
      </dgm:t>
    </dgm:pt>
    <dgm:pt modelId="{1879794E-111A-4566-87C5-57BFE8E63C22}" type="parTrans" cxnId="{FC348746-5587-4079-BCF6-3ADB1C1B441E}">
      <dgm:prSet/>
      <dgm:spPr/>
      <dgm:t>
        <a:bodyPr/>
        <a:lstStyle/>
        <a:p>
          <a:endParaRPr lang="en-US"/>
        </a:p>
      </dgm:t>
    </dgm:pt>
    <dgm:pt modelId="{FF46D462-2AD5-4D72-841D-7B179D14AB34}" type="sibTrans" cxnId="{FC348746-5587-4079-BCF6-3ADB1C1B441E}">
      <dgm:prSet/>
      <dgm:spPr/>
      <dgm:t>
        <a:bodyPr/>
        <a:lstStyle/>
        <a:p>
          <a:endParaRPr lang="en-US"/>
        </a:p>
      </dgm:t>
    </dgm:pt>
    <dgm:pt modelId="{D1115115-89AD-42A7-93F3-AAA73337D1EA}">
      <dgm:prSet/>
      <dgm:spPr/>
      <dgm:t>
        <a:bodyPr/>
        <a:lstStyle/>
        <a:p>
          <a:r>
            <a:rPr lang="en-US" dirty="0"/>
            <a:t>Receipts and disbursement or computer printouts for these items</a:t>
          </a:r>
        </a:p>
      </dgm:t>
    </dgm:pt>
    <dgm:pt modelId="{8EF60FE9-85CF-4C0B-A591-3A64ED2D16E6}" type="parTrans" cxnId="{4C439E02-BE44-4A64-874B-1FF89417758A}">
      <dgm:prSet/>
      <dgm:spPr/>
      <dgm:t>
        <a:bodyPr/>
        <a:lstStyle/>
        <a:p>
          <a:endParaRPr lang="en-US"/>
        </a:p>
      </dgm:t>
    </dgm:pt>
    <dgm:pt modelId="{94E3FFE8-6FA9-44BF-B76D-5E3C08FD957A}" type="sibTrans" cxnId="{4C439E02-BE44-4A64-874B-1FF89417758A}">
      <dgm:prSet/>
      <dgm:spPr/>
      <dgm:t>
        <a:bodyPr/>
        <a:lstStyle/>
        <a:p>
          <a:endParaRPr lang="en-US"/>
        </a:p>
      </dgm:t>
    </dgm:pt>
    <dgm:pt modelId="{11EA552B-C12D-4204-B574-61C88E48B99D}">
      <dgm:prSet/>
      <dgm:spPr/>
      <dgm:t>
        <a:bodyPr/>
        <a:lstStyle/>
        <a:p>
          <a:r>
            <a:rPr lang="en-US" dirty="0"/>
            <a:t>The final financial statement for the fiscal year</a:t>
          </a:r>
        </a:p>
      </dgm:t>
    </dgm:pt>
    <dgm:pt modelId="{329A724E-C40C-43BA-8527-342E8BC86DE2}" type="parTrans" cxnId="{6D28E7BC-6797-4507-8620-9CD0B569A808}">
      <dgm:prSet/>
      <dgm:spPr/>
      <dgm:t>
        <a:bodyPr/>
        <a:lstStyle/>
        <a:p>
          <a:endParaRPr lang="en-US"/>
        </a:p>
      </dgm:t>
    </dgm:pt>
    <dgm:pt modelId="{57517EFA-CD5D-48C7-9300-C7302DBAE317}" type="sibTrans" cxnId="{6D28E7BC-6797-4507-8620-9CD0B569A808}">
      <dgm:prSet/>
      <dgm:spPr/>
      <dgm:t>
        <a:bodyPr/>
        <a:lstStyle/>
        <a:p>
          <a:endParaRPr lang="en-US"/>
        </a:p>
      </dgm:t>
    </dgm:pt>
    <dgm:pt modelId="{B0B1B919-1F8C-4ABC-936C-97EF44FA9CB7}">
      <dgm:prSet/>
      <dgm:spPr/>
      <dgm:t>
        <a:bodyPr/>
        <a:lstStyle/>
        <a:p>
          <a:r>
            <a:rPr lang="en-US" dirty="0"/>
            <a:t>Receipts and disbursements connected with fundraising activities</a:t>
          </a:r>
        </a:p>
      </dgm:t>
    </dgm:pt>
    <dgm:pt modelId="{F924C8D5-469F-4448-BF65-403236CA55EB}" type="parTrans" cxnId="{4E246163-C2D6-4DAD-9F70-6BC2E194F338}">
      <dgm:prSet/>
      <dgm:spPr/>
      <dgm:t>
        <a:bodyPr/>
        <a:lstStyle/>
        <a:p>
          <a:endParaRPr lang="en-US"/>
        </a:p>
      </dgm:t>
    </dgm:pt>
    <dgm:pt modelId="{910B4844-D987-4DDC-9D86-17999B6ABCE5}" type="sibTrans" cxnId="{4E246163-C2D6-4DAD-9F70-6BC2E194F338}">
      <dgm:prSet/>
      <dgm:spPr/>
      <dgm:t>
        <a:bodyPr/>
        <a:lstStyle/>
        <a:p>
          <a:endParaRPr lang="en-US"/>
        </a:p>
      </dgm:t>
    </dgm:pt>
    <dgm:pt modelId="{CF0C9F2E-45C5-9B4B-A2B4-378D45B97051}" type="pres">
      <dgm:prSet presAssocID="{1E797731-A694-41E5-B899-3778C329E090}" presName="vert0" presStyleCnt="0">
        <dgm:presLayoutVars>
          <dgm:dir/>
          <dgm:animOne val="branch"/>
          <dgm:animLvl val="lvl"/>
        </dgm:presLayoutVars>
      </dgm:prSet>
      <dgm:spPr/>
    </dgm:pt>
    <dgm:pt modelId="{FA57C48D-48ED-2F45-B6AC-46059367AF4F}" type="pres">
      <dgm:prSet presAssocID="{203A5C04-8FD2-4DE5-9F4E-A8DF883CD34A}" presName="thickLine" presStyleLbl="alignNode1" presStyleIdx="0" presStyleCnt="1"/>
      <dgm:spPr/>
    </dgm:pt>
    <dgm:pt modelId="{48B9489C-5D7A-FB4A-BCD7-0B338EB52A17}" type="pres">
      <dgm:prSet presAssocID="{203A5C04-8FD2-4DE5-9F4E-A8DF883CD34A}" presName="horz1" presStyleCnt="0"/>
      <dgm:spPr/>
    </dgm:pt>
    <dgm:pt modelId="{8A2B8D5B-77CD-104A-BA9C-21C9C768037E}" type="pres">
      <dgm:prSet presAssocID="{203A5C04-8FD2-4DE5-9F4E-A8DF883CD34A}" presName="tx1" presStyleLbl="revTx" presStyleIdx="0" presStyleCnt="8"/>
      <dgm:spPr/>
    </dgm:pt>
    <dgm:pt modelId="{01AB6908-7667-9948-9834-C15F59CE190D}" type="pres">
      <dgm:prSet presAssocID="{203A5C04-8FD2-4DE5-9F4E-A8DF883CD34A}" presName="vert1" presStyleCnt="0"/>
      <dgm:spPr/>
    </dgm:pt>
    <dgm:pt modelId="{B09A0701-52B3-544A-AB66-832E980A249F}" type="pres">
      <dgm:prSet presAssocID="{E7534AF4-4704-4EC0-86EC-7DF08F303264}" presName="vertSpace2a" presStyleCnt="0"/>
      <dgm:spPr/>
    </dgm:pt>
    <dgm:pt modelId="{16904824-3B11-9F4D-A5A4-C76295778B4F}" type="pres">
      <dgm:prSet presAssocID="{E7534AF4-4704-4EC0-86EC-7DF08F303264}" presName="horz2" presStyleCnt="0"/>
      <dgm:spPr/>
    </dgm:pt>
    <dgm:pt modelId="{6D3A9C99-DA48-A64F-ACBD-553F771D9154}" type="pres">
      <dgm:prSet presAssocID="{E7534AF4-4704-4EC0-86EC-7DF08F303264}" presName="horzSpace2" presStyleCnt="0"/>
      <dgm:spPr/>
    </dgm:pt>
    <dgm:pt modelId="{829D9D78-CFE1-374F-B12C-284873F8BDB5}" type="pres">
      <dgm:prSet presAssocID="{E7534AF4-4704-4EC0-86EC-7DF08F303264}" presName="tx2" presStyleLbl="revTx" presStyleIdx="1" presStyleCnt="8"/>
      <dgm:spPr/>
    </dgm:pt>
    <dgm:pt modelId="{03B7298D-C9AB-B84F-94F7-410A48BA0CBF}" type="pres">
      <dgm:prSet presAssocID="{E7534AF4-4704-4EC0-86EC-7DF08F303264}" presName="vert2" presStyleCnt="0"/>
      <dgm:spPr/>
    </dgm:pt>
    <dgm:pt modelId="{53F609A4-0349-4247-8B10-F0D09BF118FD}" type="pres">
      <dgm:prSet presAssocID="{E7534AF4-4704-4EC0-86EC-7DF08F303264}" presName="thinLine2b" presStyleLbl="callout" presStyleIdx="0" presStyleCnt="7"/>
      <dgm:spPr/>
    </dgm:pt>
    <dgm:pt modelId="{44419A77-5FFB-B14F-882A-A226B18DFBA8}" type="pres">
      <dgm:prSet presAssocID="{E7534AF4-4704-4EC0-86EC-7DF08F303264}" presName="vertSpace2b" presStyleCnt="0"/>
      <dgm:spPr/>
    </dgm:pt>
    <dgm:pt modelId="{D1E4FDA7-D4D0-FD48-94DE-C5FCDD37FEF8}" type="pres">
      <dgm:prSet presAssocID="{31B12CEC-3E1E-43BD-8229-822979F32269}" presName="horz2" presStyleCnt="0"/>
      <dgm:spPr/>
    </dgm:pt>
    <dgm:pt modelId="{315F0D8B-9BE6-5A42-BECC-282D0C388EFE}" type="pres">
      <dgm:prSet presAssocID="{31B12CEC-3E1E-43BD-8229-822979F32269}" presName="horzSpace2" presStyleCnt="0"/>
      <dgm:spPr/>
    </dgm:pt>
    <dgm:pt modelId="{F9A5262A-3CF8-BC48-BB2E-E7611B2163CB}" type="pres">
      <dgm:prSet presAssocID="{31B12CEC-3E1E-43BD-8229-822979F32269}" presName="tx2" presStyleLbl="revTx" presStyleIdx="2" presStyleCnt="8"/>
      <dgm:spPr/>
    </dgm:pt>
    <dgm:pt modelId="{683C6767-AC3A-384C-BBB3-5911704099A1}" type="pres">
      <dgm:prSet presAssocID="{31B12CEC-3E1E-43BD-8229-822979F32269}" presName="vert2" presStyleCnt="0"/>
      <dgm:spPr/>
    </dgm:pt>
    <dgm:pt modelId="{1D9947BE-B223-0F41-B2C0-F5E08145ED60}" type="pres">
      <dgm:prSet presAssocID="{31B12CEC-3E1E-43BD-8229-822979F32269}" presName="thinLine2b" presStyleLbl="callout" presStyleIdx="1" presStyleCnt="7"/>
      <dgm:spPr/>
    </dgm:pt>
    <dgm:pt modelId="{35E19317-042E-F84C-8728-09C2DB006C85}" type="pres">
      <dgm:prSet presAssocID="{31B12CEC-3E1E-43BD-8229-822979F32269}" presName="vertSpace2b" presStyleCnt="0"/>
      <dgm:spPr/>
    </dgm:pt>
    <dgm:pt modelId="{8844EB7F-551D-6146-AB80-07FCDFFADD13}" type="pres">
      <dgm:prSet presAssocID="{AAB51BCD-04AA-40D1-9656-E2DC83C738AD}" presName="horz2" presStyleCnt="0"/>
      <dgm:spPr/>
    </dgm:pt>
    <dgm:pt modelId="{7E5400E1-755F-9A4E-AAD7-180A82A4D19B}" type="pres">
      <dgm:prSet presAssocID="{AAB51BCD-04AA-40D1-9656-E2DC83C738AD}" presName="horzSpace2" presStyleCnt="0"/>
      <dgm:spPr/>
    </dgm:pt>
    <dgm:pt modelId="{794F8C95-9AE9-9D40-8029-B425FDB12250}" type="pres">
      <dgm:prSet presAssocID="{AAB51BCD-04AA-40D1-9656-E2DC83C738AD}" presName="tx2" presStyleLbl="revTx" presStyleIdx="3" presStyleCnt="8"/>
      <dgm:spPr/>
    </dgm:pt>
    <dgm:pt modelId="{03BF5668-DD10-544E-A472-0357D3A5FB4A}" type="pres">
      <dgm:prSet presAssocID="{AAB51BCD-04AA-40D1-9656-E2DC83C738AD}" presName="vert2" presStyleCnt="0"/>
      <dgm:spPr/>
    </dgm:pt>
    <dgm:pt modelId="{759BDE3B-C79E-CE43-A59D-783528FC3A99}" type="pres">
      <dgm:prSet presAssocID="{AAB51BCD-04AA-40D1-9656-E2DC83C738AD}" presName="thinLine2b" presStyleLbl="callout" presStyleIdx="2" presStyleCnt="7"/>
      <dgm:spPr/>
    </dgm:pt>
    <dgm:pt modelId="{8F331209-0BB5-AF42-8A9C-F4E7C11ED0ED}" type="pres">
      <dgm:prSet presAssocID="{AAB51BCD-04AA-40D1-9656-E2DC83C738AD}" presName="vertSpace2b" presStyleCnt="0"/>
      <dgm:spPr/>
    </dgm:pt>
    <dgm:pt modelId="{6125DC4E-BC9D-1749-BBC4-4BF94E8B0D77}" type="pres">
      <dgm:prSet presAssocID="{010C3C99-0BE6-4E1C-999E-D83EC3F71D3A}" presName="horz2" presStyleCnt="0"/>
      <dgm:spPr/>
    </dgm:pt>
    <dgm:pt modelId="{C8B3AC41-C319-6340-BA60-AF5B5B40C572}" type="pres">
      <dgm:prSet presAssocID="{010C3C99-0BE6-4E1C-999E-D83EC3F71D3A}" presName="horzSpace2" presStyleCnt="0"/>
      <dgm:spPr/>
    </dgm:pt>
    <dgm:pt modelId="{CBD555D0-BD9B-374E-942F-F321D70EEE1E}" type="pres">
      <dgm:prSet presAssocID="{010C3C99-0BE6-4E1C-999E-D83EC3F71D3A}" presName="tx2" presStyleLbl="revTx" presStyleIdx="4" presStyleCnt="8"/>
      <dgm:spPr/>
    </dgm:pt>
    <dgm:pt modelId="{1C1A5794-0AC0-914F-8AFE-B146FEF34754}" type="pres">
      <dgm:prSet presAssocID="{010C3C99-0BE6-4E1C-999E-D83EC3F71D3A}" presName="vert2" presStyleCnt="0"/>
      <dgm:spPr/>
    </dgm:pt>
    <dgm:pt modelId="{9367F7D1-F46B-1E42-8314-3604FE2CE160}" type="pres">
      <dgm:prSet presAssocID="{010C3C99-0BE6-4E1C-999E-D83EC3F71D3A}" presName="thinLine2b" presStyleLbl="callout" presStyleIdx="3" presStyleCnt="7"/>
      <dgm:spPr/>
    </dgm:pt>
    <dgm:pt modelId="{6A1A7A41-9993-4740-BC96-F4177BCDF601}" type="pres">
      <dgm:prSet presAssocID="{010C3C99-0BE6-4E1C-999E-D83EC3F71D3A}" presName="vertSpace2b" presStyleCnt="0"/>
      <dgm:spPr/>
    </dgm:pt>
    <dgm:pt modelId="{A9608FC7-3190-B34C-AD51-866B412CA49C}" type="pres">
      <dgm:prSet presAssocID="{D1115115-89AD-42A7-93F3-AAA73337D1EA}" presName="horz2" presStyleCnt="0"/>
      <dgm:spPr/>
    </dgm:pt>
    <dgm:pt modelId="{92474134-DABC-7C4D-A3B0-0957AA53D960}" type="pres">
      <dgm:prSet presAssocID="{D1115115-89AD-42A7-93F3-AAA73337D1EA}" presName="horzSpace2" presStyleCnt="0"/>
      <dgm:spPr/>
    </dgm:pt>
    <dgm:pt modelId="{34873617-7708-7A4C-A061-5154B52306ED}" type="pres">
      <dgm:prSet presAssocID="{D1115115-89AD-42A7-93F3-AAA73337D1EA}" presName="tx2" presStyleLbl="revTx" presStyleIdx="5" presStyleCnt="8"/>
      <dgm:spPr/>
    </dgm:pt>
    <dgm:pt modelId="{C484862D-E5F5-B841-8EEC-55AFDE47AEF3}" type="pres">
      <dgm:prSet presAssocID="{D1115115-89AD-42A7-93F3-AAA73337D1EA}" presName="vert2" presStyleCnt="0"/>
      <dgm:spPr/>
    </dgm:pt>
    <dgm:pt modelId="{83853F72-360C-B54F-9180-DE3F855A110D}" type="pres">
      <dgm:prSet presAssocID="{D1115115-89AD-42A7-93F3-AAA73337D1EA}" presName="thinLine2b" presStyleLbl="callout" presStyleIdx="4" presStyleCnt="7"/>
      <dgm:spPr/>
    </dgm:pt>
    <dgm:pt modelId="{9273BB09-91B2-B44E-9D3C-4807E8C31DE0}" type="pres">
      <dgm:prSet presAssocID="{D1115115-89AD-42A7-93F3-AAA73337D1EA}" presName="vertSpace2b" presStyleCnt="0"/>
      <dgm:spPr/>
    </dgm:pt>
    <dgm:pt modelId="{EEE1B903-1C18-734C-BE63-BC98419D6F10}" type="pres">
      <dgm:prSet presAssocID="{11EA552B-C12D-4204-B574-61C88E48B99D}" presName="horz2" presStyleCnt="0"/>
      <dgm:spPr/>
    </dgm:pt>
    <dgm:pt modelId="{621CC7E2-7248-784B-9299-37CE097CCF6F}" type="pres">
      <dgm:prSet presAssocID="{11EA552B-C12D-4204-B574-61C88E48B99D}" presName="horzSpace2" presStyleCnt="0"/>
      <dgm:spPr/>
    </dgm:pt>
    <dgm:pt modelId="{B8DFE593-A949-6644-9D39-B7E56AB7C18B}" type="pres">
      <dgm:prSet presAssocID="{11EA552B-C12D-4204-B574-61C88E48B99D}" presName="tx2" presStyleLbl="revTx" presStyleIdx="6" presStyleCnt="8"/>
      <dgm:spPr/>
    </dgm:pt>
    <dgm:pt modelId="{2AD6F404-F78A-1A4E-8021-7EB1FF79E2B0}" type="pres">
      <dgm:prSet presAssocID="{11EA552B-C12D-4204-B574-61C88E48B99D}" presName="vert2" presStyleCnt="0"/>
      <dgm:spPr/>
    </dgm:pt>
    <dgm:pt modelId="{EFFA4170-70DE-7741-B83F-15CF5145D223}" type="pres">
      <dgm:prSet presAssocID="{11EA552B-C12D-4204-B574-61C88E48B99D}" presName="thinLine2b" presStyleLbl="callout" presStyleIdx="5" presStyleCnt="7"/>
      <dgm:spPr/>
    </dgm:pt>
    <dgm:pt modelId="{B61E401B-EC3E-D14B-B771-F1435FDD0D94}" type="pres">
      <dgm:prSet presAssocID="{11EA552B-C12D-4204-B574-61C88E48B99D}" presName="vertSpace2b" presStyleCnt="0"/>
      <dgm:spPr/>
    </dgm:pt>
    <dgm:pt modelId="{B00D8553-BE07-1C4E-B2F9-E6707936BC52}" type="pres">
      <dgm:prSet presAssocID="{B0B1B919-1F8C-4ABC-936C-97EF44FA9CB7}" presName="horz2" presStyleCnt="0"/>
      <dgm:spPr/>
    </dgm:pt>
    <dgm:pt modelId="{3B603385-87C3-7845-AE17-80751F382FC9}" type="pres">
      <dgm:prSet presAssocID="{B0B1B919-1F8C-4ABC-936C-97EF44FA9CB7}" presName="horzSpace2" presStyleCnt="0"/>
      <dgm:spPr/>
    </dgm:pt>
    <dgm:pt modelId="{F6C6CD3D-8E21-3940-AC90-CC148AB93F7D}" type="pres">
      <dgm:prSet presAssocID="{B0B1B919-1F8C-4ABC-936C-97EF44FA9CB7}" presName="tx2" presStyleLbl="revTx" presStyleIdx="7" presStyleCnt="8"/>
      <dgm:spPr/>
    </dgm:pt>
    <dgm:pt modelId="{8CF3E8BC-7040-6446-BA37-572F3FB2B5B6}" type="pres">
      <dgm:prSet presAssocID="{B0B1B919-1F8C-4ABC-936C-97EF44FA9CB7}" presName="vert2" presStyleCnt="0"/>
      <dgm:spPr/>
    </dgm:pt>
    <dgm:pt modelId="{25D34D9F-9EDF-3C47-9126-3F9BE0794FC3}" type="pres">
      <dgm:prSet presAssocID="{B0B1B919-1F8C-4ABC-936C-97EF44FA9CB7}" presName="thinLine2b" presStyleLbl="callout" presStyleIdx="6" presStyleCnt="7"/>
      <dgm:spPr/>
    </dgm:pt>
    <dgm:pt modelId="{74BB48D5-FCF7-094A-9D09-448C339FC609}" type="pres">
      <dgm:prSet presAssocID="{B0B1B919-1F8C-4ABC-936C-97EF44FA9CB7}" presName="vertSpace2b" presStyleCnt="0"/>
      <dgm:spPr/>
    </dgm:pt>
  </dgm:ptLst>
  <dgm:cxnLst>
    <dgm:cxn modelId="{4C439E02-BE44-4A64-874B-1FF89417758A}" srcId="{203A5C04-8FD2-4DE5-9F4E-A8DF883CD34A}" destId="{D1115115-89AD-42A7-93F3-AAA73337D1EA}" srcOrd="4" destOrd="0" parTransId="{8EF60FE9-85CF-4C0B-A591-3A64ED2D16E6}" sibTransId="{94E3FFE8-6FA9-44BF-B76D-5E3C08FD957A}"/>
    <dgm:cxn modelId="{9F370C11-8B68-41F9-93AD-6E2767660C6F}" srcId="{1E797731-A694-41E5-B899-3778C329E090}" destId="{203A5C04-8FD2-4DE5-9F4E-A8DF883CD34A}" srcOrd="0" destOrd="0" parTransId="{7E25CFAD-70BB-4EEA-8D11-1847A124E378}" sibTransId="{6FB1773A-F3A4-43C8-8E75-10CEC3E44DA4}"/>
    <dgm:cxn modelId="{972A5D1B-14DA-5A44-9700-4931B63A0B2D}" type="presOf" srcId="{AAB51BCD-04AA-40D1-9656-E2DC83C738AD}" destId="{794F8C95-9AE9-9D40-8029-B425FDB12250}" srcOrd="0" destOrd="0" presId="urn:microsoft.com/office/officeart/2008/layout/LinedList"/>
    <dgm:cxn modelId="{30A8B51E-BD79-4C88-AF98-C77C49CD43DC}" srcId="{203A5C04-8FD2-4DE5-9F4E-A8DF883CD34A}" destId="{31B12CEC-3E1E-43BD-8229-822979F32269}" srcOrd="1" destOrd="0" parTransId="{00B00F94-1F75-495D-AB11-786536656959}" sibTransId="{10206976-65EE-4CC5-BFB9-6E4859DD1F57}"/>
    <dgm:cxn modelId="{67F0A126-B4EC-5C44-8A66-41269D1FF6CD}" type="presOf" srcId="{B0B1B919-1F8C-4ABC-936C-97EF44FA9CB7}" destId="{F6C6CD3D-8E21-3940-AC90-CC148AB93F7D}" srcOrd="0" destOrd="0" presId="urn:microsoft.com/office/officeart/2008/layout/LinedList"/>
    <dgm:cxn modelId="{FF5A312C-053C-B94A-B537-EB65987AC1B9}" type="presOf" srcId="{010C3C99-0BE6-4E1C-999E-D83EC3F71D3A}" destId="{CBD555D0-BD9B-374E-942F-F321D70EEE1E}" srcOrd="0" destOrd="0" presId="urn:microsoft.com/office/officeart/2008/layout/LinedList"/>
    <dgm:cxn modelId="{19B6512E-4498-1C48-9A89-21B7218BE480}" type="presOf" srcId="{D1115115-89AD-42A7-93F3-AAA73337D1EA}" destId="{34873617-7708-7A4C-A061-5154B52306ED}" srcOrd="0" destOrd="0" presId="urn:microsoft.com/office/officeart/2008/layout/LinedList"/>
    <dgm:cxn modelId="{0ED7DB35-6448-5C47-811F-6EB8168ECFDE}" type="presOf" srcId="{E7534AF4-4704-4EC0-86EC-7DF08F303264}" destId="{829D9D78-CFE1-374F-B12C-284873F8BDB5}" srcOrd="0" destOrd="0" presId="urn:microsoft.com/office/officeart/2008/layout/LinedList"/>
    <dgm:cxn modelId="{FC348746-5587-4079-BCF6-3ADB1C1B441E}" srcId="{203A5C04-8FD2-4DE5-9F4E-A8DF883CD34A}" destId="{010C3C99-0BE6-4E1C-999E-D83EC3F71D3A}" srcOrd="3" destOrd="0" parTransId="{1879794E-111A-4566-87C5-57BFE8E63C22}" sibTransId="{FF46D462-2AD5-4D72-841D-7B179D14AB34}"/>
    <dgm:cxn modelId="{2845B454-2F30-4045-8D48-8C78C86FBFCE}" type="presOf" srcId="{1E797731-A694-41E5-B899-3778C329E090}" destId="{CF0C9F2E-45C5-9B4B-A2B4-378D45B97051}" srcOrd="0" destOrd="0" presId="urn:microsoft.com/office/officeart/2008/layout/LinedList"/>
    <dgm:cxn modelId="{4E246163-C2D6-4DAD-9F70-6BC2E194F338}" srcId="{203A5C04-8FD2-4DE5-9F4E-A8DF883CD34A}" destId="{B0B1B919-1F8C-4ABC-936C-97EF44FA9CB7}" srcOrd="6" destOrd="0" parTransId="{F924C8D5-469F-4448-BF65-403236CA55EB}" sibTransId="{910B4844-D987-4DDC-9D86-17999B6ABCE5}"/>
    <dgm:cxn modelId="{4D8D5D81-A10D-5143-AC0B-B5328E82EC10}" type="presOf" srcId="{31B12CEC-3E1E-43BD-8229-822979F32269}" destId="{F9A5262A-3CF8-BC48-BB2E-E7611B2163CB}" srcOrd="0" destOrd="0" presId="urn:microsoft.com/office/officeart/2008/layout/LinedList"/>
    <dgm:cxn modelId="{D4EB29B9-84E5-6746-8504-26776AF8036E}" type="presOf" srcId="{11EA552B-C12D-4204-B574-61C88E48B99D}" destId="{B8DFE593-A949-6644-9D39-B7E56AB7C18B}" srcOrd="0" destOrd="0" presId="urn:microsoft.com/office/officeart/2008/layout/LinedList"/>
    <dgm:cxn modelId="{6D28E7BC-6797-4507-8620-9CD0B569A808}" srcId="{203A5C04-8FD2-4DE5-9F4E-A8DF883CD34A}" destId="{11EA552B-C12D-4204-B574-61C88E48B99D}" srcOrd="5" destOrd="0" parTransId="{329A724E-C40C-43BA-8527-342E8BC86DE2}" sibTransId="{57517EFA-CD5D-48C7-9300-C7302DBAE317}"/>
    <dgm:cxn modelId="{D53BE0DE-0993-6D44-8985-86C59C8A697F}" type="presOf" srcId="{203A5C04-8FD2-4DE5-9F4E-A8DF883CD34A}" destId="{8A2B8D5B-77CD-104A-BA9C-21C9C768037E}" srcOrd="0" destOrd="0" presId="urn:microsoft.com/office/officeart/2008/layout/LinedList"/>
    <dgm:cxn modelId="{E6BB24E8-CB90-42C4-A183-AE23F10650B5}" srcId="{203A5C04-8FD2-4DE5-9F4E-A8DF883CD34A}" destId="{E7534AF4-4704-4EC0-86EC-7DF08F303264}" srcOrd="0" destOrd="0" parTransId="{5CBD4734-5A82-41E8-94EA-7C4A8FBF7027}" sibTransId="{8A01B0ED-4C91-4310-A28E-46FB3557455D}"/>
    <dgm:cxn modelId="{83A32AF5-586B-428F-8FB8-EF77F7BBB2DF}" srcId="{203A5C04-8FD2-4DE5-9F4E-A8DF883CD34A}" destId="{AAB51BCD-04AA-40D1-9656-E2DC83C738AD}" srcOrd="2" destOrd="0" parTransId="{0A77BADA-72C4-4ECB-A81A-8185FE3F4525}" sibTransId="{CC60D5F2-6FB6-4F64-A602-5D45189B504D}"/>
    <dgm:cxn modelId="{DFD36F39-02ED-A84A-99D7-1E76DE51FBB2}" type="presParOf" srcId="{CF0C9F2E-45C5-9B4B-A2B4-378D45B97051}" destId="{FA57C48D-48ED-2F45-B6AC-46059367AF4F}" srcOrd="0" destOrd="0" presId="urn:microsoft.com/office/officeart/2008/layout/LinedList"/>
    <dgm:cxn modelId="{9837BC5D-1B86-8743-8AE6-3E6604936E50}" type="presParOf" srcId="{CF0C9F2E-45C5-9B4B-A2B4-378D45B97051}" destId="{48B9489C-5D7A-FB4A-BCD7-0B338EB52A17}" srcOrd="1" destOrd="0" presId="urn:microsoft.com/office/officeart/2008/layout/LinedList"/>
    <dgm:cxn modelId="{7E2A4895-B97E-8E42-8AD3-EBFE6367F02A}" type="presParOf" srcId="{48B9489C-5D7A-FB4A-BCD7-0B338EB52A17}" destId="{8A2B8D5B-77CD-104A-BA9C-21C9C768037E}" srcOrd="0" destOrd="0" presId="urn:microsoft.com/office/officeart/2008/layout/LinedList"/>
    <dgm:cxn modelId="{73E6420F-175A-4A41-A710-8C0B56C4EEF8}" type="presParOf" srcId="{48B9489C-5D7A-FB4A-BCD7-0B338EB52A17}" destId="{01AB6908-7667-9948-9834-C15F59CE190D}" srcOrd="1" destOrd="0" presId="urn:microsoft.com/office/officeart/2008/layout/LinedList"/>
    <dgm:cxn modelId="{CD2C5DD8-0595-BB4C-B3FA-1D655091C1B5}" type="presParOf" srcId="{01AB6908-7667-9948-9834-C15F59CE190D}" destId="{B09A0701-52B3-544A-AB66-832E980A249F}" srcOrd="0" destOrd="0" presId="urn:microsoft.com/office/officeart/2008/layout/LinedList"/>
    <dgm:cxn modelId="{FF699234-01C0-B045-AABC-0C56D76B732C}" type="presParOf" srcId="{01AB6908-7667-9948-9834-C15F59CE190D}" destId="{16904824-3B11-9F4D-A5A4-C76295778B4F}" srcOrd="1" destOrd="0" presId="urn:microsoft.com/office/officeart/2008/layout/LinedList"/>
    <dgm:cxn modelId="{0CE4E822-EF44-9740-81CB-E771B5AE58DC}" type="presParOf" srcId="{16904824-3B11-9F4D-A5A4-C76295778B4F}" destId="{6D3A9C99-DA48-A64F-ACBD-553F771D9154}" srcOrd="0" destOrd="0" presId="urn:microsoft.com/office/officeart/2008/layout/LinedList"/>
    <dgm:cxn modelId="{E595675B-E941-9D4C-BDA0-9580A8BC5AFD}" type="presParOf" srcId="{16904824-3B11-9F4D-A5A4-C76295778B4F}" destId="{829D9D78-CFE1-374F-B12C-284873F8BDB5}" srcOrd="1" destOrd="0" presId="urn:microsoft.com/office/officeart/2008/layout/LinedList"/>
    <dgm:cxn modelId="{F7EDAF28-8EF2-1A45-BA8E-964E9D7CC2F0}" type="presParOf" srcId="{16904824-3B11-9F4D-A5A4-C76295778B4F}" destId="{03B7298D-C9AB-B84F-94F7-410A48BA0CBF}" srcOrd="2" destOrd="0" presId="urn:microsoft.com/office/officeart/2008/layout/LinedList"/>
    <dgm:cxn modelId="{16EB9BDB-BE17-3740-AA18-303BE2A623DB}" type="presParOf" srcId="{01AB6908-7667-9948-9834-C15F59CE190D}" destId="{53F609A4-0349-4247-8B10-F0D09BF118FD}" srcOrd="2" destOrd="0" presId="urn:microsoft.com/office/officeart/2008/layout/LinedList"/>
    <dgm:cxn modelId="{87C21D5A-2AA1-854C-A15D-AB23DFB62983}" type="presParOf" srcId="{01AB6908-7667-9948-9834-C15F59CE190D}" destId="{44419A77-5FFB-B14F-882A-A226B18DFBA8}" srcOrd="3" destOrd="0" presId="urn:microsoft.com/office/officeart/2008/layout/LinedList"/>
    <dgm:cxn modelId="{D81705AD-8C63-3D46-BED3-145C30BE4C82}" type="presParOf" srcId="{01AB6908-7667-9948-9834-C15F59CE190D}" destId="{D1E4FDA7-D4D0-FD48-94DE-C5FCDD37FEF8}" srcOrd="4" destOrd="0" presId="urn:microsoft.com/office/officeart/2008/layout/LinedList"/>
    <dgm:cxn modelId="{A132B767-0553-2248-889C-0F9055C2A804}" type="presParOf" srcId="{D1E4FDA7-D4D0-FD48-94DE-C5FCDD37FEF8}" destId="{315F0D8B-9BE6-5A42-BECC-282D0C388EFE}" srcOrd="0" destOrd="0" presId="urn:microsoft.com/office/officeart/2008/layout/LinedList"/>
    <dgm:cxn modelId="{EB5F7D96-F973-634F-87E3-CF2EFD3C0B49}" type="presParOf" srcId="{D1E4FDA7-D4D0-FD48-94DE-C5FCDD37FEF8}" destId="{F9A5262A-3CF8-BC48-BB2E-E7611B2163CB}" srcOrd="1" destOrd="0" presId="urn:microsoft.com/office/officeart/2008/layout/LinedList"/>
    <dgm:cxn modelId="{9B129D3F-ACDD-D148-9082-76FC1AF9DE2C}" type="presParOf" srcId="{D1E4FDA7-D4D0-FD48-94DE-C5FCDD37FEF8}" destId="{683C6767-AC3A-384C-BBB3-5911704099A1}" srcOrd="2" destOrd="0" presId="urn:microsoft.com/office/officeart/2008/layout/LinedList"/>
    <dgm:cxn modelId="{93ADC015-E3B4-D743-90BE-484F0492EB11}" type="presParOf" srcId="{01AB6908-7667-9948-9834-C15F59CE190D}" destId="{1D9947BE-B223-0F41-B2C0-F5E08145ED60}" srcOrd="5" destOrd="0" presId="urn:microsoft.com/office/officeart/2008/layout/LinedList"/>
    <dgm:cxn modelId="{5CF8542B-7138-D843-947B-7ED79A7A46F8}" type="presParOf" srcId="{01AB6908-7667-9948-9834-C15F59CE190D}" destId="{35E19317-042E-F84C-8728-09C2DB006C85}" srcOrd="6" destOrd="0" presId="urn:microsoft.com/office/officeart/2008/layout/LinedList"/>
    <dgm:cxn modelId="{55F902A9-8E49-0849-B9A9-4AF5CE8CB310}" type="presParOf" srcId="{01AB6908-7667-9948-9834-C15F59CE190D}" destId="{8844EB7F-551D-6146-AB80-07FCDFFADD13}" srcOrd="7" destOrd="0" presId="urn:microsoft.com/office/officeart/2008/layout/LinedList"/>
    <dgm:cxn modelId="{FE71F54F-58D6-104D-A68D-826DF5DB8CF4}" type="presParOf" srcId="{8844EB7F-551D-6146-AB80-07FCDFFADD13}" destId="{7E5400E1-755F-9A4E-AAD7-180A82A4D19B}" srcOrd="0" destOrd="0" presId="urn:microsoft.com/office/officeart/2008/layout/LinedList"/>
    <dgm:cxn modelId="{8EEAA5B4-B923-AF4F-B157-8BECCAC34EF4}" type="presParOf" srcId="{8844EB7F-551D-6146-AB80-07FCDFFADD13}" destId="{794F8C95-9AE9-9D40-8029-B425FDB12250}" srcOrd="1" destOrd="0" presId="urn:microsoft.com/office/officeart/2008/layout/LinedList"/>
    <dgm:cxn modelId="{0A0E28FF-D88D-9149-8961-6930DD88DD93}" type="presParOf" srcId="{8844EB7F-551D-6146-AB80-07FCDFFADD13}" destId="{03BF5668-DD10-544E-A472-0357D3A5FB4A}" srcOrd="2" destOrd="0" presId="urn:microsoft.com/office/officeart/2008/layout/LinedList"/>
    <dgm:cxn modelId="{491FD570-E5AF-6145-AEC6-B77AF95D58D9}" type="presParOf" srcId="{01AB6908-7667-9948-9834-C15F59CE190D}" destId="{759BDE3B-C79E-CE43-A59D-783528FC3A99}" srcOrd="8" destOrd="0" presId="urn:microsoft.com/office/officeart/2008/layout/LinedList"/>
    <dgm:cxn modelId="{49BBCB46-07DD-B54D-91C3-EC4011B5D7C4}" type="presParOf" srcId="{01AB6908-7667-9948-9834-C15F59CE190D}" destId="{8F331209-0BB5-AF42-8A9C-F4E7C11ED0ED}" srcOrd="9" destOrd="0" presId="urn:microsoft.com/office/officeart/2008/layout/LinedList"/>
    <dgm:cxn modelId="{39FDA455-CBFD-3947-B054-E235AB704679}" type="presParOf" srcId="{01AB6908-7667-9948-9834-C15F59CE190D}" destId="{6125DC4E-BC9D-1749-BBC4-4BF94E8B0D77}" srcOrd="10" destOrd="0" presId="urn:microsoft.com/office/officeart/2008/layout/LinedList"/>
    <dgm:cxn modelId="{8A963E1A-DD3A-3C4C-A2C4-1209A4C19218}" type="presParOf" srcId="{6125DC4E-BC9D-1749-BBC4-4BF94E8B0D77}" destId="{C8B3AC41-C319-6340-BA60-AF5B5B40C572}" srcOrd="0" destOrd="0" presId="urn:microsoft.com/office/officeart/2008/layout/LinedList"/>
    <dgm:cxn modelId="{5973E24A-94F8-BF46-AA3A-00B498486AEB}" type="presParOf" srcId="{6125DC4E-BC9D-1749-BBC4-4BF94E8B0D77}" destId="{CBD555D0-BD9B-374E-942F-F321D70EEE1E}" srcOrd="1" destOrd="0" presId="urn:microsoft.com/office/officeart/2008/layout/LinedList"/>
    <dgm:cxn modelId="{2F0061F8-4F04-454E-A6D7-5ACDC586B793}" type="presParOf" srcId="{6125DC4E-BC9D-1749-BBC4-4BF94E8B0D77}" destId="{1C1A5794-0AC0-914F-8AFE-B146FEF34754}" srcOrd="2" destOrd="0" presId="urn:microsoft.com/office/officeart/2008/layout/LinedList"/>
    <dgm:cxn modelId="{0758B6BA-AA6F-AA48-A182-2FA9B611E8FB}" type="presParOf" srcId="{01AB6908-7667-9948-9834-C15F59CE190D}" destId="{9367F7D1-F46B-1E42-8314-3604FE2CE160}" srcOrd="11" destOrd="0" presId="urn:microsoft.com/office/officeart/2008/layout/LinedList"/>
    <dgm:cxn modelId="{6EBE2C39-5AA8-0F44-B937-9E9E25263E63}" type="presParOf" srcId="{01AB6908-7667-9948-9834-C15F59CE190D}" destId="{6A1A7A41-9993-4740-BC96-F4177BCDF601}" srcOrd="12" destOrd="0" presId="urn:microsoft.com/office/officeart/2008/layout/LinedList"/>
    <dgm:cxn modelId="{2C5B8CDB-14C0-F644-A02F-01436AE78902}" type="presParOf" srcId="{01AB6908-7667-9948-9834-C15F59CE190D}" destId="{A9608FC7-3190-B34C-AD51-866B412CA49C}" srcOrd="13" destOrd="0" presId="urn:microsoft.com/office/officeart/2008/layout/LinedList"/>
    <dgm:cxn modelId="{28C40ED3-CD64-0641-A660-D41FE9BF45B4}" type="presParOf" srcId="{A9608FC7-3190-B34C-AD51-866B412CA49C}" destId="{92474134-DABC-7C4D-A3B0-0957AA53D960}" srcOrd="0" destOrd="0" presId="urn:microsoft.com/office/officeart/2008/layout/LinedList"/>
    <dgm:cxn modelId="{B6CF506D-862E-2549-A95B-80343086A41E}" type="presParOf" srcId="{A9608FC7-3190-B34C-AD51-866B412CA49C}" destId="{34873617-7708-7A4C-A061-5154B52306ED}" srcOrd="1" destOrd="0" presId="urn:microsoft.com/office/officeart/2008/layout/LinedList"/>
    <dgm:cxn modelId="{9AC2C573-8E34-5E45-B74C-625FD2FA27C3}" type="presParOf" srcId="{A9608FC7-3190-B34C-AD51-866B412CA49C}" destId="{C484862D-E5F5-B841-8EEC-55AFDE47AEF3}" srcOrd="2" destOrd="0" presId="urn:microsoft.com/office/officeart/2008/layout/LinedList"/>
    <dgm:cxn modelId="{F6EF3A10-014D-B241-9E46-41296AE4A01A}" type="presParOf" srcId="{01AB6908-7667-9948-9834-C15F59CE190D}" destId="{83853F72-360C-B54F-9180-DE3F855A110D}" srcOrd="14" destOrd="0" presId="urn:microsoft.com/office/officeart/2008/layout/LinedList"/>
    <dgm:cxn modelId="{BCF47D62-53CB-1445-BDD6-69FE397523DD}" type="presParOf" srcId="{01AB6908-7667-9948-9834-C15F59CE190D}" destId="{9273BB09-91B2-B44E-9D3C-4807E8C31DE0}" srcOrd="15" destOrd="0" presId="urn:microsoft.com/office/officeart/2008/layout/LinedList"/>
    <dgm:cxn modelId="{4C0C9D1E-B8E7-D543-B390-D41CDDCF7EE0}" type="presParOf" srcId="{01AB6908-7667-9948-9834-C15F59CE190D}" destId="{EEE1B903-1C18-734C-BE63-BC98419D6F10}" srcOrd="16" destOrd="0" presId="urn:microsoft.com/office/officeart/2008/layout/LinedList"/>
    <dgm:cxn modelId="{E81BB984-0282-4144-B874-5C418B6E5853}" type="presParOf" srcId="{EEE1B903-1C18-734C-BE63-BC98419D6F10}" destId="{621CC7E2-7248-784B-9299-37CE097CCF6F}" srcOrd="0" destOrd="0" presId="urn:microsoft.com/office/officeart/2008/layout/LinedList"/>
    <dgm:cxn modelId="{7AC3B4C3-7348-FA42-83D2-4A4ADB2EDD97}" type="presParOf" srcId="{EEE1B903-1C18-734C-BE63-BC98419D6F10}" destId="{B8DFE593-A949-6644-9D39-B7E56AB7C18B}" srcOrd="1" destOrd="0" presId="urn:microsoft.com/office/officeart/2008/layout/LinedList"/>
    <dgm:cxn modelId="{F5358520-9B81-0F44-962A-043795B6EBE9}" type="presParOf" srcId="{EEE1B903-1C18-734C-BE63-BC98419D6F10}" destId="{2AD6F404-F78A-1A4E-8021-7EB1FF79E2B0}" srcOrd="2" destOrd="0" presId="urn:microsoft.com/office/officeart/2008/layout/LinedList"/>
    <dgm:cxn modelId="{A5148A47-021D-6B4B-8113-3745F215CBA6}" type="presParOf" srcId="{01AB6908-7667-9948-9834-C15F59CE190D}" destId="{EFFA4170-70DE-7741-B83F-15CF5145D223}" srcOrd="17" destOrd="0" presId="urn:microsoft.com/office/officeart/2008/layout/LinedList"/>
    <dgm:cxn modelId="{4648F2B3-FA5E-6D48-9114-A8CF99B92662}" type="presParOf" srcId="{01AB6908-7667-9948-9834-C15F59CE190D}" destId="{B61E401B-EC3E-D14B-B771-F1435FDD0D94}" srcOrd="18" destOrd="0" presId="urn:microsoft.com/office/officeart/2008/layout/LinedList"/>
    <dgm:cxn modelId="{2950ADE5-03B3-5341-B3B7-BC14A76F30EF}" type="presParOf" srcId="{01AB6908-7667-9948-9834-C15F59CE190D}" destId="{B00D8553-BE07-1C4E-B2F9-E6707936BC52}" srcOrd="19" destOrd="0" presId="urn:microsoft.com/office/officeart/2008/layout/LinedList"/>
    <dgm:cxn modelId="{DF964007-74DE-5947-B58F-D1ADFAAD2A4F}" type="presParOf" srcId="{B00D8553-BE07-1C4E-B2F9-E6707936BC52}" destId="{3B603385-87C3-7845-AE17-80751F382FC9}" srcOrd="0" destOrd="0" presId="urn:microsoft.com/office/officeart/2008/layout/LinedList"/>
    <dgm:cxn modelId="{F3814893-41F3-0C45-B836-1CFFA49809A4}" type="presParOf" srcId="{B00D8553-BE07-1C4E-B2F9-E6707936BC52}" destId="{F6C6CD3D-8E21-3940-AC90-CC148AB93F7D}" srcOrd="1" destOrd="0" presId="urn:microsoft.com/office/officeart/2008/layout/LinedList"/>
    <dgm:cxn modelId="{134CDB21-59F4-D644-9325-1B6E8C5B7354}" type="presParOf" srcId="{B00D8553-BE07-1C4E-B2F9-E6707936BC52}" destId="{8CF3E8BC-7040-6446-BA37-572F3FB2B5B6}" srcOrd="2" destOrd="0" presId="urn:microsoft.com/office/officeart/2008/layout/LinedList"/>
    <dgm:cxn modelId="{644AE73B-9B1C-8B42-8831-FBDD133A7123}" type="presParOf" srcId="{01AB6908-7667-9948-9834-C15F59CE190D}" destId="{25D34D9F-9EDF-3C47-9126-3F9BE0794FC3}" srcOrd="20" destOrd="0" presId="urn:microsoft.com/office/officeart/2008/layout/LinedList"/>
    <dgm:cxn modelId="{60B59531-B003-E84D-B616-302E6787028B}" type="presParOf" srcId="{01AB6908-7667-9948-9834-C15F59CE190D}" destId="{74BB48D5-FCF7-094A-9D09-448C339FC609}"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25C383-CD73-46DF-89A4-684E52AC416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50EFE2D-6E6E-40E8-915E-95F54D68DCD3}">
      <dgm:prSet/>
      <dgm:spPr/>
      <dgm:t>
        <a:bodyPr/>
        <a:lstStyle/>
        <a:p>
          <a:r>
            <a:rPr lang="en-US" dirty="0"/>
            <a:t>The reviewers will check:</a:t>
          </a:r>
        </a:p>
      </dgm:t>
    </dgm:pt>
    <dgm:pt modelId="{A4B8B568-A3A7-4D5F-AE30-F8B0FB3DB204}" type="parTrans" cxnId="{D4C17B4A-F448-4E03-8152-997E6016A3B1}">
      <dgm:prSet/>
      <dgm:spPr/>
      <dgm:t>
        <a:bodyPr/>
        <a:lstStyle/>
        <a:p>
          <a:endParaRPr lang="en-US"/>
        </a:p>
      </dgm:t>
    </dgm:pt>
    <dgm:pt modelId="{7D5EF445-E27D-45D4-A800-DCFFC39170FE}" type="sibTrans" cxnId="{D4C17B4A-F448-4E03-8152-997E6016A3B1}">
      <dgm:prSet/>
      <dgm:spPr/>
      <dgm:t>
        <a:bodyPr/>
        <a:lstStyle/>
        <a:p>
          <a:endParaRPr lang="en-US"/>
        </a:p>
      </dgm:t>
    </dgm:pt>
    <dgm:pt modelId="{92F8739C-A958-49FD-8853-7EC5472A0AA2}">
      <dgm:prSet/>
      <dgm:spPr/>
      <dgm:t>
        <a:bodyPr/>
        <a:lstStyle/>
        <a:p>
          <a:r>
            <a:rPr lang="en-US" dirty="0"/>
            <a:t>Receipts on the books against the bank statements to ensure that there were no long delays between receipt and deposit</a:t>
          </a:r>
        </a:p>
      </dgm:t>
    </dgm:pt>
    <dgm:pt modelId="{CF8D1F52-F02B-4B1A-854D-BDDDCB951771}" type="parTrans" cxnId="{F403B416-6327-44F6-8F39-4A170F0E7355}">
      <dgm:prSet/>
      <dgm:spPr/>
      <dgm:t>
        <a:bodyPr/>
        <a:lstStyle/>
        <a:p>
          <a:endParaRPr lang="en-US"/>
        </a:p>
      </dgm:t>
    </dgm:pt>
    <dgm:pt modelId="{C21ADA74-E9B6-4358-9ED2-7F24158382E2}" type="sibTrans" cxnId="{F403B416-6327-44F6-8F39-4A170F0E7355}">
      <dgm:prSet/>
      <dgm:spPr/>
      <dgm:t>
        <a:bodyPr/>
        <a:lstStyle/>
        <a:p>
          <a:endParaRPr lang="en-US"/>
        </a:p>
      </dgm:t>
    </dgm:pt>
    <dgm:pt modelId="{D7A40F7D-412A-4F9C-836B-D0A7AB9A0A4E}">
      <dgm:prSet/>
      <dgm:spPr/>
      <dgm:t>
        <a:bodyPr/>
        <a:lstStyle/>
        <a:p>
          <a:r>
            <a:rPr lang="en-US" dirty="0"/>
            <a:t>Paid checks against the checkbook and cash disbursement ledger to ensure that checks were signed and supporting documents for each disbursement were included</a:t>
          </a:r>
        </a:p>
      </dgm:t>
    </dgm:pt>
    <dgm:pt modelId="{6A1174FD-D752-4003-9A32-BC9DC7B1981C}" type="parTrans" cxnId="{DB2C9249-5F2F-4278-9B4A-B312D82E7850}">
      <dgm:prSet/>
      <dgm:spPr/>
      <dgm:t>
        <a:bodyPr/>
        <a:lstStyle/>
        <a:p>
          <a:endParaRPr lang="en-US"/>
        </a:p>
      </dgm:t>
    </dgm:pt>
    <dgm:pt modelId="{D175655D-3566-4A1E-8F8C-63A9D6D8AAC7}" type="sibTrans" cxnId="{DB2C9249-5F2F-4278-9B4A-B312D82E7850}">
      <dgm:prSet/>
      <dgm:spPr/>
      <dgm:t>
        <a:bodyPr/>
        <a:lstStyle/>
        <a:p>
          <a:endParaRPr lang="en-US"/>
        </a:p>
      </dgm:t>
    </dgm:pt>
    <dgm:pt modelId="{914DB09E-8481-475D-8284-CF6D8569EEA0}">
      <dgm:prSet/>
      <dgm:spPr/>
      <dgm:t>
        <a:bodyPr/>
        <a:lstStyle/>
        <a:p>
          <a:r>
            <a:rPr lang="en-US" dirty="0"/>
            <a:t>Account reconciliations, including checks more than six months old that have not been cashed</a:t>
          </a:r>
        </a:p>
      </dgm:t>
    </dgm:pt>
    <dgm:pt modelId="{5CC6CD4E-C59D-4A49-B7BB-9448DD62E88F}" type="parTrans" cxnId="{BE2236AA-7D9A-451E-923D-63691BB62A42}">
      <dgm:prSet/>
      <dgm:spPr/>
      <dgm:t>
        <a:bodyPr/>
        <a:lstStyle/>
        <a:p>
          <a:endParaRPr lang="en-US"/>
        </a:p>
      </dgm:t>
    </dgm:pt>
    <dgm:pt modelId="{0099DD56-761B-477A-9A5A-8DEB8E113246}" type="sibTrans" cxnId="{BE2236AA-7D9A-451E-923D-63691BB62A42}">
      <dgm:prSet/>
      <dgm:spPr/>
      <dgm:t>
        <a:bodyPr/>
        <a:lstStyle/>
        <a:p>
          <a:endParaRPr lang="en-US"/>
        </a:p>
      </dgm:t>
    </dgm:pt>
    <dgm:pt modelId="{E3F4C0BD-329E-4B8C-92C0-16E17A48DF30}">
      <dgm:prSet/>
      <dgm:spPr/>
      <dgm:t>
        <a:bodyPr/>
        <a:lstStyle/>
        <a:p>
          <a:r>
            <a:rPr lang="en-US" dirty="0"/>
            <a:t>Assets and liabilities</a:t>
          </a:r>
        </a:p>
      </dgm:t>
    </dgm:pt>
    <dgm:pt modelId="{2188E364-BA59-45E3-A3D8-A54B1FC0A85D}" type="parTrans" cxnId="{2CFCFD1A-6F11-4E58-8D29-0F327D7786C0}">
      <dgm:prSet/>
      <dgm:spPr/>
      <dgm:t>
        <a:bodyPr/>
        <a:lstStyle/>
        <a:p>
          <a:endParaRPr lang="en-US"/>
        </a:p>
      </dgm:t>
    </dgm:pt>
    <dgm:pt modelId="{0364CE8E-A75A-4BA0-A07A-E315E26365C8}" type="sibTrans" cxnId="{2CFCFD1A-6F11-4E58-8D29-0F327D7786C0}">
      <dgm:prSet/>
      <dgm:spPr/>
      <dgm:t>
        <a:bodyPr/>
        <a:lstStyle/>
        <a:p>
          <a:endParaRPr lang="en-US"/>
        </a:p>
      </dgm:t>
    </dgm:pt>
    <dgm:pt modelId="{5AF85B18-D69B-42E9-86BB-48A577E357A8}">
      <dgm:prSet/>
      <dgm:spPr/>
      <dgm:t>
        <a:bodyPr/>
        <a:lstStyle/>
        <a:p>
          <a:r>
            <a:rPr lang="en-US" dirty="0"/>
            <a:t>Form 990, 990-EZ, or 990-N filing, California 199 or 199-N, RRF-1 and CT-TR-1 + other forms as required to be filed by branch</a:t>
          </a:r>
        </a:p>
      </dgm:t>
    </dgm:pt>
    <dgm:pt modelId="{0D569D60-C5C6-4525-A26A-E36607285219}" type="parTrans" cxnId="{81BB10C3-DC02-40A7-AE20-8BDAA9206647}">
      <dgm:prSet/>
      <dgm:spPr/>
      <dgm:t>
        <a:bodyPr/>
        <a:lstStyle/>
        <a:p>
          <a:endParaRPr lang="en-US"/>
        </a:p>
      </dgm:t>
    </dgm:pt>
    <dgm:pt modelId="{E4E3BD04-CBB9-48B7-90F1-27A1F0DFF1D5}" type="sibTrans" cxnId="{81BB10C3-DC02-40A7-AE20-8BDAA9206647}">
      <dgm:prSet/>
      <dgm:spPr/>
      <dgm:t>
        <a:bodyPr/>
        <a:lstStyle/>
        <a:p>
          <a:endParaRPr lang="en-US"/>
        </a:p>
      </dgm:t>
    </dgm:pt>
    <dgm:pt modelId="{DD48EF8D-651D-4E43-8FE4-D91004C2CCBD}">
      <dgm:prSet/>
      <dgm:spPr/>
      <dgm:t>
        <a:bodyPr/>
        <a:lstStyle/>
        <a:p>
          <a:endParaRPr lang="en-US" dirty="0"/>
        </a:p>
      </dgm:t>
    </dgm:pt>
    <dgm:pt modelId="{D850701A-3D49-F342-B058-283D5ED9BBAB}" type="parTrans" cxnId="{9804DE04-D00A-9A4F-A934-3496411248BB}">
      <dgm:prSet/>
      <dgm:spPr/>
    </dgm:pt>
    <dgm:pt modelId="{8A90E1BF-B292-FE41-AE59-7930F995D50B}" type="sibTrans" cxnId="{9804DE04-D00A-9A4F-A934-3496411248BB}">
      <dgm:prSet/>
      <dgm:spPr/>
    </dgm:pt>
    <dgm:pt modelId="{772B4CAC-EF65-654D-8DB1-A13B1AECED15}" type="pres">
      <dgm:prSet presAssocID="{DF25C383-CD73-46DF-89A4-684E52AC416B}" presName="diagram" presStyleCnt="0">
        <dgm:presLayoutVars>
          <dgm:dir/>
          <dgm:resizeHandles val="exact"/>
        </dgm:presLayoutVars>
      </dgm:prSet>
      <dgm:spPr/>
    </dgm:pt>
    <dgm:pt modelId="{B24004B2-5FEE-F04C-862C-97C39DF38667}" type="pres">
      <dgm:prSet presAssocID="{650EFE2D-6E6E-40E8-915E-95F54D68DCD3}" presName="node" presStyleLbl="node1" presStyleIdx="0" presStyleCnt="1">
        <dgm:presLayoutVars>
          <dgm:bulletEnabled val="1"/>
        </dgm:presLayoutVars>
      </dgm:prSet>
      <dgm:spPr/>
    </dgm:pt>
  </dgm:ptLst>
  <dgm:cxnLst>
    <dgm:cxn modelId="{9804DE04-D00A-9A4F-A934-3496411248BB}" srcId="{650EFE2D-6E6E-40E8-915E-95F54D68DCD3}" destId="{DD48EF8D-651D-4E43-8FE4-D91004C2CCBD}" srcOrd="5" destOrd="0" parTransId="{D850701A-3D49-F342-B058-283D5ED9BBAB}" sibTransId="{8A90E1BF-B292-FE41-AE59-7930F995D50B}"/>
    <dgm:cxn modelId="{CF546F0C-EC72-E845-BD7C-5809B58782FA}" type="presOf" srcId="{E3F4C0BD-329E-4B8C-92C0-16E17A48DF30}" destId="{B24004B2-5FEE-F04C-862C-97C39DF38667}" srcOrd="0" destOrd="4" presId="urn:microsoft.com/office/officeart/2005/8/layout/default"/>
    <dgm:cxn modelId="{F403B416-6327-44F6-8F39-4A170F0E7355}" srcId="{650EFE2D-6E6E-40E8-915E-95F54D68DCD3}" destId="{92F8739C-A958-49FD-8853-7EC5472A0AA2}" srcOrd="0" destOrd="0" parTransId="{CF8D1F52-F02B-4B1A-854D-BDDDCB951771}" sibTransId="{C21ADA74-E9B6-4358-9ED2-7F24158382E2}"/>
    <dgm:cxn modelId="{5C66661A-8F2D-3D40-8B0F-2D491F4627F4}" type="presOf" srcId="{DD48EF8D-651D-4E43-8FE4-D91004C2CCBD}" destId="{B24004B2-5FEE-F04C-862C-97C39DF38667}" srcOrd="0" destOrd="6" presId="urn:microsoft.com/office/officeart/2005/8/layout/default"/>
    <dgm:cxn modelId="{2CFCFD1A-6F11-4E58-8D29-0F327D7786C0}" srcId="{650EFE2D-6E6E-40E8-915E-95F54D68DCD3}" destId="{E3F4C0BD-329E-4B8C-92C0-16E17A48DF30}" srcOrd="3" destOrd="0" parTransId="{2188E364-BA59-45E3-A3D8-A54B1FC0A85D}" sibTransId="{0364CE8E-A75A-4BA0-A07A-E315E26365C8}"/>
    <dgm:cxn modelId="{46ABB120-C367-A64D-B0F0-E134C49790DB}" type="presOf" srcId="{D7A40F7D-412A-4F9C-836B-D0A7AB9A0A4E}" destId="{B24004B2-5FEE-F04C-862C-97C39DF38667}" srcOrd="0" destOrd="2" presId="urn:microsoft.com/office/officeart/2005/8/layout/default"/>
    <dgm:cxn modelId="{C9347A36-F674-7548-ACA9-04EE7A052278}" type="presOf" srcId="{5AF85B18-D69B-42E9-86BB-48A577E357A8}" destId="{B24004B2-5FEE-F04C-862C-97C39DF38667}" srcOrd="0" destOrd="5" presId="urn:microsoft.com/office/officeart/2005/8/layout/default"/>
    <dgm:cxn modelId="{DB2C9249-5F2F-4278-9B4A-B312D82E7850}" srcId="{650EFE2D-6E6E-40E8-915E-95F54D68DCD3}" destId="{D7A40F7D-412A-4F9C-836B-D0A7AB9A0A4E}" srcOrd="1" destOrd="0" parTransId="{6A1174FD-D752-4003-9A32-BC9DC7B1981C}" sibTransId="{D175655D-3566-4A1E-8F8C-63A9D6D8AAC7}"/>
    <dgm:cxn modelId="{D4C17B4A-F448-4E03-8152-997E6016A3B1}" srcId="{DF25C383-CD73-46DF-89A4-684E52AC416B}" destId="{650EFE2D-6E6E-40E8-915E-95F54D68DCD3}" srcOrd="0" destOrd="0" parTransId="{A4B8B568-A3A7-4D5F-AE30-F8B0FB3DB204}" sibTransId="{7D5EF445-E27D-45D4-A800-DCFFC39170FE}"/>
    <dgm:cxn modelId="{D35F9F65-610F-0242-AE65-21F84C2CB7BF}" type="presOf" srcId="{92F8739C-A958-49FD-8853-7EC5472A0AA2}" destId="{B24004B2-5FEE-F04C-862C-97C39DF38667}" srcOrd="0" destOrd="1" presId="urn:microsoft.com/office/officeart/2005/8/layout/default"/>
    <dgm:cxn modelId="{DF80739D-842B-8143-B376-580EEFE24BC3}" type="presOf" srcId="{DF25C383-CD73-46DF-89A4-684E52AC416B}" destId="{772B4CAC-EF65-654D-8DB1-A13B1AECED15}" srcOrd="0" destOrd="0" presId="urn:microsoft.com/office/officeart/2005/8/layout/default"/>
    <dgm:cxn modelId="{26A7A0A1-2EDF-4A4A-90DC-999F1438B262}" type="presOf" srcId="{650EFE2D-6E6E-40E8-915E-95F54D68DCD3}" destId="{B24004B2-5FEE-F04C-862C-97C39DF38667}" srcOrd="0" destOrd="0" presId="urn:microsoft.com/office/officeart/2005/8/layout/default"/>
    <dgm:cxn modelId="{BE2236AA-7D9A-451E-923D-63691BB62A42}" srcId="{650EFE2D-6E6E-40E8-915E-95F54D68DCD3}" destId="{914DB09E-8481-475D-8284-CF6D8569EEA0}" srcOrd="2" destOrd="0" parTransId="{5CC6CD4E-C59D-4A49-B7BB-9448DD62E88F}" sibTransId="{0099DD56-761B-477A-9A5A-8DEB8E113246}"/>
    <dgm:cxn modelId="{81BB10C3-DC02-40A7-AE20-8BDAA9206647}" srcId="{650EFE2D-6E6E-40E8-915E-95F54D68DCD3}" destId="{5AF85B18-D69B-42E9-86BB-48A577E357A8}" srcOrd="4" destOrd="0" parTransId="{0D569D60-C5C6-4525-A26A-E36607285219}" sibTransId="{E4E3BD04-CBB9-48B7-90F1-27A1F0DFF1D5}"/>
    <dgm:cxn modelId="{1E74B3EC-DBD8-2E40-9276-EDE456AB33DC}" type="presOf" srcId="{914DB09E-8481-475D-8284-CF6D8569EEA0}" destId="{B24004B2-5FEE-F04C-862C-97C39DF38667}" srcOrd="0" destOrd="3" presId="urn:microsoft.com/office/officeart/2005/8/layout/default"/>
    <dgm:cxn modelId="{026E6402-52C0-554D-8E4B-00F06B442F6C}" type="presParOf" srcId="{772B4CAC-EF65-654D-8DB1-A13B1AECED15}" destId="{B24004B2-5FEE-F04C-862C-97C39DF3866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80E1C-CC32-CE4B-80C7-E18414C61EAC}">
      <dsp:nvSpPr>
        <dsp:cNvPr id="0" name=""/>
        <dsp:cNvSpPr/>
      </dsp:nvSpPr>
      <dsp:spPr>
        <a:xfrm>
          <a:off x="3853" y="429981"/>
          <a:ext cx="1684931" cy="24296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What is the membership of your branch?</a:t>
          </a:r>
        </a:p>
        <a:p>
          <a:pPr marL="114300" lvl="1" indent="-114300" algn="l" defTabSz="577850">
            <a:lnSpc>
              <a:spcPct val="90000"/>
            </a:lnSpc>
            <a:spcBef>
              <a:spcPct val="0"/>
            </a:spcBef>
            <a:spcAft>
              <a:spcPct val="15000"/>
            </a:spcAft>
            <a:buChar char="•"/>
          </a:pPr>
          <a:r>
            <a:rPr lang="en-US" sz="1300" kern="1200" dirty="0"/>
            <a:t>1-50</a:t>
          </a:r>
        </a:p>
        <a:p>
          <a:pPr marL="114300" lvl="1" indent="-114300" algn="l" defTabSz="577850">
            <a:lnSpc>
              <a:spcPct val="90000"/>
            </a:lnSpc>
            <a:spcBef>
              <a:spcPct val="0"/>
            </a:spcBef>
            <a:spcAft>
              <a:spcPct val="15000"/>
            </a:spcAft>
            <a:buChar char="•"/>
          </a:pPr>
          <a:r>
            <a:rPr lang="en-US" sz="1300" kern="1200" dirty="0"/>
            <a:t>51-75</a:t>
          </a:r>
        </a:p>
        <a:p>
          <a:pPr marL="114300" lvl="1" indent="-114300" algn="l" defTabSz="577850">
            <a:lnSpc>
              <a:spcPct val="90000"/>
            </a:lnSpc>
            <a:spcBef>
              <a:spcPct val="0"/>
            </a:spcBef>
            <a:spcAft>
              <a:spcPct val="15000"/>
            </a:spcAft>
            <a:buChar char="•"/>
          </a:pPr>
          <a:r>
            <a:rPr lang="en-US" sz="1300" kern="1200" dirty="0"/>
            <a:t>76-125</a:t>
          </a:r>
        </a:p>
        <a:p>
          <a:pPr marL="114300" lvl="1" indent="-114300" algn="l" defTabSz="577850">
            <a:lnSpc>
              <a:spcPct val="90000"/>
            </a:lnSpc>
            <a:spcBef>
              <a:spcPct val="0"/>
            </a:spcBef>
            <a:spcAft>
              <a:spcPct val="15000"/>
            </a:spcAft>
            <a:buChar char="•"/>
          </a:pPr>
          <a:r>
            <a:rPr lang="en-US" sz="1300" kern="1200" dirty="0"/>
            <a:t>126-175</a:t>
          </a:r>
        </a:p>
        <a:p>
          <a:pPr marL="114300" lvl="1" indent="-114300" algn="l" defTabSz="577850">
            <a:lnSpc>
              <a:spcPct val="90000"/>
            </a:lnSpc>
            <a:spcBef>
              <a:spcPct val="0"/>
            </a:spcBef>
            <a:spcAft>
              <a:spcPct val="15000"/>
            </a:spcAft>
            <a:buChar char="•"/>
          </a:pPr>
          <a:r>
            <a:rPr lang="en-US" sz="1300" kern="1200" dirty="0"/>
            <a:t>176-300+</a:t>
          </a:r>
        </a:p>
      </dsp:txBody>
      <dsp:txXfrm>
        <a:off x="53203" y="479331"/>
        <a:ext cx="1586231" cy="2330957"/>
      </dsp:txXfrm>
    </dsp:sp>
    <dsp:sp modelId="{E75776BA-607D-0C46-B20B-51D9D59DBFD3}">
      <dsp:nvSpPr>
        <dsp:cNvPr id="0" name=""/>
        <dsp:cNvSpPr/>
      </dsp:nvSpPr>
      <dsp:spPr>
        <a:xfrm>
          <a:off x="1857278" y="1435879"/>
          <a:ext cx="357205" cy="4178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857278" y="1519451"/>
        <a:ext cx="250044" cy="250718"/>
      </dsp:txXfrm>
    </dsp:sp>
    <dsp:sp modelId="{5C243EF8-0E21-4740-92D7-8BDA557D34D5}">
      <dsp:nvSpPr>
        <dsp:cNvPr id="0" name=""/>
        <dsp:cNvSpPr/>
      </dsp:nvSpPr>
      <dsp:spPr>
        <a:xfrm>
          <a:off x="2362757" y="429981"/>
          <a:ext cx="1684931" cy="242965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Does your branch sell merchandise?</a:t>
          </a:r>
        </a:p>
        <a:p>
          <a:pPr marL="114300" lvl="1" indent="-114300" algn="l" defTabSz="577850">
            <a:lnSpc>
              <a:spcPct val="90000"/>
            </a:lnSpc>
            <a:spcBef>
              <a:spcPct val="0"/>
            </a:spcBef>
            <a:spcAft>
              <a:spcPct val="15000"/>
            </a:spcAft>
            <a:buChar char="•"/>
          </a:pPr>
          <a:r>
            <a:rPr lang="en-US" sz="1300" kern="1200" dirty="0"/>
            <a:t>Yes</a:t>
          </a:r>
        </a:p>
        <a:p>
          <a:pPr marL="114300" lvl="1" indent="-114300" algn="l" defTabSz="577850">
            <a:lnSpc>
              <a:spcPct val="90000"/>
            </a:lnSpc>
            <a:spcBef>
              <a:spcPct val="0"/>
            </a:spcBef>
            <a:spcAft>
              <a:spcPct val="15000"/>
            </a:spcAft>
            <a:buChar char="•"/>
          </a:pPr>
          <a:r>
            <a:rPr lang="en-US" sz="1300" kern="1200" dirty="0"/>
            <a:t>No</a:t>
          </a:r>
        </a:p>
        <a:p>
          <a:pPr marL="114300" lvl="1" indent="-114300" algn="l" defTabSz="577850">
            <a:lnSpc>
              <a:spcPct val="90000"/>
            </a:lnSpc>
            <a:spcBef>
              <a:spcPct val="0"/>
            </a:spcBef>
            <a:spcAft>
              <a:spcPct val="15000"/>
            </a:spcAft>
            <a:buChar char="•"/>
          </a:pPr>
          <a:r>
            <a:rPr lang="en-US" sz="1300" kern="1200" dirty="0"/>
            <a:t>Considering it</a:t>
          </a:r>
        </a:p>
        <a:p>
          <a:pPr marL="114300" lvl="1" indent="-114300" algn="l" defTabSz="577850">
            <a:lnSpc>
              <a:spcPct val="90000"/>
            </a:lnSpc>
            <a:spcBef>
              <a:spcPct val="0"/>
            </a:spcBef>
            <a:spcAft>
              <a:spcPct val="15000"/>
            </a:spcAft>
            <a:buChar char="•"/>
          </a:pPr>
          <a:r>
            <a:rPr lang="en-US" sz="1300" kern="1200" dirty="0"/>
            <a:t>Not sure</a:t>
          </a:r>
        </a:p>
      </dsp:txBody>
      <dsp:txXfrm>
        <a:off x="2412107" y="479331"/>
        <a:ext cx="1586231" cy="2330957"/>
      </dsp:txXfrm>
    </dsp:sp>
    <dsp:sp modelId="{5743ADB6-EB30-1F46-8498-EFF1E2F8CFF5}">
      <dsp:nvSpPr>
        <dsp:cNvPr id="0" name=""/>
        <dsp:cNvSpPr/>
      </dsp:nvSpPr>
      <dsp:spPr>
        <a:xfrm>
          <a:off x="4216181" y="1435879"/>
          <a:ext cx="357205" cy="4178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216181" y="1519451"/>
        <a:ext cx="250044" cy="250718"/>
      </dsp:txXfrm>
    </dsp:sp>
    <dsp:sp modelId="{5DF830B6-F006-764F-AF6F-875A6E1DF9FD}">
      <dsp:nvSpPr>
        <dsp:cNvPr id="0" name=""/>
        <dsp:cNvSpPr/>
      </dsp:nvSpPr>
      <dsp:spPr>
        <a:xfrm>
          <a:off x="4721661" y="429981"/>
          <a:ext cx="1684931" cy="242965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What system do you use to record and report financial transactions?</a:t>
          </a:r>
        </a:p>
        <a:p>
          <a:pPr marL="114300" lvl="1" indent="-114300" algn="l" defTabSz="577850">
            <a:lnSpc>
              <a:spcPct val="90000"/>
            </a:lnSpc>
            <a:spcBef>
              <a:spcPct val="0"/>
            </a:spcBef>
            <a:spcAft>
              <a:spcPct val="15000"/>
            </a:spcAft>
            <a:buChar char="•"/>
          </a:pPr>
          <a:r>
            <a:rPr lang="en-US" sz="1300" kern="1200" dirty="0"/>
            <a:t>Manual ledger</a:t>
          </a:r>
        </a:p>
        <a:p>
          <a:pPr marL="114300" lvl="1" indent="-114300" algn="l" defTabSz="577850">
            <a:lnSpc>
              <a:spcPct val="90000"/>
            </a:lnSpc>
            <a:spcBef>
              <a:spcPct val="0"/>
            </a:spcBef>
            <a:spcAft>
              <a:spcPct val="15000"/>
            </a:spcAft>
            <a:buChar char="•"/>
          </a:pPr>
          <a:r>
            <a:rPr lang="en-US" sz="1300" kern="1200" dirty="0"/>
            <a:t>Excel spreadsheets</a:t>
          </a:r>
        </a:p>
        <a:p>
          <a:pPr marL="114300" lvl="1" indent="-114300" algn="l" defTabSz="577850">
            <a:lnSpc>
              <a:spcPct val="90000"/>
            </a:lnSpc>
            <a:spcBef>
              <a:spcPct val="0"/>
            </a:spcBef>
            <a:spcAft>
              <a:spcPct val="15000"/>
            </a:spcAft>
            <a:buChar char="•"/>
          </a:pPr>
          <a:r>
            <a:rPr lang="en-US" sz="1300" kern="1200" dirty="0"/>
            <a:t>Quicken</a:t>
          </a:r>
        </a:p>
        <a:p>
          <a:pPr marL="114300" lvl="1" indent="-114300" algn="l" defTabSz="577850">
            <a:lnSpc>
              <a:spcPct val="90000"/>
            </a:lnSpc>
            <a:spcBef>
              <a:spcPct val="0"/>
            </a:spcBef>
            <a:spcAft>
              <a:spcPct val="15000"/>
            </a:spcAft>
            <a:buChar char="•"/>
          </a:pPr>
          <a:r>
            <a:rPr lang="en-US" sz="1300" kern="1200" dirty="0"/>
            <a:t>QuickBooks</a:t>
          </a:r>
        </a:p>
        <a:p>
          <a:pPr marL="114300" lvl="1" indent="-114300" algn="l" defTabSz="577850">
            <a:lnSpc>
              <a:spcPct val="90000"/>
            </a:lnSpc>
            <a:spcBef>
              <a:spcPct val="0"/>
            </a:spcBef>
            <a:spcAft>
              <a:spcPct val="15000"/>
            </a:spcAft>
            <a:buChar char="•"/>
          </a:pPr>
          <a:r>
            <a:rPr lang="en-US" sz="1300" kern="1200" dirty="0"/>
            <a:t>Other</a:t>
          </a:r>
        </a:p>
      </dsp:txBody>
      <dsp:txXfrm>
        <a:off x="4771011" y="479331"/>
        <a:ext cx="1586231" cy="2330957"/>
      </dsp:txXfrm>
    </dsp:sp>
    <dsp:sp modelId="{BB7B5BAF-419B-B246-B8B6-26880619B545}">
      <dsp:nvSpPr>
        <dsp:cNvPr id="0" name=""/>
        <dsp:cNvSpPr/>
      </dsp:nvSpPr>
      <dsp:spPr>
        <a:xfrm>
          <a:off x="6575085" y="1435879"/>
          <a:ext cx="357205" cy="41786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575085" y="1519451"/>
        <a:ext cx="250044" cy="250718"/>
      </dsp:txXfrm>
    </dsp:sp>
    <dsp:sp modelId="{F15CED1B-1C98-D74E-9544-73FB118475A8}">
      <dsp:nvSpPr>
        <dsp:cNvPr id="0" name=""/>
        <dsp:cNvSpPr/>
      </dsp:nvSpPr>
      <dsp:spPr>
        <a:xfrm>
          <a:off x="7080565" y="429981"/>
          <a:ext cx="1684931" cy="24296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Do you have silent auction fundraisers?</a:t>
          </a:r>
        </a:p>
        <a:p>
          <a:pPr marL="114300" lvl="1" indent="-114300" algn="l" defTabSz="577850">
            <a:lnSpc>
              <a:spcPct val="90000"/>
            </a:lnSpc>
            <a:spcBef>
              <a:spcPct val="0"/>
            </a:spcBef>
            <a:spcAft>
              <a:spcPct val="15000"/>
            </a:spcAft>
            <a:buChar char="•"/>
          </a:pPr>
          <a:r>
            <a:rPr lang="en-US" sz="1300" kern="1200" dirty="0"/>
            <a:t>Yes</a:t>
          </a:r>
        </a:p>
        <a:p>
          <a:pPr marL="114300" lvl="1" indent="-114300" algn="l" defTabSz="577850">
            <a:lnSpc>
              <a:spcPct val="90000"/>
            </a:lnSpc>
            <a:spcBef>
              <a:spcPct val="0"/>
            </a:spcBef>
            <a:spcAft>
              <a:spcPct val="15000"/>
            </a:spcAft>
            <a:buChar char="•"/>
          </a:pPr>
          <a:r>
            <a:rPr lang="en-US" sz="1300" kern="1200" dirty="0"/>
            <a:t>No</a:t>
          </a:r>
        </a:p>
        <a:p>
          <a:pPr marL="114300" lvl="1" indent="-114300" algn="l" defTabSz="577850">
            <a:lnSpc>
              <a:spcPct val="90000"/>
            </a:lnSpc>
            <a:spcBef>
              <a:spcPct val="0"/>
            </a:spcBef>
            <a:spcAft>
              <a:spcPct val="15000"/>
            </a:spcAft>
            <a:buChar char="•"/>
          </a:pPr>
          <a:r>
            <a:rPr lang="en-US" sz="1300" kern="1200" dirty="0"/>
            <a:t>Considering it</a:t>
          </a:r>
        </a:p>
        <a:p>
          <a:pPr marL="114300" lvl="1" indent="-114300" algn="l" defTabSz="577850">
            <a:lnSpc>
              <a:spcPct val="90000"/>
            </a:lnSpc>
            <a:spcBef>
              <a:spcPct val="0"/>
            </a:spcBef>
            <a:spcAft>
              <a:spcPct val="15000"/>
            </a:spcAft>
            <a:buChar char="•"/>
          </a:pPr>
          <a:r>
            <a:rPr lang="en-US" sz="1300" kern="1200" dirty="0"/>
            <a:t>Not sure</a:t>
          </a:r>
        </a:p>
      </dsp:txBody>
      <dsp:txXfrm>
        <a:off x="7129915" y="479331"/>
        <a:ext cx="1586231" cy="2330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5E2CD-3131-CE48-A40D-1271A969C579}">
      <dsp:nvSpPr>
        <dsp:cNvPr id="0" name=""/>
        <dsp:cNvSpPr/>
      </dsp:nvSpPr>
      <dsp:spPr>
        <a:xfrm>
          <a:off x="0" y="244806"/>
          <a:ext cx="5076826" cy="8769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Work with your board to evaluate the financial health and stability of your finances, develop a budget that supports the programs and activities of your branch and support a financial review process</a:t>
          </a:r>
        </a:p>
      </dsp:txBody>
      <dsp:txXfrm>
        <a:off x="42809" y="287615"/>
        <a:ext cx="4991208" cy="791333"/>
      </dsp:txXfrm>
    </dsp:sp>
    <dsp:sp modelId="{848D33E1-97FF-5F48-9BFA-E3E4C7BAAB3C}">
      <dsp:nvSpPr>
        <dsp:cNvPr id="0" name=""/>
        <dsp:cNvSpPr/>
      </dsp:nvSpPr>
      <dsp:spPr>
        <a:xfrm>
          <a:off x="0" y="1159198"/>
          <a:ext cx="5076826" cy="876951"/>
        </a:xfrm>
        <a:prstGeom prst="roundRect">
          <a:avLst/>
        </a:prstGeom>
        <a:solidFill>
          <a:schemeClr val="accent2">
            <a:hueOff val="-2587972"/>
            <a:satOff val="11465"/>
            <a:lumOff val="-4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Prepare monthly financial statements and include analysis of actual performance against budget.</a:t>
          </a:r>
        </a:p>
      </dsp:txBody>
      <dsp:txXfrm>
        <a:off x="42809" y="1202007"/>
        <a:ext cx="4991208" cy="791333"/>
      </dsp:txXfrm>
    </dsp:sp>
    <dsp:sp modelId="{730E14DC-3BF1-D744-BEA8-FE3B5FA5F1A3}">
      <dsp:nvSpPr>
        <dsp:cNvPr id="0" name=""/>
        <dsp:cNvSpPr/>
      </dsp:nvSpPr>
      <dsp:spPr>
        <a:xfrm>
          <a:off x="0" y="2073589"/>
          <a:ext cx="5076826" cy="876951"/>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Be aware of relevant federal and state charitable tax issues and legal liabilities.</a:t>
          </a:r>
        </a:p>
      </dsp:txBody>
      <dsp:txXfrm>
        <a:off x="42809" y="2116398"/>
        <a:ext cx="4991208" cy="791333"/>
      </dsp:txXfrm>
    </dsp:sp>
    <dsp:sp modelId="{45F31163-825A-FA4D-AFA4-CF9899FCE42F}">
      <dsp:nvSpPr>
        <dsp:cNvPr id="0" name=""/>
        <dsp:cNvSpPr/>
      </dsp:nvSpPr>
      <dsp:spPr>
        <a:xfrm>
          <a:off x="0" y="2987981"/>
          <a:ext cx="5076826" cy="876951"/>
        </a:xfrm>
        <a:prstGeom prst="roundRect">
          <a:avLst/>
        </a:prstGeom>
        <a:solidFill>
          <a:schemeClr val="accent2">
            <a:hueOff val="-7763915"/>
            <a:satOff val="34394"/>
            <a:lumOff val="-126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Retain in good order all financial statements, IRS forms and correspondence, sales and use tax certificates, tax determination letters, paid checks, deposits, contracts, and other financial supporting documents consistent with best practices and state laws.</a:t>
          </a:r>
        </a:p>
      </dsp:txBody>
      <dsp:txXfrm>
        <a:off x="42809" y="3030790"/>
        <a:ext cx="4991208" cy="791333"/>
      </dsp:txXfrm>
    </dsp:sp>
    <dsp:sp modelId="{D3A8098E-BE7E-E04A-A3DF-48AA03837620}">
      <dsp:nvSpPr>
        <dsp:cNvPr id="0" name=""/>
        <dsp:cNvSpPr/>
      </dsp:nvSpPr>
      <dsp:spPr>
        <a:xfrm>
          <a:off x="0" y="3902372"/>
          <a:ext cx="5076826" cy="876951"/>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Adhere to all local, state, and federal charitable tax laws and generally accepted accounting principles and practices.</a:t>
          </a:r>
        </a:p>
      </dsp:txBody>
      <dsp:txXfrm>
        <a:off x="42809" y="3945181"/>
        <a:ext cx="4991208" cy="7913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46EAE-D6B2-3C4B-BB5B-B474B28A448D}">
      <dsp:nvSpPr>
        <dsp:cNvPr id="0" name=""/>
        <dsp:cNvSpPr/>
      </dsp:nvSpPr>
      <dsp:spPr>
        <a:xfrm>
          <a:off x="5283" y="627864"/>
          <a:ext cx="1423869" cy="427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517" tIns="112517" rIns="112517" bIns="112517" numCol="1" spcCol="1270" anchor="ctr" anchorCtr="0">
          <a:noAutofit/>
        </a:bodyPr>
        <a:lstStyle/>
        <a:p>
          <a:pPr marL="0" lvl="0" indent="0" algn="ctr" defTabSz="666750">
            <a:lnSpc>
              <a:spcPct val="90000"/>
            </a:lnSpc>
            <a:spcBef>
              <a:spcPct val="0"/>
            </a:spcBef>
            <a:spcAft>
              <a:spcPct val="35000"/>
            </a:spcAft>
            <a:buNone/>
          </a:pPr>
          <a:r>
            <a:rPr lang="en-US" sz="1500" kern="1200" dirty="0"/>
            <a:t>Budget</a:t>
          </a:r>
        </a:p>
      </dsp:txBody>
      <dsp:txXfrm>
        <a:off x="5283" y="627864"/>
        <a:ext cx="1423869" cy="427160"/>
      </dsp:txXfrm>
    </dsp:sp>
    <dsp:sp modelId="{E92F0352-17AA-534D-9714-4FA278FFEAC7}">
      <dsp:nvSpPr>
        <dsp:cNvPr id="0" name=""/>
        <dsp:cNvSpPr/>
      </dsp:nvSpPr>
      <dsp:spPr>
        <a:xfrm>
          <a:off x="5283" y="1055025"/>
          <a:ext cx="1423869" cy="14564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647" tIns="140647" rIns="140647" bIns="140647" numCol="1" spcCol="1270" anchor="t" anchorCtr="0">
          <a:noAutofit/>
        </a:bodyPr>
        <a:lstStyle/>
        <a:p>
          <a:pPr marL="0" lvl="0" indent="0" algn="l" defTabSz="488950">
            <a:lnSpc>
              <a:spcPct val="90000"/>
            </a:lnSpc>
            <a:spcBef>
              <a:spcPct val="0"/>
            </a:spcBef>
            <a:spcAft>
              <a:spcPct val="35000"/>
            </a:spcAft>
            <a:buNone/>
          </a:pPr>
          <a:r>
            <a:rPr lang="en-US" sz="1100" kern="1200" dirty="0"/>
            <a:t>Budget Approval</a:t>
          </a:r>
        </a:p>
      </dsp:txBody>
      <dsp:txXfrm>
        <a:off x="5283" y="1055025"/>
        <a:ext cx="1423869" cy="1456431"/>
      </dsp:txXfrm>
    </dsp:sp>
    <dsp:sp modelId="{6814D9EF-6B0D-CA4D-9749-8F7D68285E9F}">
      <dsp:nvSpPr>
        <dsp:cNvPr id="0" name=""/>
        <dsp:cNvSpPr/>
      </dsp:nvSpPr>
      <dsp:spPr>
        <a:xfrm>
          <a:off x="1537047" y="627864"/>
          <a:ext cx="1423869" cy="427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517" tIns="112517" rIns="112517" bIns="112517" numCol="1" spcCol="1270" anchor="ctr" anchorCtr="0">
          <a:noAutofit/>
        </a:bodyPr>
        <a:lstStyle/>
        <a:p>
          <a:pPr marL="0" lvl="0" indent="0" algn="ctr" defTabSz="666750">
            <a:lnSpc>
              <a:spcPct val="90000"/>
            </a:lnSpc>
            <a:spcBef>
              <a:spcPct val="0"/>
            </a:spcBef>
            <a:spcAft>
              <a:spcPct val="35000"/>
            </a:spcAft>
            <a:buNone/>
          </a:pPr>
          <a:r>
            <a:rPr lang="en-US" sz="1500" kern="1200" dirty="0"/>
            <a:t>Prepare</a:t>
          </a:r>
        </a:p>
      </dsp:txBody>
      <dsp:txXfrm>
        <a:off x="1537047" y="627864"/>
        <a:ext cx="1423869" cy="427160"/>
      </dsp:txXfrm>
    </dsp:sp>
    <dsp:sp modelId="{97FD5340-EA94-784A-9562-5B66E4A3A634}">
      <dsp:nvSpPr>
        <dsp:cNvPr id="0" name=""/>
        <dsp:cNvSpPr/>
      </dsp:nvSpPr>
      <dsp:spPr>
        <a:xfrm>
          <a:off x="1537047" y="1055025"/>
          <a:ext cx="1423869" cy="14564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647" tIns="140647" rIns="140647" bIns="140647" numCol="1" spcCol="1270" anchor="t" anchorCtr="0">
          <a:noAutofit/>
        </a:bodyPr>
        <a:lstStyle/>
        <a:p>
          <a:pPr marL="0" lvl="0" indent="0" algn="l" defTabSz="488950">
            <a:lnSpc>
              <a:spcPct val="90000"/>
            </a:lnSpc>
            <a:spcBef>
              <a:spcPct val="0"/>
            </a:spcBef>
            <a:spcAft>
              <a:spcPct val="35000"/>
            </a:spcAft>
            <a:buNone/>
          </a:pPr>
          <a:r>
            <a:rPr lang="en-US" sz="1100" kern="1200" dirty="0"/>
            <a:t>Prepare a report with the total and supplementary budgets for individual programs and branch operating costs.</a:t>
          </a:r>
        </a:p>
      </dsp:txBody>
      <dsp:txXfrm>
        <a:off x="1537047" y="1055025"/>
        <a:ext cx="1423869" cy="1456431"/>
      </dsp:txXfrm>
    </dsp:sp>
    <dsp:sp modelId="{222B1996-AE66-BC44-9E11-89A6A7F7DBD6}">
      <dsp:nvSpPr>
        <dsp:cNvPr id="0" name=""/>
        <dsp:cNvSpPr/>
      </dsp:nvSpPr>
      <dsp:spPr>
        <a:xfrm>
          <a:off x="3068811" y="627864"/>
          <a:ext cx="1423869" cy="427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517" tIns="112517" rIns="112517" bIns="112517" numCol="1" spcCol="1270" anchor="ctr" anchorCtr="0">
          <a:noAutofit/>
        </a:bodyPr>
        <a:lstStyle/>
        <a:p>
          <a:pPr marL="0" lvl="0" indent="0" algn="ctr" defTabSz="666750">
            <a:lnSpc>
              <a:spcPct val="90000"/>
            </a:lnSpc>
            <a:spcBef>
              <a:spcPct val="0"/>
            </a:spcBef>
            <a:spcAft>
              <a:spcPct val="35000"/>
            </a:spcAft>
            <a:buNone/>
          </a:pPr>
          <a:r>
            <a:rPr lang="en-US" sz="1500" kern="1200" dirty="0"/>
            <a:t>Include</a:t>
          </a:r>
        </a:p>
      </dsp:txBody>
      <dsp:txXfrm>
        <a:off x="3068811" y="627864"/>
        <a:ext cx="1423869" cy="427160"/>
      </dsp:txXfrm>
    </dsp:sp>
    <dsp:sp modelId="{DF78BABC-5373-6F43-9B14-6CA36FA8BD95}">
      <dsp:nvSpPr>
        <dsp:cNvPr id="0" name=""/>
        <dsp:cNvSpPr/>
      </dsp:nvSpPr>
      <dsp:spPr>
        <a:xfrm>
          <a:off x="3068811" y="1055025"/>
          <a:ext cx="1423869" cy="14564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647" tIns="140647" rIns="140647" bIns="140647" numCol="1" spcCol="1270" anchor="t" anchorCtr="0">
          <a:noAutofit/>
        </a:bodyPr>
        <a:lstStyle/>
        <a:p>
          <a:pPr marL="0" lvl="0" indent="0" algn="l" defTabSz="488950">
            <a:lnSpc>
              <a:spcPct val="90000"/>
            </a:lnSpc>
            <a:spcBef>
              <a:spcPct val="0"/>
            </a:spcBef>
            <a:spcAft>
              <a:spcPct val="35000"/>
            </a:spcAft>
            <a:buNone/>
          </a:pPr>
          <a:r>
            <a:rPr lang="en-US" sz="1100" kern="1200" dirty="0"/>
            <a:t>Include historical information on revenue and expenses.</a:t>
          </a:r>
        </a:p>
      </dsp:txBody>
      <dsp:txXfrm>
        <a:off x="3068811" y="1055025"/>
        <a:ext cx="1423869" cy="1456431"/>
      </dsp:txXfrm>
    </dsp:sp>
    <dsp:sp modelId="{8D447F30-8DFB-5A4C-9288-A228611E7976}">
      <dsp:nvSpPr>
        <dsp:cNvPr id="0" name=""/>
        <dsp:cNvSpPr/>
      </dsp:nvSpPr>
      <dsp:spPr>
        <a:xfrm>
          <a:off x="4600575" y="627864"/>
          <a:ext cx="1423869" cy="427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517" tIns="112517" rIns="112517" bIns="112517" numCol="1" spcCol="1270" anchor="ctr" anchorCtr="0">
          <a:noAutofit/>
        </a:bodyPr>
        <a:lstStyle/>
        <a:p>
          <a:pPr marL="0" lvl="0" indent="0" algn="ctr" defTabSz="666750">
            <a:lnSpc>
              <a:spcPct val="90000"/>
            </a:lnSpc>
            <a:spcBef>
              <a:spcPct val="0"/>
            </a:spcBef>
            <a:spcAft>
              <a:spcPct val="35000"/>
            </a:spcAft>
            <a:buNone/>
          </a:pPr>
          <a:r>
            <a:rPr lang="en-US" sz="1500" kern="1200" dirty="0"/>
            <a:t>Ask</a:t>
          </a:r>
        </a:p>
      </dsp:txBody>
      <dsp:txXfrm>
        <a:off x="4600575" y="627864"/>
        <a:ext cx="1423869" cy="427160"/>
      </dsp:txXfrm>
    </dsp:sp>
    <dsp:sp modelId="{0464DDB7-219E-1B48-B633-133C4481EED1}">
      <dsp:nvSpPr>
        <dsp:cNvPr id="0" name=""/>
        <dsp:cNvSpPr/>
      </dsp:nvSpPr>
      <dsp:spPr>
        <a:xfrm>
          <a:off x="4600575" y="1055025"/>
          <a:ext cx="1423869" cy="14564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647" tIns="140647" rIns="140647" bIns="140647" numCol="1" spcCol="1270" anchor="t" anchorCtr="0">
          <a:noAutofit/>
        </a:bodyPr>
        <a:lstStyle/>
        <a:p>
          <a:pPr marL="0" lvl="0" indent="0" algn="l" defTabSz="488950">
            <a:lnSpc>
              <a:spcPct val="90000"/>
            </a:lnSpc>
            <a:spcBef>
              <a:spcPct val="0"/>
            </a:spcBef>
            <a:spcAft>
              <a:spcPct val="35000"/>
            </a:spcAft>
            <a:buNone/>
          </a:pPr>
          <a:r>
            <a:rPr lang="en-US" sz="1100" kern="1200" dirty="0"/>
            <a:t>Ask other officers and program chairs to review your budget carefully.</a:t>
          </a:r>
        </a:p>
      </dsp:txBody>
      <dsp:txXfrm>
        <a:off x="4600575" y="1055025"/>
        <a:ext cx="1423869" cy="1456431"/>
      </dsp:txXfrm>
    </dsp:sp>
    <dsp:sp modelId="{A4448C86-B121-9741-B42D-254212568D62}">
      <dsp:nvSpPr>
        <dsp:cNvPr id="0" name=""/>
        <dsp:cNvSpPr/>
      </dsp:nvSpPr>
      <dsp:spPr>
        <a:xfrm>
          <a:off x="6132339" y="627864"/>
          <a:ext cx="1423869" cy="427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517" tIns="112517" rIns="112517" bIns="112517" numCol="1" spcCol="1270" anchor="ctr" anchorCtr="0">
          <a:noAutofit/>
        </a:bodyPr>
        <a:lstStyle/>
        <a:p>
          <a:pPr marL="0" lvl="0" indent="0" algn="ctr" defTabSz="666750">
            <a:lnSpc>
              <a:spcPct val="90000"/>
            </a:lnSpc>
            <a:spcBef>
              <a:spcPct val="0"/>
            </a:spcBef>
            <a:spcAft>
              <a:spcPct val="35000"/>
            </a:spcAft>
            <a:buNone/>
          </a:pPr>
          <a:r>
            <a:rPr lang="en-US" sz="1500" kern="1200" dirty="0"/>
            <a:t>Present</a:t>
          </a:r>
        </a:p>
      </dsp:txBody>
      <dsp:txXfrm>
        <a:off x="6132339" y="627864"/>
        <a:ext cx="1423869" cy="427160"/>
      </dsp:txXfrm>
    </dsp:sp>
    <dsp:sp modelId="{9AA653D0-1AB9-4B4D-ABF5-55AB746E50EE}">
      <dsp:nvSpPr>
        <dsp:cNvPr id="0" name=""/>
        <dsp:cNvSpPr/>
      </dsp:nvSpPr>
      <dsp:spPr>
        <a:xfrm>
          <a:off x="6132339" y="1055025"/>
          <a:ext cx="1423869" cy="14564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647" tIns="140647" rIns="140647" bIns="140647" numCol="1" spcCol="1270" anchor="t" anchorCtr="0">
          <a:noAutofit/>
        </a:bodyPr>
        <a:lstStyle/>
        <a:p>
          <a:pPr marL="0" lvl="0" indent="0" algn="l" defTabSz="488950">
            <a:lnSpc>
              <a:spcPct val="90000"/>
            </a:lnSpc>
            <a:spcBef>
              <a:spcPct val="0"/>
            </a:spcBef>
            <a:spcAft>
              <a:spcPct val="35000"/>
            </a:spcAft>
            <a:buNone/>
          </a:pPr>
          <a:r>
            <a:rPr lang="en-US" sz="1100" kern="1200" dirty="0"/>
            <a:t>After the budget has been reviewed and revised where necessary, present it to the branch board for approval.</a:t>
          </a:r>
        </a:p>
      </dsp:txBody>
      <dsp:txXfrm>
        <a:off x="6132339" y="1055025"/>
        <a:ext cx="1423869" cy="1456431"/>
      </dsp:txXfrm>
    </dsp:sp>
    <dsp:sp modelId="{06D22B00-14A3-0544-B6F8-D92E974ABA5D}">
      <dsp:nvSpPr>
        <dsp:cNvPr id="0" name=""/>
        <dsp:cNvSpPr/>
      </dsp:nvSpPr>
      <dsp:spPr>
        <a:xfrm>
          <a:off x="7664104" y="627864"/>
          <a:ext cx="1423869" cy="427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517" tIns="112517" rIns="112517" bIns="112517" numCol="1" spcCol="1270" anchor="ctr" anchorCtr="0">
          <a:noAutofit/>
        </a:bodyPr>
        <a:lstStyle/>
        <a:p>
          <a:pPr marL="0" lvl="0" indent="0" algn="ctr" defTabSz="666750">
            <a:lnSpc>
              <a:spcPct val="90000"/>
            </a:lnSpc>
            <a:spcBef>
              <a:spcPct val="0"/>
            </a:spcBef>
            <a:spcAft>
              <a:spcPct val="35000"/>
            </a:spcAft>
            <a:buNone/>
          </a:pPr>
          <a:r>
            <a:rPr lang="en-US" sz="1500" kern="1200" dirty="0"/>
            <a:t>Remember</a:t>
          </a:r>
        </a:p>
      </dsp:txBody>
      <dsp:txXfrm>
        <a:off x="7664104" y="627864"/>
        <a:ext cx="1423869" cy="427160"/>
      </dsp:txXfrm>
    </dsp:sp>
    <dsp:sp modelId="{C51E841D-6030-0249-9DF6-F9EC9DDBE82B}">
      <dsp:nvSpPr>
        <dsp:cNvPr id="0" name=""/>
        <dsp:cNvSpPr/>
      </dsp:nvSpPr>
      <dsp:spPr>
        <a:xfrm>
          <a:off x="7664104" y="1055025"/>
          <a:ext cx="1423869" cy="14564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647" tIns="140647" rIns="140647" bIns="140647" numCol="1" spcCol="1270" anchor="t" anchorCtr="0">
          <a:noAutofit/>
        </a:bodyPr>
        <a:lstStyle/>
        <a:p>
          <a:pPr marL="0" lvl="0" indent="0" algn="l" defTabSz="488950">
            <a:lnSpc>
              <a:spcPct val="90000"/>
            </a:lnSpc>
            <a:spcBef>
              <a:spcPct val="0"/>
            </a:spcBef>
            <a:spcAft>
              <a:spcPct val="35000"/>
            </a:spcAft>
            <a:buNone/>
          </a:pPr>
          <a:r>
            <a:rPr lang="en-US" sz="1100" kern="1200" dirty="0"/>
            <a:t>Remember – and communicate with the board and all budget contributors, </a:t>
          </a:r>
          <a:r>
            <a:rPr lang="en-US" sz="1100" u="sng" kern="1200" dirty="0"/>
            <a:t>a budget needs to be workable!</a:t>
          </a:r>
        </a:p>
      </dsp:txBody>
      <dsp:txXfrm>
        <a:off x="7664104" y="1055025"/>
        <a:ext cx="1423869" cy="1456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7C48D-48ED-2F45-B6AC-46059367AF4F}">
      <dsp:nvSpPr>
        <dsp:cNvPr id="0" name=""/>
        <dsp:cNvSpPr/>
      </dsp:nvSpPr>
      <dsp:spPr>
        <a:xfrm>
          <a:off x="0" y="0"/>
          <a:ext cx="58822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B8D5B-77CD-104A-BA9C-21C9C768037E}">
      <dsp:nvSpPr>
        <dsp:cNvPr id="0" name=""/>
        <dsp:cNvSpPr/>
      </dsp:nvSpPr>
      <dsp:spPr>
        <a:xfrm>
          <a:off x="0" y="0"/>
          <a:ext cx="1176444" cy="201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reviewers should examine:</a:t>
          </a:r>
        </a:p>
      </dsp:txBody>
      <dsp:txXfrm>
        <a:off x="0" y="0"/>
        <a:ext cx="1176444" cy="2014533"/>
      </dsp:txXfrm>
    </dsp:sp>
    <dsp:sp modelId="{829D9D78-CFE1-374F-B12C-284873F8BDB5}">
      <dsp:nvSpPr>
        <dsp:cNvPr id="0" name=""/>
        <dsp:cNvSpPr/>
      </dsp:nvSpPr>
      <dsp:spPr>
        <a:xfrm>
          <a:off x="1264677" y="13599"/>
          <a:ext cx="4617543" cy="271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Bylaws and any bylaws changes since the last financial review</a:t>
          </a:r>
        </a:p>
      </dsp:txBody>
      <dsp:txXfrm>
        <a:off x="1264677" y="13599"/>
        <a:ext cx="4617543" cy="271981"/>
      </dsp:txXfrm>
    </dsp:sp>
    <dsp:sp modelId="{53F609A4-0349-4247-8B10-F0D09BF118FD}">
      <dsp:nvSpPr>
        <dsp:cNvPr id="0" name=""/>
        <dsp:cNvSpPr/>
      </dsp:nvSpPr>
      <dsp:spPr>
        <a:xfrm>
          <a:off x="1176444" y="285580"/>
          <a:ext cx="47057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A5262A-3CF8-BC48-BB2E-E7611B2163CB}">
      <dsp:nvSpPr>
        <dsp:cNvPr id="0" name=""/>
        <dsp:cNvSpPr/>
      </dsp:nvSpPr>
      <dsp:spPr>
        <a:xfrm>
          <a:off x="1264677" y="299179"/>
          <a:ext cx="4617543" cy="271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Minutes of all meetings</a:t>
          </a:r>
        </a:p>
      </dsp:txBody>
      <dsp:txXfrm>
        <a:off x="1264677" y="299179"/>
        <a:ext cx="4617543" cy="271981"/>
      </dsp:txXfrm>
    </dsp:sp>
    <dsp:sp modelId="{1D9947BE-B223-0F41-B2C0-F5E08145ED60}">
      <dsp:nvSpPr>
        <dsp:cNvPr id="0" name=""/>
        <dsp:cNvSpPr/>
      </dsp:nvSpPr>
      <dsp:spPr>
        <a:xfrm>
          <a:off x="1176444" y="571161"/>
          <a:ext cx="47057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4F8C95-9AE9-9D40-8029-B425FDB12250}">
      <dsp:nvSpPr>
        <dsp:cNvPr id="0" name=""/>
        <dsp:cNvSpPr/>
      </dsp:nvSpPr>
      <dsp:spPr>
        <a:xfrm>
          <a:off x="1264677" y="584760"/>
          <a:ext cx="4617543" cy="271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Financial procedures for developing the  budget, signing checks, and approving unbudgeted expenses</a:t>
          </a:r>
        </a:p>
      </dsp:txBody>
      <dsp:txXfrm>
        <a:off x="1264677" y="584760"/>
        <a:ext cx="4617543" cy="271981"/>
      </dsp:txXfrm>
    </dsp:sp>
    <dsp:sp modelId="{759BDE3B-C79E-CE43-A59D-783528FC3A99}">
      <dsp:nvSpPr>
        <dsp:cNvPr id="0" name=""/>
        <dsp:cNvSpPr/>
      </dsp:nvSpPr>
      <dsp:spPr>
        <a:xfrm>
          <a:off x="1176444" y="856742"/>
          <a:ext cx="47057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D555D0-BD9B-374E-942F-F321D70EEE1E}">
      <dsp:nvSpPr>
        <dsp:cNvPr id="0" name=""/>
        <dsp:cNvSpPr/>
      </dsp:nvSpPr>
      <dsp:spPr>
        <a:xfrm>
          <a:off x="1264677" y="870341"/>
          <a:ext cx="4617543" cy="271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Bank statements</a:t>
          </a:r>
        </a:p>
      </dsp:txBody>
      <dsp:txXfrm>
        <a:off x="1264677" y="870341"/>
        <a:ext cx="4617543" cy="271981"/>
      </dsp:txXfrm>
    </dsp:sp>
    <dsp:sp modelId="{9367F7D1-F46B-1E42-8314-3604FE2CE160}">
      <dsp:nvSpPr>
        <dsp:cNvPr id="0" name=""/>
        <dsp:cNvSpPr/>
      </dsp:nvSpPr>
      <dsp:spPr>
        <a:xfrm>
          <a:off x="1176444" y="1142322"/>
          <a:ext cx="47057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73617-7708-7A4C-A061-5154B52306ED}">
      <dsp:nvSpPr>
        <dsp:cNvPr id="0" name=""/>
        <dsp:cNvSpPr/>
      </dsp:nvSpPr>
      <dsp:spPr>
        <a:xfrm>
          <a:off x="1264677" y="1155921"/>
          <a:ext cx="4617543" cy="271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Receipts and disbursement or computer printouts for these items</a:t>
          </a:r>
        </a:p>
      </dsp:txBody>
      <dsp:txXfrm>
        <a:off x="1264677" y="1155921"/>
        <a:ext cx="4617543" cy="271981"/>
      </dsp:txXfrm>
    </dsp:sp>
    <dsp:sp modelId="{83853F72-360C-B54F-9180-DE3F855A110D}">
      <dsp:nvSpPr>
        <dsp:cNvPr id="0" name=""/>
        <dsp:cNvSpPr/>
      </dsp:nvSpPr>
      <dsp:spPr>
        <a:xfrm>
          <a:off x="1176444" y="1427903"/>
          <a:ext cx="47057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DFE593-A949-6644-9D39-B7E56AB7C18B}">
      <dsp:nvSpPr>
        <dsp:cNvPr id="0" name=""/>
        <dsp:cNvSpPr/>
      </dsp:nvSpPr>
      <dsp:spPr>
        <a:xfrm>
          <a:off x="1264677" y="1441502"/>
          <a:ext cx="4617543" cy="271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The final financial statement for the fiscal year</a:t>
          </a:r>
        </a:p>
      </dsp:txBody>
      <dsp:txXfrm>
        <a:off x="1264677" y="1441502"/>
        <a:ext cx="4617543" cy="271981"/>
      </dsp:txXfrm>
    </dsp:sp>
    <dsp:sp modelId="{EFFA4170-70DE-7741-B83F-15CF5145D223}">
      <dsp:nvSpPr>
        <dsp:cNvPr id="0" name=""/>
        <dsp:cNvSpPr/>
      </dsp:nvSpPr>
      <dsp:spPr>
        <a:xfrm>
          <a:off x="1176444" y="1713484"/>
          <a:ext cx="47057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C6CD3D-8E21-3940-AC90-CC148AB93F7D}">
      <dsp:nvSpPr>
        <dsp:cNvPr id="0" name=""/>
        <dsp:cNvSpPr/>
      </dsp:nvSpPr>
      <dsp:spPr>
        <a:xfrm>
          <a:off x="1264677" y="1727083"/>
          <a:ext cx="4617543" cy="271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Receipts and disbursements connected with fundraising activities</a:t>
          </a:r>
        </a:p>
      </dsp:txBody>
      <dsp:txXfrm>
        <a:off x="1264677" y="1727083"/>
        <a:ext cx="4617543" cy="271981"/>
      </dsp:txXfrm>
    </dsp:sp>
    <dsp:sp modelId="{25D34D9F-9EDF-3C47-9126-3F9BE0794FC3}">
      <dsp:nvSpPr>
        <dsp:cNvPr id="0" name=""/>
        <dsp:cNvSpPr/>
      </dsp:nvSpPr>
      <dsp:spPr>
        <a:xfrm>
          <a:off x="1176444" y="1999064"/>
          <a:ext cx="47057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004B2-5FEE-F04C-862C-97C39DF38667}">
      <dsp:nvSpPr>
        <dsp:cNvPr id="0" name=""/>
        <dsp:cNvSpPr/>
      </dsp:nvSpPr>
      <dsp:spPr>
        <a:xfrm>
          <a:off x="2022149" y="1094"/>
          <a:ext cx="4305221" cy="25831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The reviewers will check:</a:t>
          </a:r>
        </a:p>
        <a:p>
          <a:pPr marL="114300" lvl="1" indent="-114300" algn="l" defTabSz="533400">
            <a:lnSpc>
              <a:spcPct val="90000"/>
            </a:lnSpc>
            <a:spcBef>
              <a:spcPct val="0"/>
            </a:spcBef>
            <a:spcAft>
              <a:spcPct val="15000"/>
            </a:spcAft>
            <a:buChar char="•"/>
          </a:pPr>
          <a:r>
            <a:rPr lang="en-US" sz="1200" kern="1200" dirty="0"/>
            <a:t>Receipts on the books against the bank statements to ensure that there were no long delays between receipt and deposit</a:t>
          </a:r>
        </a:p>
        <a:p>
          <a:pPr marL="114300" lvl="1" indent="-114300" algn="l" defTabSz="533400">
            <a:lnSpc>
              <a:spcPct val="90000"/>
            </a:lnSpc>
            <a:spcBef>
              <a:spcPct val="0"/>
            </a:spcBef>
            <a:spcAft>
              <a:spcPct val="15000"/>
            </a:spcAft>
            <a:buChar char="•"/>
          </a:pPr>
          <a:r>
            <a:rPr lang="en-US" sz="1200" kern="1200" dirty="0"/>
            <a:t>Paid checks against the checkbook and cash disbursement ledger to ensure that checks were signed and supporting documents for each disbursement were included</a:t>
          </a:r>
        </a:p>
        <a:p>
          <a:pPr marL="114300" lvl="1" indent="-114300" algn="l" defTabSz="533400">
            <a:lnSpc>
              <a:spcPct val="90000"/>
            </a:lnSpc>
            <a:spcBef>
              <a:spcPct val="0"/>
            </a:spcBef>
            <a:spcAft>
              <a:spcPct val="15000"/>
            </a:spcAft>
            <a:buChar char="•"/>
          </a:pPr>
          <a:r>
            <a:rPr lang="en-US" sz="1200" kern="1200" dirty="0"/>
            <a:t>Account reconciliations, including checks more than six months old that have not been cashed</a:t>
          </a:r>
        </a:p>
        <a:p>
          <a:pPr marL="114300" lvl="1" indent="-114300" algn="l" defTabSz="533400">
            <a:lnSpc>
              <a:spcPct val="90000"/>
            </a:lnSpc>
            <a:spcBef>
              <a:spcPct val="0"/>
            </a:spcBef>
            <a:spcAft>
              <a:spcPct val="15000"/>
            </a:spcAft>
            <a:buChar char="•"/>
          </a:pPr>
          <a:r>
            <a:rPr lang="en-US" sz="1200" kern="1200" dirty="0"/>
            <a:t>Assets and liabilities</a:t>
          </a:r>
        </a:p>
        <a:p>
          <a:pPr marL="114300" lvl="1" indent="-114300" algn="l" defTabSz="533400">
            <a:lnSpc>
              <a:spcPct val="90000"/>
            </a:lnSpc>
            <a:spcBef>
              <a:spcPct val="0"/>
            </a:spcBef>
            <a:spcAft>
              <a:spcPct val="15000"/>
            </a:spcAft>
            <a:buChar char="•"/>
          </a:pPr>
          <a:r>
            <a:rPr lang="en-US" sz="1200" kern="1200" dirty="0"/>
            <a:t>Form 990, 990-EZ, or 990-N filing, California 199 or 199-N, RRF-1 and CT-TR-1 + other forms as required to be filed by branch</a:t>
          </a:r>
        </a:p>
        <a:p>
          <a:pPr marL="114300" lvl="1" indent="-114300" algn="l" defTabSz="533400">
            <a:lnSpc>
              <a:spcPct val="90000"/>
            </a:lnSpc>
            <a:spcBef>
              <a:spcPct val="0"/>
            </a:spcBef>
            <a:spcAft>
              <a:spcPct val="15000"/>
            </a:spcAft>
            <a:buChar char="•"/>
          </a:pPr>
          <a:endParaRPr lang="en-US" sz="1200" kern="1200" dirty="0"/>
        </a:p>
      </dsp:txBody>
      <dsp:txXfrm>
        <a:off x="2022149" y="1094"/>
        <a:ext cx="4305221" cy="25831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86D45-9D7D-E043-9E52-22AD2897B91D}" type="datetimeFigureOut">
              <a:rPr lang="en-US" smtClean="0"/>
              <a:t>12/7/23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26841-7644-E648-8471-53720311EB2A}" type="slidenum">
              <a:rPr lang="en-US" smtClean="0"/>
              <a:t>‹#›</a:t>
            </a:fld>
            <a:endParaRPr lang="en-US" dirty="0"/>
          </a:p>
        </p:txBody>
      </p:sp>
    </p:spTree>
    <p:extLst>
      <p:ext uri="{BB962C8B-B14F-4D97-AF65-F5344CB8AC3E}">
        <p14:creationId xmlns:p14="http://schemas.microsoft.com/office/powerpoint/2010/main" val="85577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introduce Finance Committee, emphasize Q&amp;A</a:t>
            </a:r>
          </a:p>
        </p:txBody>
      </p:sp>
      <p:sp>
        <p:nvSpPr>
          <p:cNvPr id="4" name="Slide Number Placeholder 3"/>
          <p:cNvSpPr>
            <a:spLocks noGrp="1"/>
          </p:cNvSpPr>
          <p:nvPr>
            <p:ph type="sldNum" sz="quarter" idx="5"/>
          </p:nvPr>
        </p:nvSpPr>
        <p:spPr/>
        <p:txBody>
          <a:bodyPr/>
          <a:lstStyle/>
          <a:p>
            <a:fld id="{75E26841-7644-E648-8471-53720311EB2A}" type="slidenum">
              <a:rPr lang="en-US" smtClean="0"/>
              <a:t>1</a:t>
            </a:fld>
            <a:endParaRPr lang="en-US" dirty="0"/>
          </a:p>
        </p:txBody>
      </p:sp>
    </p:spTree>
    <p:extLst>
      <p:ext uri="{BB962C8B-B14F-4D97-AF65-F5344CB8AC3E}">
        <p14:creationId xmlns:p14="http://schemas.microsoft.com/office/powerpoint/2010/main" val="4080848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Click to view IRS Form and information</a:t>
            </a:r>
          </a:p>
        </p:txBody>
      </p:sp>
      <p:sp>
        <p:nvSpPr>
          <p:cNvPr id="4" name="Slide Number Placeholder 3"/>
          <p:cNvSpPr>
            <a:spLocks noGrp="1"/>
          </p:cNvSpPr>
          <p:nvPr>
            <p:ph type="sldNum" sz="quarter" idx="5"/>
          </p:nvPr>
        </p:nvSpPr>
        <p:spPr/>
        <p:txBody>
          <a:bodyPr/>
          <a:lstStyle/>
          <a:p>
            <a:fld id="{3F5DCED0-1F2B-49E5-B701-779292BB5BF2}" type="slidenum">
              <a:rPr lang="en-US" smtClean="0"/>
              <a:t>32</a:t>
            </a:fld>
            <a:endParaRPr lang="en-US"/>
          </a:p>
        </p:txBody>
      </p:sp>
    </p:spTree>
    <p:extLst>
      <p:ext uri="{BB962C8B-B14F-4D97-AF65-F5344CB8AC3E}">
        <p14:creationId xmlns:p14="http://schemas.microsoft.com/office/powerpoint/2010/main" val="269984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Click to view form and information</a:t>
            </a:r>
          </a:p>
        </p:txBody>
      </p:sp>
      <p:sp>
        <p:nvSpPr>
          <p:cNvPr id="4" name="Slide Number Placeholder 3"/>
          <p:cNvSpPr>
            <a:spLocks noGrp="1"/>
          </p:cNvSpPr>
          <p:nvPr>
            <p:ph type="sldNum" sz="quarter" idx="5"/>
          </p:nvPr>
        </p:nvSpPr>
        <p:spPr/>
        <p:txBody>
          <a:bodyPr/>
          <a:lstStyle/>
          <a:p>
            <a:fld id="{3F5DCED0-1F2B-49E5-B701-779292BB5BF2}" type="slidenum">
              <a:rPr lang="en-US" smtClean="0"/>
              <a:t>33</a:t>
            </a:fld>
            <a:endParaRPr lang="en-US"/>
          </a:p>
        </p:txBody>
      </p:sp>
    </p:spTree>
    <p:extLst>
      <p:ext uri="{BB962C8B-B14F-4D97-AF65-F5344CB8AC3E}">
        <p14:creationId xmlns:p14="http://schemas.microsoft.com/office/powerpoint/2010/main" val="217907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Announce results of poll</a:t>
            </a:r>
          </a:p>
        </p:txBody>
      </p:sp>
      <p:sp>
        <p:nvSpPr>
          <p:cNvPr id="4" name="Slide Number Placeholder 3"/>
          <p:cNvSpPr>
            <a:spLocks noGrp="1"/>
          </p:cNvSpPr>
          <p:nvPr>
            <p:ph type="sldNum" sz="quarter" idx="5"/>
          </p:nvPr>
        </p:nvSpPr>
        <p:spPr/>
        <p:txBody>
          <a:bodyPr/>
          <a:lstStyle/>
          <a:p>
            <a:fld id="{75E26841-7644-E648-8471-53720311EB2A}" type="slidenum">
              <a:rPr lang="en-US" smtClean="0"/>
              <a:t>2</a:t>
            </a:fld>
            <a:endParaRPr lang="en-US" dirty="0"/>
          </a:p>
        </p:txBody>
      </p:sp>
    </p:spTree>
    <p:extLst>
      <p:ext uri="{BB962C8B-B14F-4D97-AF65-F5344CB8AC3E}">
        <p14:creationId xmlns:p14="http://schemas.microsoft.com/office/powerpoint/2010/main" val="86119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Generally, two positions are required for a branch to function – the President and the Finance VP/Treasurer.  A Secretary is required if the branch is incorporated.</a:t>
            </a:r>
          </a:p>
          <a:p>
            <a:r>
              <a:rPr lang="en-US" dirty="0"/>
              <a:t>2) Review, if branch manages &lt; $2 million, audit if &gt;$2 million. 3) Key financial questions to be addressed.</a:t>
            </a:r>
          </a:p>
          <a:p>
            <a:endParaRPr lang="en-US" dirty="0"/>
          </a:p>
        </p:txBody>
      </p:sp>
      <p:sp>
        <p:nvSpPr>
          <p:cNvPr id="4" name="Slide Number Placeholder 3"/>
          <p:cNvSpPr>
            <a:spLocks noGrp="1"/>
          </p:cNvSpPr>
          <p:nvPr>
            <p:ph type="sldNum" sz="quarter" idx="5"/>
          </p:nvPr>
        </p:nvSpPr>
        <p:spPr/>
        <p:txBody>
          <a:bodyPr/>
          <a:lstStyle/>
          <a:p>
            <a:fld id="{75E26841-7644-E648-8471-53720311EB2A}" type="slidenum">
              <a:rPr lang="en-US" smtClean="0"/>
              <a:t>3</a:t>
            </a:fld>
            <a:endParaRPr lang="en-US" dirty="0"/>
          </a:p>
        </p:txBody>
      </p:sp>
    </p:spTree>
    <p:extLst>
      <p:ext uri="{BB962C8B-B14F-4D97-AF65-F5344CB8AC3E}">
        <p14:creationId xmlns:p14="http://schemas.microsoft.com/office/powerpoint/2010/main" val="37562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lot of responsibility.  And just what are generally accepted accounting principles and practices anyway???</a:t>
            </a:r>
          </a:p>
          <a:p>
            <a:endParaRPr lang="en-US" dirty="0"/>
          </a:p>
        </p:txBody>
      </p:sp>
      <p:sp>
        <p:nvSpPr>
          <p:cNvPr id="4" name="Slide Number Placeholder 3"/>
          <p:cNvSpPr>
            <a:spLocks noGrp="1"/>
          </p:cNvSpPr>
          <p:nvPr>
            <p:ph type="sldNum" sz="quarter" idx="5"/>
          </p:nvPr>
        </p:nvSpPr>
        <p:spPr/>
        <p:txBody>
          <a:bodyPr/>
          <a:lstStyle/>
          <a:p>
            <a:fld id="{75E26841-7644-E648-8471-53720311EB2A}" type="slidenum">
              <a:rPr lang="en-US" smtClean="0"/>
              <a:t>4</a:t>
            </a:fld>
            <a:endParaRPr lang="en-US" dirty="0"/>
          </a:p>
        </p:txBody>
      </p:sp>
    </p:spTree>
    <p:extLst>
      <p:ext uri="{BB962C8B-B14F-4D97-AF65-F5344CB8AC3E}">
        <p14:creationId xmlns:p14="http://schemas.microsoft.com/office/powerpoint/2010/main" val="304758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E26841-7644-E648-8471-53720311EB2A}" type="slidenum">
              <a:rPr lang="en-US" smtClean="0"/>
              <a:t>6</a:t>
            </a:fld>
            <a:endParaRPr lang="en-US" dirty="0"/>
          </a:p>
        </p:txBody>
      </p:sp>
    </p:spTree>
    <p:extLst>
      <p:ext uri="{BB962C8B-B14F-4D97-AF65-F5344CB8AC3E}">
        <p14:creationId xmlns:p14="http://schemas.microsoft.com/office/powerpoint/2010/main" val="250309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review and procedures are not comprehensive.  What procedures have been done by branches?</a:t>
            </a:r>
          </a:p>
        </p:txBody>
      </p:sp>
      <p:sp>
        <p:nvSpPr>
          <p:cNvPr id="4" name="Slide Number Placeholder 3"/>
          <p:cNvSpPr>
            <a:spLocks noGrp="1"/>
          </p:cNvSpPr>
          <p:nvPr>
            <p:ph type="sldNum" sz="quarter" idx="5"/>
          </p:nvPr>
        </p:nvSpPr>
        <p:spPr/>
        <p:txBody>
          <a:bodyPr/>
          <a:lstStyle/>
          <a:p>
            <a:fld id="{75E26841-7644-E648-8471-53720311EB2A}" type="slidenum">
              <a:rPr lang="en-US" smtClean="0"/>
              <a:t>9</a:t>
            </a:fld>
            <a:endParaRPr lang="en-US" dirty="0"/>
          </a:p>
        </p:txBody>
      </p:sp>
    </p:spTree>
    <p:extLst>
      <p:ext uri="{BB962C8B-B14F-4D97-AF65-F5344CB8AC3E}">
        <p14:creationId xmlns:p14="http://schemas.microsoft.com/office/powerpoint/2010/main" val="280895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20</a:t>
            </a:fld>
            <a:endParaRPr lang="en-US" noProof="0" dirty="0"/>
          </a:p>
        </p:txBody>
      </p:sp>
    </p:spTree>
    <p:extLst>
      <p:ext uri="{BB962C8B-B14F-4D97-AF65-F5344CB8AC3E}">
        <p14:creationId xmlns:p14="http://schemas.microsoft.com/office/powerpoint/2010/main" val="141544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23</a:t>
            </a:fld>
            <a:endParaRPr lang="en-US" noProof="0" dirty="0"/>
          </a:p>
        </p:txBody>
      </p:sp>
    </p:spTree>
    <p:extLst>
      <p:ext uri="{BB962C8B-B14F-4D97-AF65-F5344CB8AC3E}">
        <p14:creationId xmlns:p14="http://schemas.microsoft.com/office/powerpoint/2010/main" val="188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Click to View form and information</a:t>
            </a:r>
          </a:p>
        </p:txBody>
      </p:sp>
      <p:sp>
        <p:nvSpPr>
          <p:cNvPr id="4" name="Slide Number Placeholder 3"/>
          <p:cNvSpPr>
            <a:spLocks noGrp="1"/>
          </p:cNvSpPr>
          <p:nvPr>
            <p:ph type="sldNum" sz="quarter" idx="5"/>
          </p:nvPr>
        </p:nvSpPr>
        <p:spPr/>
        <p:txBody>
          <a:bodyPr/>
          <a:lstStyle/>
          <a:p>
            <a:fld id="{3F5DCED0-1F2B-49E5-B701-779292BB5BF2}" type="slidenum">
              <a:rPr lang="en-US" smtClean="0"/>
              <a:t>31</a:t>
            </a:fld>
            <a:endParaRPr lang="en-US"/>
          </a:p>
        </p:txBody>
      </p:sp>
    </p:spTree>
    <p:extLst>
      <p:ext uri="{BB962C8B-B14F-4D97-AF65-F5344CB8AC3E}">
        <p14:creationId xmlns:p14="http://schemas.microsoft.com/office/powerpoint/2010/main" val="1111603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2241623-A064-4BED-B073-BA4D61433402}" type="datetime1">
              <a:rPr lang="en-US" smtClean="0"/>
              <a:t>12/7/23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235898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6ED0C-1DA7-41F0-94CF-6218B1FEDFF1}"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3092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F02AB-6034-4B88-BC5A-7C17CB0EF809}"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23603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F3E5F3-28EE-488F-BD53-B744C06C3DEC}" type="datetime1">
              <a:rPr lang="en-US" smtClean="0"/>
              <a:t>12/7/23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643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72EB70D-CD01-44DA-83B3-8FEB3383D307}" type="datetime1">
              <a:rPr lang="en-US" smtClean="0"/>
              <a:t>12/7/23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695445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0158CFD-9357-46BE-A189-D637A67C8730}" type="datetime1">
              <a:rPr lang="en-US" smtClean="0"/>
              <a:t>12/7/23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5725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4408324-A84C-4A45-93B6-78D079CCE772}" type="datetime1">
              <a:rPr lang="en-US" smtClean="0"/>
              <a:t>12/7/23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5954978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1BA835-D13F-49F4-8F11-5D576AC65FAD}" type="datetime1">
              <a:rPr lang="en-US" smtClean="0"/>
              <a:t>12/7/23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068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D1799-ACB5-4CB2-86A2-5C574F1C8706}" type="datetime1">
              <a:rPr lang="en-US" smtClean="0"/>
              <a:t>12/7/23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5571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D5DD0D6-7A82-473E-879B-C6ECD6CCCFEC}" type="datetime1">
              <a:rPr lang="en-US" smtClean="0"/>
              <a:t>12/7/23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1456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4605E03-BC17-41A7-854C-DFAB672737DC}" type="datetime1">
              <a:rPr lang="en-US" smtClean="0"/>
              <a:t>12/7/23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6916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4408324-A84C-4A45-93B6-78D079CCE772}" type="datetime1">
              <a:rPr lang="en-US" smtClean="0"/>
              <a:t>12/7/23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091168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tfa.ca.gov/formspubs/pub18.pdf"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tfa.ca.gov/services/#Register-Renewa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3E7E-E489-8BEC-5DF3-E74649225AC1}"/>
              </a:ext>
            </a:extLst>
          </p:cNvPr>
          <p:cNvSpPr>
            <a:spLocks noGrp="1"/>
          </p:cNvSpPr>
          <p:nvPr>
            <p:ph type="ctrTitle"/>
          </p:nvPr>
        </p:nvSpPr>
        <p:spPr>
          <a:xfrm>
            <a:off x="6090045" y="1076326"/>
            <a:ext cx="5624118" cy="2478088"/>
          </a:xfrm>
        </p:spPr>
        <p:txBody>
          <a:bodyPr anchor="b">
            <a:noAutofit/>
          </a:bodyPr>
          <a:lstStyle/>
          <a:p>
            <a:r>
              <a:rPr lang="en-US" sz="2400" dirty="0"/>
              <a:t>How to be a Branch Treasurer - Key Topics: </a:t>
            </a:r>
          </a:p>
        </p:txBody>
      </p:sp>
      <p:sp>
        <p:nvSpPr>
          <p:cNvPr id="3" name="Subtitle 2">
            <a:extLst>
              <a:ext uri="{FF2B5EF4-FFF2-40B4-BE49-F238E27FC236}">
                <a16:creationId xmlns:a16="http://schemas.microsoft.com/office/drawing/2014/main" id="{01AEE443-7D24-D252-FE65-926512F8D503}"/>
              </a:ext>
            </a:extLst>
          </p:cNvPr>
          <p:cNvSpPr>
            <a:spLocks noGrp="1"/>
          </p:cNvSpPr>
          <p:nvPr>
            <p:ph type="subTitle" idx="1"/>
          </p:nvPr>
        </p:nvSpPr>
        <p:spPr>
          <a:xfrm>
            <a:off x="6096369" y="4630738"/>
            <a:ext cx="5617794" cy="1150937"/>
          </a:xfrm>
        </p:spPr>
        <p:txBody>
          <a:bodyPr anchor="t">
            <a:normAutofit lnSpcReduction="10000"/>
          </a:bodyPr>
          <a:lstStyle/>
          <a:p>
            <a:pPr marL="342900" indent="-342900">
              <a:buFont typeface="Arial" panose="020B0604020202020204" pitchFamily="34" charset="0"/>
              <a:buChar char="•"/>
            </a:pPr>
            <a:endParaRPr lang="en-US" sz="7200" dirty="0"/>
          </a:p>
          <a:p>
            <a:pPr marL="342900" indent="-342900">
              <a:buFont typeface="Arial" panose="020B0604020202020204" pitchFamily="34" charset="0"/>
              <a:buChar char="•"/>
            </a:pPr>
            <a:endParaRPr lang="en-US" dirty="0"/>
          </a:p>
        </p:txBody>
      </p:sp>
      <p:pic>
        <p:nvPicPr>
          <p:cNvPr id="4" name="Picture 3" descr="Topview of mint green workspace with laptop, coffee, notebook, pen, glasses, and mouse">
            <a:extLst>
              <a:ext uri="{FF2B5EF4-FFF2-40B4-BE49-F238E27FC236}">
                <a16:creationId xmlns:a16="http://schemas.microsoft.com/office/drawing/2014/main" id="{B35C79FD-680F-DDE7-CD07-C05FB20033BD}"/>
              </a:ext>
            </a:extLst>
          </p:cNvPr>
          <p:cNvPicPr>
            <a:picLocks noChangeAspect="1"/>
          </p:cNvPicPr>
          <p:nvPr/>
        </p:nvPicPr>
        <p:blipFill rotWithShape="1">
          <a:blip r:embed="rId3"/>
          <a:srcRect r="51012" b="-1"/>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12" name="TextBox 11">
            <a:extLst>
              <a:ext uri="{FF2B5EF4-FFF2-40B4-BE49-F238E27FC236}">
                <a16:creationId xmlns:a16="http://schemas.microsoft.com/office/drawing/2014/main" id="{4564F815-C1A0-70AE-6F26-B7D0872865E5}"/>
              </a:ext>
            </a:extLst>
          </p:cNvPr>
          <p:cNvSpPr txBox="1"/>
          <p:nvPr/>
        </p:nvSpPr>
        <p:spPr>
          <a:xfrm>
            <a:off x="6201103" y="3836276"/>
            <a:ext cx="5215851" cy="2585323"/>
          </a:xfrm>
          <a:prstGeom prst="rect">
            <a:avLst/>
          </a:prstGeom>
          <a:noFill/>
        </p:spPr>
        <p:txBody>
          <a:bodyPr wrap="none" rtlCol="0">
            <a:spAutoFit/>
          </a:bodyPr>
          <a:lstStyle/>
          <a:p>
            <a:pPr marL="342900" indent="-342900">
              <a:buFont typeface="Arial" panose="020B0604020202020204" pitchFamily="34" charset="0"/>
              <a:buChar char="•"/>
            </a:pPr>
            <a:r>
              <a:rPr lang="en-US" sz="1800" dirty="0"/>
              <a:t>Budgeting and financial review process,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Monthly reporting and accounting system options,</a:t>
            </a:r>
            <a:endParaRPr lang="en-US" sz="1800" dirty="0"/>
          </a:p>
          <a:p>
            <a:endParaRPr lang="en-US" sz="1800" dirty="0"/>
          </a:p>
          <a:p>
            <a:pPr marL="342900" indent="-342900">
              <a:buFont typeface="Arial" panose="020B0604020202020204" pitchFamily="34" charset="0"/>
              <a:buChar char="•"/>
            </a:pPr>
            <a:r>
              <a:rPr lang="en-US" dirty="0"/>
              <a:t>California sales tax</a:t>
            </a:r>
            <a:r>
              <a:rPr lang="en-US" sz="1800" dirty="0"/>
              <a:t>,</a:t>
            </a:r>
          </a:p>
          <a:p>
            <a:endParaRPr lang="en-US" sz="1800" dirty="0"/>
          </a:p>
          <a:p>
            <a:pPr marL="342900" indent="-342900">
              <a:buFont typeface="Arial" panose="020B0604020202020204" pitchFamily="34" charset="0"/>
              <a:buChar char="•"/>
            </a:pPr>
            <a:r>
              <a:rPr lang="en-US" dirty="0"/>
              <a:t>1099 reporting,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Q&amp; A</a:t>
            </a:r>
          </a:p>
        </p:txBody>
      </p:sp>
      <p:pic>
        <p:nvPicPr>
          <p:cNvPr id="7" name="image3.png">
            <a:extLst>
              <a:ext uri="{FF2B5EF4-FFF2-40B4-BE49-F238E27FC236}">
                <a16:creationId xmlns:a16="http://schemas.microsoft.com/office/drawing/2014/main" id="{5B29D0F2-8C20-9DA6-51D3-7F3BAD035F12}"/>
              </a:ext>
            </a:extLst>
          </p:cNvPr>
          <p:cNvPicPr/>
          <p:nvPr/>
        </p:nvPicPr>
        <p:blipFill>
          <a:blip r:embed="rId4"/>
          <a:srcRect/>
          <a:stretch>
            <a:fillRect/>
          </a:stretch>
        </p:blipFill>
        <p:spPr>
          <a:xfrm>
            <a:off x="6976533" y="1210733"/>
            <a:ext cx="1693334" cy="1016529"/>
          </a:xfrm>
          <a:prstGeom prst="rect">
            <a:avLst/>
          </a:prstGeom>
          <a:ln/>
        </p:spPr>
      </p:pic>
    </p:spTree>
    <p:extLst>
      <p:ext uri="{BB962C8B-B14F-4D97-AF65-F5344CB8AC3E}">
        <p14:creationId xmlns:p14="http://schemas.microsoft.com/office/powerpoint/2010/main" val="2277583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D1F49D-A540-5DD9-1283-3C0362A3E964}"/>
              </a:ext>
            </a:extLst>
          </p:cNvPr>
          <p:cNvPicPr>
            <a:picLocks noChangeAspect="1"/>
          </p:cNvPicPr>
          <p:nvPr/>
        </p:nvPicPr>
        <p:blipFill>
          <a:blip r:embed="rId2"/>
          <a:stretch>
            <a:fillRect/>
          </a:stretch>
        </p:blipFill>
        <p:spPr>
          <a:xfrm>
            <a:off x="3117342" y="329946"/>
            <a:ext cx="5957316" cy="6198108"/>
          </a:xfrm>
          <a:prstGeom prst="rect">
            <a:avLst/>
          </a:prstGeom>
        </p:spPr>
      </p:pic>
    </p:spTree>
    <p:extLst>
      <p:ext uri="{BB962C8B-B14F-4D97-AF65-F5344CB8AC3E}">
        <p14:creationId xmlns:p14="http://schemas.microsoft.com/office/powerpoint/2010/main" val="302755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0AD6FC-F7C8-56B2-3CAF-C936B7592BE4}"/>
              </a:ext>
            </a:extLst>
          </p:cNvPr>
          <p:cNvPicPr>
            <a:picLocks noChangeAspect="1"/>
          </p:cNvPicPr>
          <p:nvPr/>
        </p:nvPicPr>
        <p:blipFill>
          <a:blip r:embed="rId2"/>
          <a:stretch>
            <a:fillRect/>
          </a:stretch>
        </p:blipFill>
        <p:spPr>
          <a:xfrm>
            <a:off x="4364183" y="0"/>
            <a:ext cx="3491345" cy="6858000"/>
          </a:xfrm>
          <a:prstGeom prst="rect">
            <a:avLst/>
          </a:prstGeom>
        </p:spPr>
      </p:pic>
    </p:spTree>
    <p:extLst>
      <p:ext uri="{BB962C8B-B14F-4D97-AF65-F5344CB8AC3E}">
        <p14:creationId xmlns:p14="http://schemas.microsoft.com/office/powerpoint/2010/main" val="540611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1274AE-F0DC-8519-49FB-183B63209F9D}"/>
              </a:ext>
            </a:extLst>
          </p:cNvPr>
          <p:cNvPicPr>
            <a:picLocks noChangeAspect="1"/>
          </p:cNvPicPr>
          <p:nvPr/>
        </p:nvPicPr>
        <p:blipFill>
          <a:blip r:embed="rId2"/>
          <a:stretch>
            <a:fillRect/>
          </a:stretch>
        </p:blipFill>
        <p:spPr>
          <a:xfrm>
            <a:off x="3433666" y="223936"/>
            <a:ext cx="5561045" cy="6634065"/>
          </a:xfrm>
          <a:prstGeom prst="rect">
            <a:avLst/>
          </a:prstGeom>
        </p:spPr>
      </p:pic>
    </p:spTree>
    <p:extLst>
      <p:ext uri="{BB962C8B-B14F-4D97-AF65-F5344CB8AC3E}">
        <p14:creationId xmlns:p14="http://schemas.microsoft.com/office/powerpoint/2010/main" val="356372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35CFCE-19B8-5FA9-A303-75B6A42D86DD}"/>
              </a:ext>
            </a:extLst>
          </p:cNvPr>
          <p:cNvPicPr>
            <a:picLocks noChangeAspect="1"/>
          </p:cNvPicPr>
          <p:nvPr/>
        </p:nvPicPr>
        <p:blipFill>
          <a:blip r:embed="rId2"/>
          <a:stretch>
            <a:fillRect/>
          </a:stretch>
        </p:blipFill>
        <p:spPr>
          <a:xfrm>
            <a:off x="3117342" y="329835"/>
            <a:ext cx="5957316" cy="733044"/>
          </a:xfrm>
          <a:prstGeom prst="rect">
            <a:avLst/>
          </a:prstGeom>
        </p:spPr>
      </p:pic>
      <p:pic>
        <p:nvPicPr>
          <p:cNvPr id="3" name="Picture 2">
            <a:extLst>
              <a:ext uri="{FF2B5EF4-FFF2-40B4-BE49-F238E27FC236}">
                <a16:creationId xmlns:a16="http://schemas.microsoft.com/office/drawing/2014/main" id="{9816541E-A2A9-12E5-3458-D71C64855B43}"/>
              </a:ext>
            </a:extLst>
          </p:cNvPr>
          <p:cNvPicPr>
            <a:picLocks noChangeAspect="1"/>
          </p:cNvPicPr>
          <p:nvPr/>
        </p:nvPicPr>
        <p:blipFill>
          <a:blip r:embed="rId3"/>
          <a:stretch>
            <a:fillRect/>
          </a:stretch>
        </p:blipFill>
        <p:spPr>
          <a:xfrm>
            <a:off x="3754933" y="1249491"/>
            <a:ext cx="4682134" cy="4359018"/>
          </a:xfrm>
          <a:prstGeom prst="rect">
            <a:avLst/>
          </a:prstGeom>
        </p:spPr>
      </p:pic>
    </p:spTree>
    <p:extLst>
      <p:ext uri="{BB962C8B-B14F-4D97-AF65-F5344CB8AC3E}">
        <p14:creationId xmlns:p14="http://schemas.microsoft.com/office/powerpoint/2010/main" val="76449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A36334-6E57-75FD-4BCD-B1F40BF09F39}"/>
              </a:ext>
            </a:extLst>
          </p:cNvPr>
          <p:cNvPicPr>
            <a:picLocks noChangeAspect="1"/>
          </p:cNvPicPr>
          <p:nvPr/>
        </p:nvPicPr>
        <p:blipFill>
          <a:blip r:embed="rId2"/>
          <a:stretch>
            <a:fillRect/>
          </a:stretch>
        </p:blipFill>
        <p:spPr>
          <a:xfrm>
            <a:off x="3363895" y="242596"/>
            <a:ext cx="5689909" cy="6615404"/>
          </a:xfrm>
          <a:prstGeom prst="rect">
            <a:avLst/>
          </a:prstGeom>
        </p:spPr>
      </p:pic>
    </p:spTree>
    <p:extLst>
      <p:ext uri="{BB962C8B-B14F-4D97-AF65-F5344CB8AC3E}">
        <p14:creationId xmlns:p14="http://schemas.microsoft.com/office/powerpoint/2010/main" val="381933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D3F748-A6A3-4CAD-2DBA-666B8BF0910E}"/>
              </a:ext>
            </a:extLst>
          </p:cNvPr>
          <p:cNvPicPr>
            <a:picLocks noChangeAspect="1"/>
          </p:cNvPicPr>
          <p:nvPr/>
        </p:nvPicPr>
        <p:blipFill>
          <a:blip r:embed="rId2"/>
          <a:stretch>
            <a:fillRect/>
          </a:stretch>
        </p:blipFill>
        <p:spPr>
          <a:xfrm>
            <a:off x="2467897" y="334297"/>
            <a:ext cx="8318090" cy="6449962"/>
          </a:xfrm>
          <a:prstGeom prst="rect">
            <a:avLst/>
          </a:prstGeom>
        </p:spPr>
      </p:pic>
    </p:spTree>
    <p:extLst>
      <p:ext uri="{BB962C8B-B14F-4D97-AF65-F5344CB8AC3E}">
        <p14:creationId xmlns:p14="http://schemas.microsoft.com/office/powerpoint/2010/main" val="9962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FC9F83-D6B3-960D-C1B8-D402526292E9}"/>
              </a:ext>
            </a:extLst>
          </p:cNvPr>
          <p:cNvPicPr>
            <a:picLocks noChangeAspect="1"/>
          </p:cNvPicPr>
          <p:nvPr/>
        </p:nvPicPr>
        <p:blipFill>
          <a:blip r:embed="rId2"/>
          <a:stretch>
            <a:fillRect/>
          </a:stretch>
        </p:blipFill>
        <p:spPr>
          <a:xfrm>
            <a:off x="3059430" y="179070"/>
            <a:ext cx="6073140" cy="6499860"/>
          </a:xfrm>
          <a:prstGeom prst="rect">
            <a:avLst/>
          </a:prstGeom>
        </p:spPr>
      </p:pic>
    </p:spTree>
    <p:extLst>
      <p:ext uri="{BB962C8B-B14F-4D97-AF65-F5344CB8AC3E}">
        <p14:creationId xmlns:p14="http://schemas.microsoft.com/office/powerpoint/2010/main" val="228420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6">
              <a:lumMod val="20000"/>
              <a:lumOff val="80000"/>
            </a:schemeClr>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31A9C0-E59F-6329-1B1A-5307E6246416}"/>
              </a:ext>
            </a:extLst>
          </p:cNvPr>
          <p:cNvPicPr>
            <a:picLocks noChangeAspect="1"/>
          </p:cNvPicPr>
          <p:nvPr/>
        </p:nvPicPr>
        <p:blipFill>
          <a:blip r:embed="rId2"/>
          <a:stretch>
            <a:fillRect/>
          </a:stretch>
        </p:blipFill>
        <p:spPr>
          <a:xfrm>
            <a:off x="3063180" y="236220"/>
            <a:ext cx="6065641" cy="6560820"/>
          </a:xfrm>
          <a:prstGeom prst="rect">
            <a:avLst/>
          </a:prstGeom>
        </p:spPr>
      </p:pic>
    </p:spTree>
    <p:extLst>
      <p:ext uri="{BB962C8B-B14F-4D97-AF65-F5344CB8AC3E}">
        <p14:creationId xmlns:p14="http://schemas.microsoft.com/office/powerpoint/2010/main" val="840981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8DB3B-A182-0F9A-E143-E16C28348F53}"/>
              </a:ext>
            </a:extLst>
          </p:cNvPr>
          <p:cNvPicPr>
            <a:picLocks noChangeAspect="1"/>
          </p:cNvPicPr>
          <p:nvPr/>
        </p:nvPicPr>
        <p:blipFill>
          <a:blip r:embed="rId2"/>
          <a:stretch>
            <a:fillRect/>
          </a:stretch>
        </p:blipFill>
        <p:spPr>
          <a:xfrm>
            <a:off x="2476501" y="110900"/>
            <a:ext cx="7658100" cy="6582618"/>
          </a:xfrm>
          <a:prstGeom prst="rect">
            <a:avLst/>
          </a:prstGeom>
        </p:spPr>
      </p:pic>
    </p:spTree>
    <p:extLst>
      <p:ext uri="{BB962C8B-B14F-4D97-AF65-F5344CB8AC3E}">
        <p14:creationId xmlns:p14="http://schemas.microsoft.com/office/powerpoint/2010/main" val="30758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3348B-D665-F460-F477-798100D62200}"/>
              </a:ext>
            </a:extLst>
          </p:cNvPr>
          <p:cNvPicPr>
            <a:picLocks noChangeAspect="1"/>
          </p:cNvPicPr>
          <p:nvPr/>
        </p:nvPicPr>
        <p:blipFill>
          <a:blip r:embed="rId2"/>
          <a:stretch>
            <a:fillRect/>
          </a:stretch>
        </p:blipFill>
        <p:spPr>
          <a:xfrm>
            <a:off x="3647440" y="0"/>
            <a:ext cx="5153660" cy="6766560"/>
          </a:xfrm>
          <a:prstGeom prst="rect">
            <a:avLst/>
          </a:prstGeom>
        </p:spPr>
      </p:pic>
    </p:spTree>
    <p:extLst>
      <p:ext uri="{BB962C8B-B14F-4D97-AF65-F5344CB8AC3E}">
        <p14:creationId xmlns:p14="http://schemas.microsoft.com/office/powerpoint/2010/main" val="404525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9547A6-5C5D-68BF-800A-14F747420528}"/>
              </a:ext>
            </a:extLst>
          </p:cNvPr>
          <p:cNvSpPr>
            <a:spLocks noGrp="1"/>
          </p:cNvSpPr>
          <p:nvPr>
            <p:ph type="title"/>
          </p:nvPr>
        </p:nvSpPr>
        <p:spPr>
          <a:xfrm>
            <a:off x="1217944" y="543687"/>
            <a:ext cx="9756112" cy="1046868"/>
          </a:xfrm>
        </p:spPr>
        <p:txBody>
          <a:bodyPr vert="horz" lIns="109728" tIns="109728" rIns="109728" bIns="91440" rtlCol="0" anchor="ctr">
            <a:normAutofit/>
          </a:bodyPr>
          <a:lstStyle/>
          <a:p>
            <a:pPr algn="ctr">
              <a:lnSpc>
                <a:spcPct val="120000"/>
              </a:lnSpc>
            </a:pPr>
            <a:r>
              <a:rPr lang="en-US" sz="2200" dirty="0"/>
              <a:t>Polling Questions - </a:t>
            </a:r>
            <a:br>
              <a:rPr lang="en-US" sz="2200" dirty="0"/>
            </a:br>
            <a:r>
              <a:rPr lang="en-US" sz="2200" dirty="0"/>
              <a:t>Tell us about your branch</a:t>
            </a:r>
          </a:p>
        </p:txBody>
      </p:sp>
      <p:graphicFrame>
        <p:nvGraphicFramePr>
          <p:cNvPr id="9" name="TextBox 3">
            <a:extLst>
              <a:ext uri="{FF2B5EF4-FFF2-40B4-BE49-F238E27FC236}">
                <a16:creationId xmlns:a16="http://schemas.microsoft.com/office/drawing/2014/main" id="{9DD6980D-1D73-358F-A146-D8A1A229102E}"/>
              </a:ext>
            </a:extLst>
          </p:cNvPr>
          <p:cNvGraphicFramePr/>
          <p:nvPr>
            <p:extLst>
              <p:ext uri="{D42A27DB-BD31-4B8C-83A1-F6EECF244321}">
                <p14:modId xmlns:p14="http://schemas.microsoft.com/office/powerpoint/2010/main" val="3349150979"/>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2148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524000" y="124287"/>
            <a:ext cx="9144000" cy="3385676"/>
          </a:xfrm>
        </p:spPr>
        <p:txBody>
          <a:bodyPr/>
          <a:lstStyle/>
          <a:p>
            <a:r>
              <a:rPr lang="en-US" dirty="0"/>
              <a:t>California Sales Taxes</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1524000" y="3543045"/>
            <a:ext cx="9144000" cy="836797"/>
          </a:xfrm>
        </p:spPr>
        <p:txBody>
          <a:bodyPr/>
          <a:lstStyle/>
          <a:p>
            <a:r>
              <a:rPr lang="en-US" sz="2800" dirty="0"/>
              <a:t>(Yes, Nonprofits do pay them!)</a:t>
            </a:r>
          </a:p>
        </p:txBody>
      </p:sp>
    </p:spTree>
    <p:extLst>
      <p:ext uri="{BB962C8B-B14F-4D97-AF65-F5344CB8AC3E}">
        <p14:creationId xmlns:p14="http://schemas.microsoft.com/office/powerpoint/2010/main" val="200297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597508" y="342900"/>
            <a:ext cx="9363456" cy="1298448"/>
          </a:xfrm>
        </p:spPr>
        <p:txBody>
          <a:bodyPr>
            <a:normAutofit fontScale="90000"/>
          </a:bodyPr>
          <a:lstStyle/>
          <a:p>
            <a:pPr algn="ctr"/>
            <a:r>
              <a:rPr lang="en-US" dirty="0"/>
              <a:t>When are sales taxes required?  </a:t>
            </a:r>
            <a:r>
              <a:rPr lang="en-US" sz="2800" dirty="0"/>
              <a:t>Publication 18 includes information for non-profit organizations</a:t>
            </a:r>
            <a:r>
              <a:rPr lang="en-US" dirty="0"/>
              <a:t>	</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idx="1"/>
          </p:nvPr>
        </p:nvSpPr>
        <p:spPr>
          <a:xfrm>
            <a:off x="576072" y="1641348"/>
            <a:ext cx="9363456" cy="4562856"/>
          </a:xfrm>
        </p:spPr>
        <p:txBody>
          <a:bodyPr>
            <a:normAutofit/>
          </a:bodyPr>
          <a:lstStyle/>
          <a:p>
            <a:r>
              <a:rPr lang="en-US" dirty="0"/>
              <a:t>For most tangible property sold – T-shirts, Tote Bags, Books, etc.</a:t>
            </a:r>
          </a:p>
          <a:p>
            <a:r>
              <a:rPr lang="en-US" dirty="0"/>
              <a:t>Auction sales of goods are also taxable for the full amount of the sale price</a:t>
            </a:r>
          </a:p>
          <a:p>
            <a:r>
              <a:rPr lang="en-US" dirty="0"/>
              <a:t>Look carefully at tax rules if selling food items</a:t>
            </a:r>
          </a:p>
          <a:p>
            <a:pPr lvl="1"/>
            <a:r>
              <a:rPr lang="en-US" dirty="0"/>
              <a:t>Is it cold or hot?</a:t>
            </a:r>
          </a:p>
          <a:p>
            <a:pPr lvl="1"/>
            <a:r>
              <a:rPr lang="en-US" dirty="0"/>
              <a:t>Is it a beverage, and what kind?</a:t>
            </a:r>
          </a:p>
          <a:p>
            <a:pPr lvl="1"/>
            <a:r>
              <a:rPr lang="en-US" dirty="0"/>
              <a:t>Is it designed for consumption “on site”?</a:t>
            </a:r>
          </a:p>
          <a:p>
            <a:pPr lvl="1"/>
            <a:r>
              <a:rPr lang="en-US" dirty="0"/>
              <a:t>Also consider extensive health regulations of food sales</a:t>
            </a:r>
          </a:p>
          <a:p>
            <a:r>
              <a:rPr lang="en-US" dirty="0"/>
              <a:t>Fundraising events with a price including food and entertainment require special record-keeping</a:t>
            </a:r>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pPr/>
              <a:t>21</a:t>
            </a:fld>
            <a:endParaRPr lang="en-US" dirty="0"/>
          </a:p>
        </p:txBody>
      </p:sp>
    </p:spTree>
    <p:extLst>
      <p:ext uri="{BB962C8B-B14F-4D97-AF65-F5344CB8AC3E}">
        <p14:creationId xmlns:p14="http://schemas.microsoft.com/office/powerpoint/2010/main" val="1819714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CF5F39B-967E-FEE4-9BE7-80DCDB9DFED7}"/>
              </a:ext>
            </a:extLst>
          </p:cNvPr>
          <p:cNvSpPr>
            <a:spLocks noGrp="1"/>
          </p:cNvSpPr>
          <p:nvPr>
            <p:ph type="title"/>
          </p:nvPr>
        </p:nvSpPr>
        <p:spPr>
          <a:xfrm>
            <a:off x="839788" y="238539"/>
            <a:ext cx="3932237" cy="1818861"/>
          </a:xfrm>
        </p:spPr>
        <p:txBody>
          <a:bodyPr/>
          <a:lstStyle/>
          <a:p>
            <a:r>
              <a:rPr lang="en-US" dirty="0"/>
              <a:t>Publication 18</a:t>
            </a:r>
          </a:p>
        </p:txBody>
      </p:sp>
      <p:sp>
        <p:nvSpPr>
          <p:cNvPr id="17" name="Text Placeholder 2">
            <a:extLst>
              <a:ext uri="{FF2B5EF4-FFF2-40B4-BE49-F238E27FC236}">
                <a16:creationId xmlns:a16="http://schemas.microsoft.com/office/drawing/2014/main" id="{63EBCDA2-A109-CD1C-216A-54B5F6C4440B}"/>
              </a:ext>
            </a:extLst>
          </p:cNvPr>
          <p:cNvSpPr>
            <a:spLocks noGrp="1"/>
          </p:cNvSpPr>
          <p:nvPr>
            <p:ph type="body" sz="half" idx="2"/>
          </p:nvPr>
        </p:nvSpPr>
        <p:spPr>
          <a:xfrm>
            <a:off x="839788" y="2057400"/>
            <a:ext cx="4168310" cy="3811588"/>
          </a:xfrm>
        </p:spPr>
        <p:txBody>
          <a:bodyPr>
            <a:normAutofit fontScale="77500" lnSpcReduction="20000"/>
          </a:bodyPr>
          <a:lstStyle/>
          <a:p>
            <a:r>
              <a:rPr lang="en-US" sz="2400" dirty="0"/>
              <a:t>from the California Department of Tax and Finance Administration </a:t>
            </a:r>
          </a:p>
          <a:p>
            <a:r>
              <a:rPr lang="en-US" sz="2400" dirty="0"/>
              <a:t>For food specifics – See pages 25 – 29</a:t>
            </a:r>
          </a:p>
          <a:p>
            <a:r>
              <a:rPr lang="en-US" sz="2400" dirty="0"/>
              <a:t>For sales of items – See pages 36 – 39</a:t>
            </a:r>
          </a:p>
          <a:p>
            <a:endParaRPr lang="en-US" sz="2400" dirty="0"/>
          </a:p>
          <a:p>
            <a:r>
              <a:rPr lang="en-US" sz="2400" dirty="0"/>
              <a:t>Use </a:t>
            </a:r>
            <a:r>
              <a:rPr lang="en-US" sz="2400" dirty="0" err="1"/>
              <a:t>CTRL+Click</a:t>
            </a:r>
            <a:r>
              <a:rPr lang="en-US" sz="2400" dirty="0"/>
              <a:t> to download this publication</a:t>
            </a:r>
          </a:p>
          <a:p>
            <a:r>
              <a:rPr lang="en-US" sz="2400" dirty="0">
                <a:hlinkClick r:id="rId2">
                  <a:extLst>
                    <a:ext uri="{A12FA001-AC4F-418D-AE19-62706E023703}">
                      <ahyp:hlinkClr xmlns:ahyp="http://schemas.microsoft.com/office/drawing/2018/hyperlinkcolor" val="tx"/>
                    </a:ext>
                  </a:extLst>
                </a:hlinkClick>
              </a:rPr>
              <a:t>Publication 18, Nonprofit Organizations</a:t>
            </a:r>
            <a:endParaRPr lang="en-US" sz="2400" dirty="0"/>
          </a:p>
          <a:p>
            <a:endParaRPr lang="en-US" sz="2400" dirty="0"/>
          </a:p>
          <a:p>
            <a:r>
              <a:rPr lang="en-US" sz="2400" dirty="0"/>
              <a:t>https//</a:t>
            </a:r>
            <a:r>
              <a:rPr lang="en-US" sz="2400" dirty="0" err="1"/>
              <a:t>www.cdtfa.ca.gov</a:t>
            </a:r>
            <a:r>
              <a:rPr lang="en-US" sz="2400" dirty="0"/>
              <a:t>/formspubs/pub18.pdf</a:t>
            </a:r>
            <a:endParaRPr lang="en-US" sz="2000" dirty="0"/>
          </a:p>
        </p:txBody>
      </p:sp>
      <p:pic>
        <p:nvPicPr>
          <p:cNvPr id="10" name="Picture Placeholder 9">
            <a:extLst>
              <a:ext uri="{FF2B5EF4-FFF2-40B4-BE49-F238E27FC236}">
                <a16:creationId xmlns:a16="http://schemas.microsoft.com/office/drawing/2014/main" id="{0411DAD9-EAC1-6258-8829-D80E0D5159A6}"/>
              </a:ext>
            </a:extLst>
          </p:cNvPr>
          <p:cNvPicPr>
            <a:picLocks noGrp="1" noChangeAspect="1"/>
          </p:cNvPicPr>
          <p:nvPr>
            <p:ph idx="1"/>
          </p:nvPr>
        </p:nvPicPr>
        <p:blipFill rotWithShape="1">
          <a:blip r:embed="rId3"/>
          <a:srcRect r="3" b="7920"/>
          <a:stretch/>
        </p:blipFill>
        <p:spPr>
          <a:xfrm>
            <a:off x="5500468" y="987425"/>
            <a:ext cx="5854920" cy="4873625"/>
          </a:xfrm>
          <a:noFill/>
        </p:spPr>
      </p:pic>
      <p:sp>
        <p:nvSpPr>
          <p:cNvPr id="4" name="Footer Placeholder 3">
            <a:extLst>
              <a:ext uri="{FF2B5EF4-FFF2-40B4-BE49-F238E27FC236}">
                <a16:creationId xmlns:a16="http://schemas.microsoft.com/office/drawing/2014/main" id="{964E1943-3DB1-33E2-FBB8-1B59148AC062}"/>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4ABA9757-31F5-F24D-FF12-26FF1B8AD476}"/>
              </a:ext>
            </a:extLst>
          </p:cNvPr>
          <p:cNvSpPr>
            <a:spLocks noGrp="1"/>
          </p:cNvSpPr>
          <p:nvPr>
            <p:ph type="sldNum" sz="quarter" idx="12"/>
          </p:nvPr>
        </p:nvSpPr>
        <p:spPr>
          <a:xfrm>
            <a:off x="11027664" y="6464808"/>
            <a:ext cx="987552" cy="310896"/>
          </a:xfrm>
        </p:spPr>
        <p:txBody>
          <a:bodyPr anchor="ctr">
            <a:normAutofit fontScale="92500" lnSpcReduction="20000"/>
          </a:bodyPr>
          <a:lstStyle/>
          <a:p>
            <a:pPr>
              <a:spcAft>
                <a:spcPts val="600"/>
              </a:spcAft>
            </a:pPr>
            <a:fld id="{58FB4751-880F-D840-AAA9-3A15815CC996}" type="slidenum">
              <a:rPr lang="en-US" smtClean="0"/>
              <a:pPr>
                <a:spcAft>
                  <a:spcPts val="600"/>
                </a:spcAft>
              </a:pPr>
              <a:t>22</a:t>
            </a:fld>
            <a:endParaRPr lang="en-US"/>
          </a:p>
        </p:txBody>
      </p:sp>
    </p:spTree>
    <p:extLst>
      <p:ext uri="{BB962C8B-B14F-4D97-AF65-F5344CB8AC3E}">
        <p14:creationId xmlns:p14="http://schemas.microsoft.com/office/powerpoint/2010/main" val="1137336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1500B0-4D7C-17E0-17E7-F79F6AB7024D}"/>
              </a:ext>
            </a:extLst>
          </p:cNvPr>
          <p:cNvSpPr>
            <a:spLocks noGrp="1"/>
          </p:cNvSpPr>
          <p:nvPr>
            <p:ph type="title"/>
          </p:nvPr>
        </p:nvSpPr>
        <p:spPr/>
        <p:txBody>
          <a:bodyPr/>
          <a:lstStyle/>
          <a:p>
            <a:r>
              <a:rPr lang="en-US" dirty="0"/>
              <a:t>How to pay Sales Taxes	</a:t>
            </a:r>
          </a:p>
        </p:txBody>
      </p:sp>
      <p:sp>
        <p:nvSpPr>
          <p:cNvPr id="7" name="Content Placeholder 6">
            <a:extLst>
              <a:ext uri="{FF2B5EF4-FFF2-40B4-BE49-F238E27FC236}">
                <a16:creationId xmlns:a16="http://schemas.microsoft.com/office/drawing/2014/main" id="{0789EC69-A34F-CEE2-0221-5A83356A5B60}"/>
              </a:ext>
            </a:extLst>
          </p:cNvPr>
          <p:cNvSpPr>
            <a:spLocks noGrp="1"/>
          </p:cNvSpPr>
          <p:nvPr>
            <p:ph idx="1"/>
          </p:nvPr>
        </p:nvSpPr>
        <p:spPr/>
        <p:txBody>
          <a:bodyPr>
            <a:normAutofit fontScale="55000" lnSpcReduction="20000"/>
          </a:bodyPr>
          <a:lstStyle/>
          <a:p>
            <a:r>
              <a:rPr lang="en-US" sz="2400" dirty="0"/>
              <a:t>Apply for a Sellers Permit</a:t>
            </a:r>
          </a:p>
          <a:p>
            <a:pPr lvl="1"/>
            <a:r>
              <a:rPr lang="en-US" dirty="0"/>
              <a:t>3 or fewer sales events per year – temporary permit for each</a:t>
            </a:r>
          </a:p>
          <a:p>
            <a:pPr lvl="1"/>
            <a:r>
              <a:rPr lang="en-US" dirty="0"/>
              <a:t>Regular permit may be easier</a:t>
            </a:r>
          </a:p>
          <a:p>
            <a:pPr lvl="1"/>
            <a:r>
              <a:rPr lang="en-US" dirty="0">
                <a:hlinkClick r:id="rId3"/>
              </a:rPr>
              <a:t>Online Services (ca.gov)</a:t>
            </a:r>
            <a:r>
              <a:rPr lang="en-US" dirty="0"/>
              <a:t>   www.cdtfa.ca.gov/services/#Register_Renewals</a:t>
            </a:r>
          </a:p>
          <a:p>
            <a:pPr lvl="1"/>
            <a:endParaRPr lang="en-US" dirty="0"/>
          </a:p>
          <a:p>
            <a:r>
              <a:rPr lang="en-US" sz="2400" dirty="0"/>
              <a:t>Collect Taxes – most branches include tax amount in sales price – be sure to let customers know</a:t>
            </a:r>
            <a:br>
              <a:rPr lang="en-US" sz="2400" dirty="0"/>
            </a:br>
            <a:endParaRPr lang="en-US" sz="2400" dirty="0"/>
          </a:p>
          <a:p>
            <a:r>
              <a:rPr lang="en-US" sz="2400" dirty="0"/>
              <a:t>Remit Taxes with a Sales and Use Return – generally once each year – online or using form www.cdtfa.ca.gov/formspubs/cdtfa401ez.pdf</a:t>
            </a:r>
          </a:p>
          <a:p>
            <a:endParaRPr lang="en-US" sz="2400" dirty="0"/>
          </a:p>
          <a:p>
            <a:r>
              <a:rPr lang="en-US" sz="2400" dirty="0"/>
              <a:t>State will collect local sales taxes and remit to cities/counties – to see tax rates</a:t>
            </a:r>
          </a:p>
          <a:p>
            <a:pPr marL="0" indent="0">
              <a:buNone/>
            </a:pPr>
            <a:r>
              <a:rPr lang="en-US" sz="2400" dirty="0"/>
              <a:t>www.cdtfa.co.gov/taxes-and-fees/rates.aspx</a:t>
            </a:r>
          </a:p>
          <a:p>
            <a:endParaRPr lang="en-US" dirty="0"/>
          </a:p>
        </p:txBody>
      </p:sp>
      <p:sp>
        <p:nvSpPr>
          <p:cNvPr id="4" name="Footer Placeholder 3">
            <a:extLst>
              <a:ext uri="{FF2B5EF4-FFF2-40B4-BE49-F238E27FC236}">
                <a16:creationId xmlns:a16="http://schemas.microsoft.com/office/drawing/2014/main" id="{B581C84B-D1D2-ED41-0BD4-0955F4BEF5CC}"/>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5680B23-7006-0510-97DA-1864BB47DC8B}"/>
              </a:ext>
            </a:extLst>
          </p:cNvPr>
          <p:cNvSpPr>
            <a:spLocks noGrp="1"/>
          </p:cNvSpPr>
          <p:nvPr>
            <p:ph type="sldNum" sz="quarter" idx="12"/>
          </p:nvPr>
        </p:nvSpPr>
        <p:spPr/>
        <p:txBody>
          <a:bodyPr/>
          <a:lstStyle/>
          <a:p>
            <a:fld id="{58FB4751-880F-D840-AAA9-3A15815CC996}" type="slidenum">
              <a:rPr lang="en-US" smtClean="0"/>
              <a:t>23</a:t>
            </a:fld>
            <a:endParaRPr lang="en-US" dirty="0"/>
          </a:p>
        </p:txBody>
      </p:sp>
    </p:spTree>
    <p:extLst>
      <p:ext uri="{BB962C8B-B14F-4D97-AF65-F5344CB8AC3E}">
        <p14:creationId xmlns:p14="http://schemas.microsoft.com/office/powerpoint/2010/main" val="324841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r>
              <a:rPr lang="en-US" dirty="0">
                <a:ea typeface="Calibri Light"/>
                <a:cs typeface="Calibri Light"/>
              </a:rPr>
              <a:t>1099</a:t>
            </a:r>
            <a:r>
              <a:rPr lang="en-US" dirty="0">
                <a:solidFill>
                  <a:srgbClr val="FFFFFF"/>
                </a:solidFill>
                <a:ea typeface="Calibri Light"/>
                <a:cs typeface="Calibri Light"/>
              </a:rPr>
              <a:t> </a:t>
            </a:r>
            <a:r>
              <a:rPr lang="en-US" dirty="0">
                <a:ea typeface="Calibri Light"/>
                <a:cs typeface="Calibri Light"/>
              </a:rPr>
              <a:t>Reporting</a:t>
            </a:r>
            <a:endParaRPr lang="en-US" dirty="0"/>
          </a:p>
        </p:txBody>
      </p:sp>
      <p:sp>
        <p:nvSpPr>
          <p:cNvPr id="3" name="Subtitle 2"/>
          <p:cNvSpPr>
            <a:spLocks noGrp="1"/>
          </p:cNvSpPr>
          <p:nvPr>
            <p:ph idx="1"/>
          </p:nvPr>
        </p:nvSpPr>
        <p:spPr>
          <a:xfrm>
            <a:off x="4705594" y="1240077"/>
            <a:ext cx="6034827" cy="4916465"/>
          </a:xfrm>
        </p:spPr>
        <p:txBody>
          <a:bodyPr anchor="t">
            <a:noAutofit/>
          </a:bodyPr>
          <a:lstStyle/>
          <a:p>
            <a:pPr marL="0" indent="0">
              <a:lnSpc>
                <a:spcPct val="110000"/>
              </a:lnSpc>
              <a:buNone/>
            </a:pPr>
            <a:r>
              <a:rPr lang="en-US" sz="1800" dirty="0">
                <a:ea typeface="Tahoma" panose="020B0604030504040204" pitchFamily="34" charset="0"/>
                <a:cs typeface="Tahoma" panose="020B0604030504040204" pitchFamily="34" charset="0"/>
              </a:rPr>
              <a:t>Purpose of Form 1099 </a:t>
            </a:r>
          </a:p>
          <a:p>
            <a:pPr marL="914400" lvl="1" indent="-457200">
              <a:lnSpc>
                <a:spcPct val="110000"/>
              </a:lnSpc>
              <a:buFont typeface="+mj-lt"/>
              <a:buAutoNum type="alphaUcPeriod"/>
            </a:pPr>
            <a:r>
              <a:rPr lang="en-US" dirty="0">
                <a:ea typeface="Tahoma" panose="020B0604030504040204" pitchFamily="34" charset="0"/>
                <a:cs typeface="Tahoma" panose="020B0604030504040204" pitchFamily="34" charset="0"/>
              </a:rPr>
              <a:t>To report certain transactions to the Internal Revenue Service by business entities such as partnerships, associations, corporations and sole proprietorships, including all nonprofits.</a:t>
            </a:r>
          </a:p>
          <a:p>
            <a:pPr marL="1371600" lvl="2" indent="-457200">
              <a:lnSpc>
                <a:spcPct val="110000"/>
              </a:lnSpc>
              <a:buFont typeface="+mj-lt"/>
              <a:buAutoNum type="alphaUcPeriod"/>
            </a:pPr>
            <a:endParaRPr lang="en-US" dirty="0">
              <a:ea typeface="Tahoma" panose="020B0604030504040204" pitchFamily="34" charset="0"/>
              <a:cs typeface="Tahoma" panose="020B0604030504040204" pitchFamily="34" charset="0"/>
            </a:endParaRPr>
          </a:p>
          <a:p>
            <a:pPr marL="914400" lvl="1" indent="-457200">
              <a:lnSpc>
                <a:spcPct val="110000"/>
              </a:lnSpc>
              <a:buFont typeface="+mj-lt"/>
              <a:buAutoNum type="alphaUcPeriod"/>
            </a:pPr>
            <a:r>
              <a:rPr lang="en-US" dirty="0">
                <a:ea typeface="Tahoma" panose="020B0604030504040204" pitchFamily="34" charset="0"/>
                <a:cs typeface="Tahoma" panose="020B0604030504040204" pitchFamily="34" charset="0"/>
              </a:rPr>
              <a:t>For payments to individuals, partnerships, associations, sole proprietorships, but not corporations.  </a:t>
            </a:r>
          </a:p>
          <a:p>
            <a:pPr marL="914400" lvl="1" indent="-457200">
              <a:lnSpc>
                <a:spcPct val="110000"/>
              </a:lnSpc>
              <a:buFont typeface="+mj-lt"/>
              <a:buAutoNum type="alphaUcPeriod"/>
            </a:pPr>
            <a:endParaRPr lang="en-US" sz="1600" dirty="0">
              <a:ea typeface="Tahoma" panose="020B0604030504040204" pitchFamily="34" charset="0"/>
              <a:cs typeface="Tahoma" panose="020B0604030504040204" pitchFamily="34" charset="0"/>
            </a:endParaRPr>
          </a:p>
          <a:p>
            <a:pPr marL="914400" lvl="1" indent="-457200">
              <a:lnSpc>
                <a:spcPct val="110000"/>
              </a:lnSpc>
              <a:buFont typeface="+mj-lt"/>
              <a:buAutoNum type="alphaUcPeriod"/>
            </a:pPr>
            <a:r>
              <a:rPr lang="en-US" dirty="0">
                <a:ea typeface="Tahoma" panose="020B0604030504040204" pitchFamily="34" charset="0"/>
                <a:cs typeface="Tahoma" panose="020B0604030504040204" pitchFamily="34" charset="0"/>
              </a:rPr>
              <a:t>Payments of $600 or more must be reported on form 1099. </a:t>
            </a:r>
          </a:p>
          <a:p>
            <a:pPr marL="914400" lvl="1" indent="-457200">
              <a:lnSpc>
                <a:spcPct val="110000"/>
              </a:lnSpc>
              <a:buFont typeface="+mj-lt"/>
              <a:buAutoNum type="alphaUcPeriod"/>
            </a:pPr>
            <a:endParaRPr lang="en-US" sz="1600" dirty="0">
              <a:ea typeface="Tahoma" panose="020B0604030504040204" pitchFamily="34" charset="0"/>
              <a:cs typeface="Tahoma" panose="020B0604030504040204" pitchFamily="34" charset="0"/>
            </a:endParaRPr>
          </a:p>
          <a:p>
            <a:pPr marL="914400" lvl="1" indent="-457200">
              <a:lnSpc>
                <a:spcPct val="110000"/>
              </a:lnSpc>
              <a:buFont typeface="+mj-lt"/>
              <a:buAutoNum type="alphaUcPeriod"/>
            </a:pPr>
            <a:r>
              <a:rPr lang="en-US" dirty="0">
                <a:ea typeface="Tahoma" panose="020B0604030504040204" pitchFamily="34" charset="0"/>
                <a:cs typeface="Tahoma" panose="020B0604030504040204" pitchFamily="34" charset="0"/>
              </a:rPr>
              <a:t>Based on cumulative payments made within a calendar year. </a:t>
            </a:r>
          </a:p>
        </p:txBody>
      </p:sp>
    </p:spTree>
    <p:extLst>
      <p:ext uri="{BB962C8B-B14F-4D97-AF65-F5344CB8AC3E}">
        <p14:creationId xmlns:p14="http://schemas.microsoft.com/office/powerpoint/2010/main" val="383249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15937-9C7D-E9AB-262A-9C5252EDBFBD}"/>
              </a:ext>
            </a:extLst>
          </p:cNvPr>
          <p:cNvSpPr>
            <a:spLocks noGrp="1"/>
          </p:cNvSpPr>
          <p:nvPr>
            <p:ph type="title"/>
          </p:nvPr>
        </p:nvSpPr>
        <p:spPr>
          <a:xfrm>
            <a:off x="849683" y="1240076"/>
            <a:ext cx="2727813" cy="4584527"/>
          </a:xfrm>
        </p:spPr>
        <p:txBody>
          <a:bodyPr>
            <a:normAutofit/>
          </a:bodyPr>
          <a:lstStyle/>
          <a:p>
            <a:r>
              <a:rPr lang="en-US" sz="2500" dirty="0"/>
              <a:t>services</a:t>
            </a:r>
          </a:p>
        </p:txBody>
      </p:sp>
      <p:sp>
        <p:nvSpPr>
          <p:cNvPr id="3" name="Content Placeholder 2">
            <a:extLst>
              <a:ext uri="{FF2B5EF4-FFF2-40B4-BE49-F238E27FC236}">
                <a16:creationId xmlns:a16="http://schemas.microsoft.com/office/drawing/2014/main" id="{68D18702-89BE-CB66-8FEC-9B211D0523BC}"/>
              </a:ext>
            </a:extLst>
          </p:cNvPr>
          <p:cNvSpPr>
            <a:spLocks noGrp="1"/>
          </p:cNvSpPr>
          <p:nvPr>
            <p:ph idx="1"/>
          </p:nvPr>
        </p:nvSpPr>
        <p:spPr>
          <a:xfrm>
            <a:off x="4705594" y="1240077"/>
            <a:ext cx="6636723" cy="4916465"/>
          </a:xfrm>
        </p:spPr>
        <p:txBody>
          <a:bodyPr anchor="t">
            <a:normAutofit/>
          </a:bodyPr>
          <a:lstStyle/>
          <a:p>
            <a:pPr marL="0" indent="0">
              <a:buNone/>
            </a:pPr>
            <a:r>
              <a:rPr lang="en-US" dirty="0"/>
              <a:t>Types of services that may require reporting by a branch on a 1099NEC:</a:t>
            </a:r>
          </a:p>
          <a:p>
            <a:pPr lvl="3">
              <a:buFont typeface="Wingdings" panose="05000000000000000000" pitchFamily="2" charset="2"/>
              <a:buChar char="v"/>
            </a:pPr>
            <a:r>
              <a:rPr lang="en-US" sz="2000" dirty="0"/>
              <a:t>CPA, Tax Services or Bookkeeping services, </a:t>
            </a:r>
          </a:p>
          <a:p>
            <a:pPr lvl="3">
              <a:buFont typeface="Wingdings" panose="05000000000000000000" pitchFamily="2" charset="2"/>
              <a:buChar char="v"/>
            </a:pPr>
            <a:r>
              <a:rPr lang="en-US" sz="2000" dirty="0"/>
              <a:t>A speaker for a program,</a:t>
            </a:r>
          </a:p>
          <a:p>
            <a:pPr lvl="3">
              <a:buFont typeface="Wingdings" panose="05000000000000000000" pitchFamily="2" charset="2"/>
              <a:buChar char="v"/>
            </a:pPr>
            <a:r>
              <a:rPr lang="en-US" sz="2000" dirty="0"/>
              <a:t>Entertainment, such as musicians.</a:t>
            </a:r>
          </a:p>
          <a:p>
            <a:pPr marL="1371600" lvl="3" indent="0">
              <a:buNone/>
            </a:pPr>
            <a:endParaRPr lang="en-US" sz="2000" dirty="0"/>
          </a:p>
          <a:p>
            <a:pPr marL="0" indent="0">
              <a:spcBef>
                <a:spcPts val="0"/>
              </a:spcBef>
              <a:buNone/>
            </a:pPr>
            <a:r>
              <a:rPr lang="en-US" dirty="0"/>
              <a:t>Types of services that may require reporting by a Branch on a </a:t>
            </a:r>
          </a:p>
          <a:p>
            <a:pPr marL="0" indent="0">
              <a:spcBef>
                <a:spcPts val="0"/>
              </a:spcBef>
              <a:buNone/>
            </a:pPr>
            <a:r>
              <a:rPr lang="en-US" dirty="0"/>
              <a:t>1099 </a:t>
            </a:r>
            <a:r>
              <a:rPr lang="en-US" dirty="0" err="1"/>
              <a:t>MISC</a:t>
            </a:r>
            <a:r>
              <a:rPr lang="en-US" dirty="0"/>
              <a:t>:</a:t>
            </a:r>
          </a:p>
          <a:p>
            <a:pPr lvl="3">
              <a:buFont typeface="Wingdings" panose="05000000000000000000" pitchFamily="2" charset="2"/>
              <a:buChar char="v"/>
            </a:pPr>
            <a:r>
              <a:rPr lang="en-US" sz="2000" dirty="0"/>
              <a:t>Attorney Services.</a:t>
            </a:r>
          </a:p>
          <a:p>
            <a:pPr lvl="3">
              <a:buFont typeface="Wingdings" panose="05000000000000000000" pitchFamily="2" charset="2"/>
              <a:buChar char="v"/>
            </a:pPr>
            <a:r>
              <a:rPr lang="en-US" sz="2000" dirty="0"/>
              <a:t>Rent</a:t>
            </a:r>
          </a:p>
          <a:p>
            <a:pPr lvl="1">
              <a:buFont typeface="Wingdings" panose="05000000000000000000" pitchFamily="2" charset="2"/>
              <a:buChar char="Ø"/>
            </a:pPr>
            <a:r>
              <a:rPr lang="en-US" sz="1600" dirty="0"/>
              <a:t>Must = or exceeds $600 in any calendar year, </a:t>
            </a:r>
          </a:p>
          <a:p>
            <a:pPr lvl="1">
              <a:buFont typeface="Wingdings" panose="05000000000000000000" pitchFamily="2" charset="2"/>
              <a:buChar char="Ø"/>
            </a:pPr>
            <a:r>
              <a:rPr lang="en-US" sz="1600" dirty="0"/>
              <a:t>Paid to an individual, partnership, association, sole proprietorship or other non corporate entity. </a:t>
            </a:r>
          </a:p>
          <a:p>
            <a:pPr marL="914400" lvl="2" indent="0">
              <a:buNone/>
            </a:pPr>
            <a:endParaRPr lang="en-US" dirty="0"/>
          </a:p>
          <a:p>
            <a:pPr marL="914400" lvl="2" indent="0">
              <a:buNone/>
            </a:pPr>
            <a:endParaRPr lang="en-US" dirty="0"/>
          </a:p>
          <a:p>
            <a:pPr marL="1371600" lvl="2" indent="-457200">
              <a:buFont typeface="+mj-lt"/>
              <a:buAutoNum type="alphaUcPeriod"/>
            </a:pPr>
            <a:endParaRPr lang="en-US" dirty="0"/>
          </a:p>
        </p:txBody>
      </p:sp>
    </p:spTree>
    <p:extLst>
      <p:ext uri="{BB962C8B-B14F-4D97-AF65-F5344CB8AC3E}">
        <p14:creationId xmlns:p14="http://schemas.microsoft.com/office/powerpoint/2010/main" val="266880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9B082-A8E4-8916-F9B4-A3C94E9572EF}"/>
              </a:ext>
            </a:extLst>
          </p:cNvPr>
          <p:cNvSpPr>
            <a:spLocks noGrp="1"/>
          </p:cNvSpPr>
          <p:nvPr>
            <p:ph type="title"/>
          </p:nvPr>
        </p:nvSpPr>
        <p:spPr>
          <a:xfrm>
            <a:off x="849683" y="1240076"/>
            <a:ext cx="2727813" cy="4584527"/>
          </a:xfrm>
        </p:spPr>
        <p:txBody>
          <a:bodyPr>
            <a:normAutofit/>
          </a:bodyPr>
          <a:lstStyle/>
          <a:p>
            <a:r>
              <a:rPr lang="en-US" dirty="0"/>
              <a:t>Rent</a:t>
            </a:r>
          </a:p>
        </p:txBody>
      </p:sp>
      <p:sp>
        <p:nvSpPr>
          <p:cNvPr id="3" name="Content Placeholder 2">
            <a:extLst>
              <a:ext uri="{FF2B5EF4-FFF2-40B4-BE49-F238E27FC236}">
                <a16:creationId xmlns:a16="http://schemas.microsoft.com/office/drawing/2014/main" id="{0FDE18B4-6502-13C5-8406-444FF24CA352}"/>
              </a:ext>
            </a:extLst>
          </p:cNvPr>
          <p:cNvSpPr>
            <a:spLocks noGrp="1"/>
          </p:cNvSpPr>
          <p:nvPr>
            <p:ph idx="1"/>
          </p:nvPr>
        </p:nvSpPr>
        <p:spPr>
          <a:xfrm>
            <a:off x="4705594" y="1240077"/>
            <a:ext cx="6034827" cy="4916465"/>
          </a:xfrm>
        </p:spPr>
        <p:txBody>
          <a:bodyPr anchor="t">
            <a:noAutofit/>
          </a:bodyPr>
          <a:lstStyle/>
          <a:p>
            <a:pPr marL="0" indent="0">
              <a:buNone/>
            </a:pPr>
            <a:r>
              <a:rPr lang="en-US" dirty="0"/>
              <a:t>Types of rental payments that may require reporting:</a:t>
            </a:r>
          </a:p>
          <a:p>
            <a:pPr lvl="1">
              <a:buFont typeface="Wingdings" panose="05000000000000000000" pitchFamily="2" charset="2"/>
              <a:buChar char="Ø"/>
            </a:pPr>
            <a:r>
              <a:rPr lang="en-US" sz="2000" dirty="0"/>
              <a:t>Office space,	</a:t>
            </a:r>
          </a:p>
          <a:p>
            <a:pPr lvl="1">
              <a:buFont typeface="Wingdings" panose="05000000000000000000" pitchFamily="2" charset="2"/>
              <a:buChar char="Ø"/>
            </a:pPr>
            <a:r>
              <a:rPr lang="en-US" sz="2000" dirty="0"/>
              <a:t>Venue for a program,</a:t>
            </a:r>
          </a:p>
          <a:p>
            <a:pPr lvl="1">
              <a:buFont typeface="Wingdings" panose="05000000000000000000" pitchFamily="2" charset="2"/>
              <a:buChar char="Ø"/>
            </a:pPr>
            <a:r>
              <a:rPr lang="en-US" sz="2000" dirty="0"/>
              <a:t>Other types of rent such as: </a:t>
            </a:r>
          </a:p>
          <a:p>
            <a:pPr lvl="2">
              <a:buFont typeface="Wingdings" panose="05000000000000000000" pitchFamily="2" charset="2"/>
              <a:buChar char="Ø"/>
            </a:pPr>
            <a:r>
              <a:rPr lang="en-US" sz="2000" dirty="0"/>
              <a:t>Equipment,</a:t>
            </a:r>
          </a:p>
          <a:p>
            <a:pPr lvl="2">
              <a:buFont typeface="Wingdings" panose="05000000000000000000" pitchFamily="2" charset="2"/>
              <a:buChar char="Ø"/>
            </a:pPr>
            <a:r>
              <a:rPr lang="en-US" sz="2000" dirty="0"/>
              <a:t>Booth at an event.</a:t>
            </a:r>
          </a:p>
          <a:p>
            <a:pPr lvl="1">
              <a:buFont typeface="Wingdings" panose="05000000000000000000" pitchFamily="2" charset="2"/>
              <a:buChar char="Ø"/>
            </a:pPr>
            <a:endParaRPr lang="en-US" sz="2000" dirty="0"/>
          </a:p>
          <a:p>
            <a:pPr lvl="1">
              <a:buFont typeface="Wingdings" panose="05000000000000000000" pitchFamily="2" charset="2"/>
              <a:buChar char="Ø"/>
            </a:pPr>
            <a:r>
              <a:rPr lang="en-US" sz="2000" dirty="0"/>
              <a:t>Must = or exceeds $600 in any calendar year.</a:t>
            </a:r>
          </a:p>
          <a:p>
            <a:pPr lvl="1">
              <a:buFont typeface="Wingdings" panose="05000000000000000000" pitchFamily="2" charset="2"/>
              <a:buChar char="Ø"/>
            </a:pPr>
            <a:endParaRPr lang="en-US" sz="2000" dirty="0"/>
          </a:p>
          <a:p>
            <a:pPr lvl="1">
              <a:buFont typeface="Wingdings" panose="05000000000000000000" pitchFamily="2" charset="2"/>
              <a:buChar char="Ø"/>
            </a:pPr>
            <a:r>
              <a:rPr lang="en-US" sz="2000" dirty="0"/>
              <a:t>Paid to an individual, partnership, association, sole proprietorship or other non corporate entity. </a:t>
            </a:r>
          </a:p>
        </p:txBody>
      </p:sp>
    </p:spTree>
    <p:extLst>
      <p:ext uri="{BB962C8B-B14F-4D97-AF65-F5344CB8AC3E}">
        <p14:creationId xmlns:p14="http://schemas.microsoft.com/office/powerpoint/2010/main" val="224115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B40CE-D289-C36E-562D-B1CE1717EE5D}"/>
              </a:ext>
            </a:extLst>
          </p:cNvPr>
          <p:cNvSpPr>
            <a:spLocks noGrp="1"/>
          </p:cNvSpPr>
          <p:nvPr>
            <p:ph type="title" idx="4294967295"/>
          </p:nvPr>
        </p:nvSpPr>
        <p:spPr>
          <a:xfrm>
            <a:off x="849683" y="1240076"/>
            <a:ext cx="2727813" cy="4584527"/>
          </a:xfrm>
        </p:spPr>
        <p:txBody>
          <a:bodyPr vert="horz" lIns="91440" tIns="45720" rIns="91440" bIns="45720" rtlCol="0" anchor="t">
            <a:normAutofit/>
          </a:bodyPr>
          <a:lstStyle/>
          <a:p>
            <a:r>
              <a:rPr lang="en-US" b="0" i="0" kern="1200" cap="all" dirty="0">
                <a:effectLst/>
                <a:latin typeface="+mj-lt"/>
                <a:ea typeface="+mj-ea"/>
                <a:cs typeface="+mj-cs"/>
              </a:rPr>
              <a:t>Awards</a:t>
            </a:r>
            <a:r>
              <a:rPr lang="en-US" b="0" i="0" kern="1200" cap="all" dirty="0">
                <a:solidFill>
                  <a:srgbClr val="FFFFFF"/>
                </a:solidFill>
                <a:effectLst/>
                <a:latin typeface="+mj-lt"/>
                <a:ea typeface="+mj-ea"/>
                <a:cs typeface="+mj-cs"/>
              </a:rPr>
              <a:t> </a:t>
            </a:r>
            <a:r>
              <a:rPr lang="en-US" b="0" i="0" kern="1200" cap="all" dirty="0">
                <a:effectLst/>
                <a:latin typeface="+mj-lt"/>
                <a:ea typeface="+mj-ea"/>
                <a:cs typeface="+mj-cs"/>
              </a:rPr>
              <a:t>and</a:t>
            </a:r>
            <a:r>
              <a:rPr lang="en-US" b="0" i="0" kern="1200" cap="all" dirty="0">
                <a:solidFill>
                  <a:srgbClr val="FFFFFF"/>
                </a:solidFill>
                <a:effectLst/>
                <a:latin typeface="+mj-lt"/>
                <a:ea typeface="+mj-ea"/>
                <a:cs typeface="+mj-cs"/>
              </a:rPr>
              <a:t> </a:t>
            </a:r>
            <a:r>
              <a:rPr lang="en-US" b="0" i="0" kern="1200" cap="all" dirty="0">
                <a:effectLst/>
                <a:latin typeface="+mj-lt"/>
                <a:ea typeface="+mj-ea"/>
                <a:cs typeface="+mj-cs"/>
              </a:rPr>
              <a:t>Prizes</a:t>
            </a:r>
          </a:p>
        </p:txBody>
      </p:sp>
      <p:sp>
        <p:nvSpPr>
          <p:cNvPr id="3" name="Content Placeholder 2">
            <a:extLst>
              <a:ext uri="{FF2B5EF4-FFF2-40B4-BE49-F238E27FC236}">
                <a16:creationId xmlns:a16="http://schemas.microsoft.com/office/drawing/2014/main" id="{F95798EE-BBB7-05EE-CCA7-90860A94A72C}"/>
              </a:ext>
            </a:extLst>
          </p:cNvPr>
          <p:cNvSpPr>
            <a:spLocks noGrp="1"/>
          </p:cNvSpPr>
          <p:nvPr>
            <p:ph idx="4294967295"/>
          </p:nvPr>
        </p:nvSpPr>
        <p:spPr>
          <a:xfrm>
            <a:off x="4705594" y="1240077"/>
            <a:ext cx="6034827" cy="5277099"/>
          </a:xfrm>
        </p:spPr>
        <p:txBody>
          <a:bodyPr vert="horz" lIns="91440" tIns="45720" rIns="91440" bIns="45720" rtlCol="0" anchor="t">
            <a:noAutofit/>
          </a:bodyPr>
          <a:lstStyle/>
          <a:p>
            <a:pPr marL="285750" indent="0">
              <a:lnSpc>
                <a:spcPct val="110000"/>
              </a:lnSpc>
              <a:buNone/>
            </a:pPr>
            <a:r>
              <a:rPr lang="en-US" dirty="0"/>
              <a:t>Types of awards &amp; prizes (if they = or &gt; $600 in any calendar year):</a:t>
            </a:r>
          </a:p>
          <a:p>
            <a:pPr marL="571500" indent="-285750">
              <a:lnSpc>
                <a:spcPct val="110000"/>
              </a:lnSpc>
              <a:buFont typeface="Wingdings" panose="05000000000000000000" pitchFamily="2" charset="2"/>
              <a:buChar char="ü"/>
            </a:pPr>
            <a:r>
              <a:rPr lang="en-US" dirty="0"/>
              <a:t>Cash,</a:t>
            </a:r>
          </a:p>
          <a:p>
            <a:pPr marL="571500" indent="-285750">
              <a:lnSpc>
                <a:spcPct val="110000"/>
              </a:lnSpc>
              <a:buFont typeface="Wingdings" panose="05000000000000000000" pitchFamily="2" charset="2"/>
              <a:buChar char="ü"/>
            </a:pPr>
            <a:r>
              <a:rPr lang="en-US" dirty="0"/>
              <a:t>Noncash payments for meals, lodging, travel etc. to attend a program,</a:t>
            </a:r>
          </a:p>
          <a:p>
            <a:pPr marL="285750" indent="0">
              <a:lnSpc>
                <a:spcPct val="110000"/>
              </a:lnSpc>
              <a:buNone/>
            </a:pPr>
            <a:r>
              <a:rPr lang="en-US" dirty="0"/>
              <a:t> Awards such as NCWSSL travel are reportable on Form 1099 MISC when the branch makes the payment.</a:t>
            </a:r>
          </a:p>
          <a:p>
            <a:pPr marL="285750" indent="0">
              <a:lnSpc>
                <a:spcPct val="110000"/>
              </a:lnSpc>
              <a:buNone/>
            </a:pPr>
            <a:endParaRPr lang="en-US" sz="1800" b="1" i="1" dirty="0"/>
          </a:p>
          <a:p>
            <a:pPr marL="285750" indent="0">
              <a:lnSpc>
                <a:spcPct val="110000"/>
              </a:lnSpc>
              <a:buNone/>
            </a:pPr>
            <a:r>
              <a:rPr lang="en-US" sz="1800" b="1" i="1" dirty="0"/>
              <a:t>IRS -Scholarships are defined as - payments to a candidate for a degree at an eligible educational institution for eligible expenses - and are nontaxable and non reportable on any 1099 </a:t>
            </a:r>
            <a:r>
              <a:rPr lang="en-US" b="1" i="1" dirty="0"/>
              <a:t>– if all IRS requirements are met.</a:t>
            </a:r>
            <a:endParaRPr lang="en-US" sz="1800" b="1" i="1" dirty="0"/>
          </a:p>
        </p:txBody>
      </p:sp>
    </p:spTree>
    <p:extLst>
      <p:ext uri="{BB962C8B-B14F-4D97-AF65-F5344CB8AC3E}">
        <p14:creationId xmlns:p14="http://schemas.microsoft.com/office/powerpoint/2010/main" val="2831566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81534-A2B4-19E7-BBB2-1C3D8DE745CA}"/>
              </a:ext>
            </a:extLst>
          </p:cNvPr>
          <p:cNvSpPr>
            <a:spLocks noGrp="1"/>
          </p:cNvSpPr>
          <p:nvPr>
            <p:ph type="title"/>
          </p:nvPr>
        </p:nvSpPr>
        <p:spPr>
          <a:xfrm>
            <a:off x="849683" y="1240076"/>
            <a:ext cx="2727813" cy="4584527"/>
          </a:xfrm>
        </p:spPr>
        <p:txBody>
          <a:bodyPr>
            <a:normAutofit/>
          </a:bodyPr>
          <a:lstStyle/>
          <a:p>
            <a:r>
              <a:rPr lang="en-US" dirty="0"/>
              <a:t>Reporting Awards</a:t>
            </a:r>
          </a:p>
        </p:txBody>
      </p:sp>
      <p:sp>
        <p:nvSpPr>
          <p:cNvPr id="3" name="Content Placeholder 2">
            <a:extLst>
              <a:ext uri="{FF2B5EF4-FFF2-40B4-BE49-F238E27FC236}">
                <a16:creationId xmlns:a16="http://schemas.microsoft.com/office/drawing/2014/main" id="{0C0AD9EF-D03F-EA00-0AE0-E64410B2D804}"/>
              </a:ext>
            </a:extLst>
          </p:cNvPr>
          <p:cNvSpPr>
            <a:spLocks noGrp="1"/>
          </p:cNvSpPr>
          <p:nvPr>
            <p:ph idx="1"/>
          </p:nvPr>
        </p:nvSpPr>
        <p:spPr>
          <a:xfrm>
            <a:off x="4705594" y="1240077"/>
            <a:ext cx="6034827" cy="4916465"/>
          </a:xfrm>
        </p:spPr>
        <p:txBody>
          <a:bodyPr anchor="t">
            <a:noAutofit/>
          </a:bodyPr>
          <a:lstStyle/>
          <a:p>
            <a:pPr marL="0" indent="0">
              <a:lnSpc>
                <a:spcPct val="110000"/>
              </a:lnSpc>
              <a:buNone/>
            </a:pPr>
            <a:endParaRPr lang="en-US" sz="1700" dirty="0"/>
          </a:p>
          <a:p>
            <a:pPr marL="0" indent="0">
              <a:lnSpc>
                <a:spcPct val="110000"/>
              </a:lnSpc>
              <a:buNone/>
            </a:pPr>
            <a:endParaRPr lang="en-US" sz="1700" dirty="0"/>
          </a:p>
          <a:p>
            <a:pPr marL="0" indent="0">
              <a:lnSpc>
                <a:spcPct val="110000"/>
              </a:lnSpc>
              <a:buNone/>
            </a:pPr>
            <a:r>
              <a:rPr lang="en-US" sz="1700" dirty="0"/>
              <a:t>Tech Trek</a:t>
            </a:r>
          </a:p>
          <a:p>
            <a:pPr marL="0" indent="0">
              <a:lnSpc>
                <a:spcPct val="110000"/>
              </a:lnSpc>
              <a:buNone/>
            </a:pPr>
            <a:r>
              <a:rPr lang="en-US" sz="1700" dirty="0"/>
              <a:t>For contributions passed through directly to the Special Projects Fund AND the Branch is not recording the revenue, and NOT making the payment for the award then the award is being paid for by an individual donor.  Individual donors do NOT have a reporting requirement using Form 1099. </a:t>
            </a:r>
          </a:p>
          <a:p>
            <a:pPr marL="0" indent="0">
              <a:lnSpc>
                <a:spcPct val="110000"/>
              </a:lnSpc>
              <a:buNone/>
            </a:pPr>
            <a:endParaRPr lang="en-US" sz="1700" dirty="0"/>
          </a:p>
          <a:p>
            <a:pPr marL="514350" indent="-514350">
              <a:lnSpc>
                <a:spcPct val="110000"/>
              </a:lnSpc>
              <a:buFont typeface="+mj-lt"/>
              <a:buAutoNum type="alphaUcPeriod"/>
            </a:pPr>
            <a:endParaRPr lang="en-US" sz="1700" dirty="0"/>
          </a:p>
        </p:txBody>
      </p:sp>
    </p:spTree>
    <p:extLst>
      <p:ext uri="{BB962C8B-B14F-4D97-AF65-F5344CB8AC3E}">
        <p14:creationId xmlns:p14="http://schemas.microsoft.com/office/powerpoint/2010/main" val="602808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75134-BF4F-EFD9-7D68-A9DBF98E0442}"/>
              </a:ext>
            </a:extLst>
          </p:cNvPr>
          <p:cNvSpPr>
            <a:spLocks noGrp="1"/>
          </p:cNvSpPr>
          <p:nvPr>
            <p:ph type="title"/>
          </p:nvPr>
        </p:nvSpPr>
        <p:spPr>
          <a:xfrm>
            <a:off x="849683" y="1240076"/>
            <a:ext cx="2727813" cy="4584527"/>
          </a:xfrm>
        </p:spPr>
        <p:txBody>
          <a:bodyPr>
            <a:normAutofit/>
          </a:bodyPr>
          <a:lstStyle/>
          <a:p>
            <a:r>
              <a:rPr lang="en-US" dirty="0"/>
              <a:t>How to Report Payments</a:t>
            </a:r>
          </a:p>
        </p:txBody>
      </p:sp>
      <p:sp>
        <p:nvSpPr>
          <p:cNvPr id="3" name="Content Placeholder 2">
            <a:extLst>
              <a:ext uri="{FF2B5EF4-FFF2-40B4-BE49-F238E27FC236}">
                <a16:creationId xmlns:a16="http://schemas.microsoft.com/office/drawing/2014/main" id="{8DFFBCD0-3882-CE83-683A-624192C4A7E7}"/>
              </a:ext>
            </a:extLst>
          </p:cNvPr>
          <p:cNvSpPr>
            <a:spLocks noGrp="1"/>
          </p:cNvSpPr>
          <p:nvPr>
            <p:ph idx="1"/>
          </p:nvPr>
        </p:nvSpPr>
        <p:spPr>
          <a:xfrm>
            <a:off x="4705594" y="1240077"/>
            <a:ext cx="6034827" cy="4916465"/>
          </a:xfrm>
        </p:spPr>
        <p:txBody>
          <a:bodyPr anchor="t">
            <a:normAutofit/>
          </a:bodyPr>
          <a:lstStyle/>
          <a:p>
            <a:pPr marL="0" indent="0">
              <a:buNone/>
            </a:pPr>
            <a:r>
              <a:rPr lang="en-US" dirty="0"/>
              <a:t>The following 1099 recipient information is necessary for all 1099s:</a:t>
            </a:r>
          </a:p>
          <a:p>
            <a:pPr marL="457200" indent="-457200">
              <a:buFont typeface="+mj-lt"/>
              <a:buAutoNum type="arabicPeriod"/>
            </a:pPr>
            <a:r>
              <a:rPr lang="en-US" dirty="0"/>
              <a:t>Name,</a:t>
            </a:r>
          </a:p>
          <a:p>
            <a:pPr marL="457200" indent="-457200">
              <a:buFont typeface="+mj-lt"/>
              <a:buAutoNum type="arabicPeriod"/>
            </a:pPr>
            <a:r>
              <a:rPr lang="en-US" dirty="0"/>
              <a:t>Address,</a:t>
            </a:r>
          </a:p>
          <a:p>
            <a:pPr marL="457200" indent="-457200">
              <a:buFont typeface="+mj-lt"/>
              <a:buAutoNum type="arabicPeriod"/>
            </a:pPr>
            <a:r>
              <a:rPr lang="en-US" dirty="0"/>
              <a:t>TIN.</a:t>
            </a:r>
          </a:p>
          <a:p>
            <a:pPr marL="0" indent="0">
              <a:buNone/>
            </a:pPr>
            <a:r>
              <a:rPr lang="en-US" dirty="0"/>
              <a:t>1099 </a:t>
            </a:r>
            <a:r>
              <a:rPr lang="en-US" dirty="0" err="1"/>
              <a:t>MISC</a:t>
            </a:r>
            <a:r>
              <a:rPr lang="en-US" dirty="0"/>
              <a:t>:</a:t>
            </a:r>
          </a:p>
          <a:p>
            <a:r>
              <a:rPr lang="en-US" dirty="0"/>
              <a:t>Rent payments go in box 1,</a:t>
            </a:r>
          </a:p>
          <a:p>
            <a:r>
              <a:rPr lang="en-US" dirty="0"/>
              <a:t>Other payments go in box 3 - this would include prizes and awards.</a:t>
            </a:r>
          </a:p>
          <a:p>
            <a:pPr marL="0" indent="0">
              <a:buNone/>
            </a:pPr>
            <a:r>
              <a:rPr lang="en-US" dirty="0"/>
              <a:t>1099 NEC:</a:t>
            </a:r>
          </a:p>
          <a:p>
            <a:r>
              <a:rPr lang="en-US" dirty="0"/>
              <a:t>Payments for services go in box 1.</a:t>
            </a:r>
          </a:p>
          <a:p>
            <a:pPr marL="0" indent="0">
              <a:buNone/>
            </a:pPr>
            <a:endParaRPr lang="en-US" dirty="0"/>
          </a:p>
        </p:txBody>
      </p:sp>
    </p:spTree>
    <p:extLst>
      <p:ext uri="{BB962C8B-B14F-4D97-AF65-F5344CB8AC3E}">
        <p14:creationId xmlns:p14="http://schemas.microsoft.com/office/powerpoint/2010/main" val="20417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6EF042-058F-EC3C-6C78-F81C0B8FFA4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1700" kern="1200" cap="all" spc="200" baseline="0" dirty="0">
                <a:solidFill>
                  <a:srgbClr val="FFFFFF"/>
                </a:solidFill>
                <a:latin typeface="+mj-lt"/>
                <a:ea typeface="+mj-ea"/>
                <a:cs typeface="+mj-cs"/>
              </a:rPr>
              <a:t>Board Responsibilities for Effective Fiscal Management. </a:t>
            </a:r>
          </a:p>
        </p:txBody>
      </p:sp>
      <p:sp>
        <p:nvSpPr>
          <p:cNvPr id="4" name="TextBox 3">
            <a:extLst>
              <a:ext uri="{FF2B5EF4-FFF2-40B4-BE49-F238E27FC236}">
                <a16:creationId xmlns:a16="http://schemas.microsoft.com/office/drawing/2014/main" id="{F96BF5CA-5D35-B934-1478-3F1E238BAF14}"/>
              </a:ext>
            </a:extLst>
          </p:cNvPr>
          <p:cNvSpPr txBox="1"/>
          <p:nvPr/>
        </p:nvSpPr>
        <p:spPr>
          <a:xfrm>
            <a:off x="5591695" y="1402080"/>
            <a:ext cx="5320696" cy="4053840"/>
          </a:xfrm>
          <a:prstGeom prst="rect">
            <a:avLst/>
          </a:prstGeom>
        </p:spPr>
        <p:txBody>
          <a:bodyPr vert="horz" lIns="91440" tIns="45720" rIns="91440" bIns="45720" rtlCol="0" anchor="ctr">
            <a:normAutofit/>
          </a:bodyPr>
          <a:lstStyle/>
          <a:p>
            <a:pPr marL="342900" indent="-228600" defTabSz="914400">
              <a:lnSpc>
                <a:spcPct val="90000"/>
              </a:lnSpc>
              <a:spcBef>
                <a:spcPts val="1000"/>
              </a:spcBef>
              <a:buClr>
                <a:schemeClr val="accent2"/>
              </a:buClr>
              <a:buFont typeface="Arial" panose="020B0604020202020204" pitchFamily="34" charset="0"/>
              <a:buChar char="•"/>
            </a:pPr>
            <a:r>
              <a:rPr lang="en-US" sz="1500" dirty="0">
                <a:solidFill>
                  <a:schemeClr val="tx1">
                    <a:lumMod val="85000"/>
                    <a:lumOff val="15000"/>
                  </a:schemeClr>
                </a:solidFill>
              </a:rPr>
              <a:t>The board reviews and discusses thoroughly the annual operating budget of the organization prior to approving it.</a:t>
            </a:r>
          </a:p>
          <a:p>
            <a:pPr indent="-228600" defTabSz="914400">
              <a:lnSpc>
                <a:spcPct val="90000"/>
              </a:lnSpc>
              <a:spcBef>
                <a:spcPts val="1000"/>
              </a:spcBef>
              <a:buClr>
                <a:schemeClr val="accent2"/>
              </a:buClr>
              <a:buFont typeface="Arial" panose="020B0604020202020204" pitchFamily="34" charset="0"/>
              <a:buChar char="•"/>
            </a:pPr>
            <a:endParaRPr lang="en-US" sz="1500" dirty="0">
              <a:solidFill>
                <a:schemeClr val="tx1">
                  <a:lumMod val="85000"/>
                  <a:lumOff val="15000"/>
                </a:schemeClr>
              </a:solidFill>
            </a:endParaRPr>
          </a:p>
          <a:p>
            <a:pPr marL="342900" indent="-228600" defTabSz="914400">
              <a:lnSpc>
                <a:spcPct val="90000"/>
              </a:lnSpc>
              <a:spcBef>
                <a:spcPts val="1000"/>
              </a:spcBef>
              <a:buClr>
                <a:schemeClr val="accent2"/>
              </a:buClr>
              <a:buFont typeface="Arial" panose="020B0604020202020204" pitchFamily="34" charset="0"/>
              <a:buChar char="•"/>
            </a:pPr>
            <a:r>
              <a:rPr lang="en-US" sz="1500" dirty="0">
                <a:solidFill>
                  <a:schemeClr val="tx1">
                    <a:lumMod val="85000"/>
                    <a:lumOff val="15000"/>
                  </a:schemeClr>
                </a:solidFill>
              </a:rPr>
              <a:t>The board takes advantage of the budget process to consider the most effective allocation of limited resources.</a:t>
            </a:r>
          </a:p>
          <a:p>
            <a:pPr indent="-228600" defTabSz="914400">
              <a:lnSpc>
                <a:spcPct val="90000"/>
              </a:lnSpc>
              <a:spcBef>
                <a:spcPts val="1000"/>
              </a:spcBef>
              <a:buClr>
                <a:schemeClr val="accent2"/>
              </a:buClr>
              <a:buFont typeface="Arial" panose="020B0604020202020204" pitchFamily="34" charset="0"/>
              <a:buChar char="•"/>
            </a:pPr>
            <a:endParaRPr lang="en-US" sz="1500" dirty="0">
              <a:solidFill>
                <a:schemeClr val="tx1">
                  <a:lumMod val="85000"/>
                  <a:lumOff val="15000"/>
                </a:schemeClr>
              </a:solidFill>
            </a:endParaRPr>
          </a:p>
          <a:p>
            <a:pPr marL="342900" indent="-228600" defTabSz="914400">
              <a:lnSpc>
                <a:spcPct val="90000"/>
              </a:lnSpc>
              <a:spcBef>
                <a:spcPts val="1000"/>
              </a:spcBef>
              <a:buClr>
                <a:schemeClr val="accent2"/>
              </a:buClr>
              <a:buFont typeface="Arial" panose="020B0604020202020204" pitchFamily="34" charset="0"/>
              <a:buChar char="•"/>
            </a:pPr>
            <a:r>
              <a:rPr lang="en-US" sz="1500" dirty="0">
                <a:solidFill>
                  <a:schemeClr val="tx1">
                    <a:lumMod val="85000"/>
                    <a:lumOff val="15000"/>
                  </a:schemeClr>
                </a:solidFill>
              </a:rPr>
              <a:t>The board receives financial reports on a regular basis that are understandable, accurate and timely.</a:t>
            </a:r>
          </a:p>
          <a:p>
            <a:pPr marL="285750" indent="-228600" defTabSz="914400">
              <a:lnSpc>
                <a:spcPct val="90000"/>
              </a:lnSpc>
              <a:spcBef>
                <a:spcPts val="1000"/>
              </a:spcBef>
              <a:buClr>
                <a:schemeClr val="accent2"/>
              </a:buClr>
              <a:buFont typeface="Arial" panose="020B0604020202020204" pitchFamily="34" charset="0"/>
              <a:buChar char="•"/>
            </a:pPr>
            <a:endParaRPr lang="en-US" sz="1500" dirty="0">
              <a:solidFill>
                <a:schemeClr val="tx1">
                  <a:lumMod val="85000"/>
                  <a:lumOff val="15000"/>
                </a:schemeClr>
              </a:solidFill>
            </a:endParaRPr>
          </a:p>
          <a:p>
            <a:pPr marL="342900" indent="-228600" defTabSz="914400">
              <a:lnSpc>
                <a:spcPct val="90000"/>
              </a:lnSpc>
              <a:spcBef>
                <a:spcPts val="1000"/>
              </a:spcBef>
              <a:buClr>
                <a:schemeClr val="accent2"/>
              </a:buClr>
              <a:buFont typeface="Arial" panose="020B0604020202020204" pitchFamily="34" charset="0"/>
              <a:buChar char="•"/>
            </a:pPr>
            <a:r>
              <a:rPr lang="en-US" sz="1500" dirty="0">
                <a:solidFill>
                  <a:schemeClr val="tx1">
                    <a:lumMod val="85000"/>
                    <a:lumOff val="15000"/>
                  </a:schemeClr>
                </a:solidFill>
              </a:rPr>
              <a:t>The board requires an annual review or audit by an independent entity – a committee or person who is not involved in the fiscal management of the organization.  The board considers all recommendations made in the report and management letter.</a:t>
            </a:r>
          </a:p>
          <a:p>
            <a:pPr marL="342900" indent="-228600" defTabSz="914400">
              <a:lnSpc>
                <a:spcPct val="90000"/>
              </a:lnSpc>
              <a:spcBef>
                <a:spcPts val="1000"/>
              </a:spcBef>
              <a:buClr>
                <a:schemeClr val="accent2"/>
              </a:buClr>
              <a:buFont typeface="Arial" panose="020B0604020202020204" pitchFamily="34" charset="0"/>
              <a:buChar char="•"/>
            </a:pPr>
            <a:endParaRPr lang="en-US" sz="1500" dirty="0">
              <a:solidFill>
                <a:schemeClr val="tx1">
                  <a:lumMod val="85000"/>
                  <a:lumOff val="15000"/>
                </a:schemeClr>
              </a:solidFill>
            </a:endParaRPr>
          </a:p>
        </p:txBody>
      </p:sp>
    </p:spTree>
    <p:extLst>
      <p:ext uri="{BB962C8B-B14F-4D97-AF65-F5344CB8AC3E}">
        <p14:creationId xmlns:p14="http://schemas.microsoft.com/office/powerpoint/2010/main" val="3056429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320F8-FA74-DA76-A7C2-AC7AF4E11C68}"/>
              </a:ext>
            </a:extLst>
          </p:cNvPr>
          <p:cNvSpPr>
            <a:spLocks noGrp="1"/>
          </p:cNvSpPr>
          <p:nvPr>
            <p:ph type="title"/>
          </p:nvPr>
        </p:nvSpPr>
        <p:spPr>
          <a:xfrm>
            <a:off x="849683" y="1240076"/>
            <a:ext cx="2727813" cy="4584527"/>
          </a:xfrm>
        </p:spPr>
        <p:txBody>
          <a:bodyPr>
            <a:normAutofit/>
          </a:bodyPr>
          <a:lstStyle/>
          <a:p>
            <a:r>
              <a:rPr lang="en-US" dirty="0"/>
              <a:t>Filing and Due Dates</a:t>
            </a:r>
          </a:p>
        </p:txBody>
      </p:sp>
      <p:sp>
        <p:nvSpPr>
          <p:cNvPr id="3" name="Content Placeholder 2">
            <a:extLst>
              <a:ext uri="{FF2B5EF4-FFF2-40B4-BE49-F238E27FC236}">
                <a16:creationId xmlns:a16="http://schemas.microsoft.com/office/drawing/2014/main" id="{E05FA3AE-7C60-7787-0E52-477E852AF067}"/>
              </a:ext>
            </a:extLst>
          </p:cNvPr>
          <p:cNvSpPr>
            <a:spLocks noGrp="1"/>
          </p:cNvSpPr>
          <p:nvPr>
            <p:ph idx="1"/>
          </p:nvPr>
        </p:nvSpPr>
        <p:spPr>
          <a:xfrm>
            <a:off x="4705594" y="1240077"/>
            <a:ext cx="6034827" cy="4916465"/>
          </a:xfrm>
        </p:spPr>
        <p:txBody>
          <a:bodyPr anchor="t">
            <a:normAutofit/>
          </a:bodyPr>
          <a:lstStyle/>
          <a:p>
            <a:pPr marL="0" indent="0">
              <a:lnSpc>
                <a:spcPct val="110000"/>
              </a:lnSpc>
              <a:buNone/>
            </a:pPr>
            <a:r>
              <a:rPr lang="en-US" sz="1800" dirty="0"/>
              <a:t>1099 </a:t>
            </a:r>
            <a:r>
              <a:rPr lang="en-US" sz="1800" dirty="0" err="1"/>
              <a:t>MISC</a:t>
            </a:r>
            <a:endParaRPr lang="en-US" sz="1800" dirty="0"/>
          </a:p>
          <a:p>
            <a:pPr lvl="1">
              <a:lnSpc>
                <a:spcPct val="110000"/>
              </a:lnSpc>
              <a:buFont typeface="Wingdings" panose="05000000000000000000" pitchFamily="2" charset="2"/>
              <a:buChar char="q"/>
            </a:pPr>
            <a:r>
              <a:rPr lang="en-US" dirty="0"/>
              <a:t>You must use a scannable 1099 </a:t>
            </a:r>
            <a:r>
              <a:rPr lang="en-US" dirty="0" err="1"/>
              <a:t>MISC</a:t>
            </a:r>
            <a:r>
              <a:rPr lang="en-US" dirty="0"/>
              <a:t> (Copy A),</a:t>
            </a:r>
          </a:p>
          <a:p>
            <a:pPr lvl="1">
              <a:lnSpc>
                <a:spcPct val="110000"/>
              </a:lnSpc>
              <a:buFont typeface="Wingdings" panose="05000000000000000000" pitchFamily="2" charset="2"/>
              <a:buChar char="q"/>
            </a:pPr>
            <a:r>
              <a:rPr lang="en-US" dirty="0"/>
              <a:t>Copy B for recipient can be a copy of Copy A,</a:t>
            </a:r>
          </a:p>
          <a:p>
            <a:pPr lvl="1">
              <a:lnSpc>
                <a:spcPct val="110000"/>
              </a:lnSpc>
              <a:buFont typeface="Wingdings" panose="05000000000000000000" pitchFamily="2" charset="2"/>
              <a:buChar char="q"/>
            </a:pPr>
            <a:r>
              <a:rPr lang="en-US" dirty="0"/>
              <a:t>Recipients copy must be mailed by January 31</a:t>
            </a:r>
            <a:r>
              <a:rPr lang="en-US" baseline="30000" dirty="0"/>
              <a:t>st</a:t>
            </a:r>
            <a:r>
              <a:rPr lang="en-US" dirty="0"/>
              <a:t>,</a:t>
            </a:r>
            <a:r>
              <a:rPr lang="en-US" baseline="30000" dirty="0"/>
              <a:t> </a:t>
            </a:r>
            <a:endParaRPr lang="en-US" dirty="0"/>
          </a:p>
          <a:p>
            <a:pPr lvl="1">
              <a:lnSpc>
                <a:spcPct val="110000"/>
              </a:lnSpc>
              <a:buFont typeface="Wingdings" panose="05000000000000000000" pitchFamily="2" charset="2"/>
              <a:buChar char="q"/>
            </a:pPr>
            <a:r>
              <a:rPr lang="en-US" dirty="0"/>
              <a:t>The scannable 1099s plus the scannable 1096 must be mailed to the IRS post marked by no later than February 28</a:t>
            </a:r>
            <a:r>
              <a:rPr lang="en-US" baseline="30000" dirty="0"/>
              <a:t>th</a:t>
            </a:r>
            <a:r>
              <a:rPr lang="en-US" dirty="0"/>
              <a:t>.</a:t>
            </a:r>
          </a:p>
          <a:p>
            <a:pPr marL="0" indent="0">
              <a:lnSpc>
                <a:spcPct val="110000"/>
              </a:lnSpc>
              <a:buNone/>
            </a:pPr>
            <a:r>
              <a:rPr lang="en-US" sz="1800" dirty="0"/>
              <a:t>1099 NEC</a:t>
            </a:r>
          </a:p>
          <a:p>
            <a:pPr lvl="1">
              <a:lnSpc>
                <a:spcPct val="110000"/>
              </a:lnSpc>
              <a:buFont typeface="Wingdings" panose="05000000000000000000" pitchFamily="2" charset="2"/>
              <a:buChar char="q"/>
            </a:pPr>
            <a:r>
              <a:rPr lang="en-US" dirty="0"/>
              <a:t>Same requirements as 1099 except that they must be post marked to IRS no later than January 31</a:t>
            </a:r>
            <a:r>
              <a:rPr lang="en-US" baseline="30000" dirty="0"/>
              <a:t>st</a:t>
            </a:r>
            <a:r>
              <a:rPr lang="en-US" dirty="0"/>
              <a:t>.</a:t>
            </a:r>
            <a:r>
              <a:rPr lang="en-US" baseline="30000" dirty="0"/>
              <a:t> </a:t>
            </a:r>
            <a:endParaRPr lang="en-US" dirty="0"/>
          </a:p>
          <a:p>
            <a:pPr>
              <a:lnSpc>
                <a:spcPct val="110000"/>
              </a:lnSpc>
              <a:buFont typeface="Wingdings" panose="05000000000000000000" pitchFamily="2" charset="2"/>
              <a:buChar char="Ø"/>
            </a:pPr>
            <a:r>
              <a:rPr lang="en-US" sz="1700" dirty="0"/>
              <a:t>Must accumulate the number of 1099 </a:t>
            </a:r>
            <a:r>
              <a:rPr lang="en-US" sz="1700" dirty="0" err="1"/>
              <a:t>MISCs</a:t>
            </a:r>
            <a:r>
              <a:rPr lang="en-US" sz="1700" dirty="0"/>
              <a:t> and NECs that you are filing and report on a scannable 1096.</a:t>
            </a:r>
          </a:p>
          <a:p>
            <a:pPr>
              <a:lnSpc>
                <a:spcPct val="110000"/>
              </a:lnSpc>
              <a:buFont typeface="Wingdings" panose="05000000000000000000" pitchFamily="2" charset="2"/>
              <a:buChar char="Ø"/>
            </a:pPr>
            <a:r>
              <a:rPr lang="en-US" sz="1700" dirty="0"/>
              <a:t>If you issue 10 or more Form 1099 </a:t>
            </a:r>
            <a:r>
              <a:rPr lang="en-US" sz="1700" dirty="0" err="1"/>
              <a:t>MISC</a:t>
            </a:r>
            <a:r>
              <a:rPr lang="en-US" sz="1700" dirty="0"/>
              <a:t> they must be e-filed effective January 31, 2024, for all 1099s issued for 2023.</a:t>
            </a:r>
          </a:p>
          <a:p>
            <a:pPr>
              <a:lnSpc>
                <a:spcPct val="110000"/>
              </a:lnSpc>
            </a:pPr>
            <a:endParaRPr lang="en-US" sz="1700" dirty="0"/>
          </a:p>
        </p:txBody>
      </p:sp>
    </p:spTree>
    <p:extLst>
      <p:ext uri="{BB962C8B-B14F-4D97-AF65-F5344CB8AC3E}">
        <p14:creationId xmlns:p14="http://schemas.microsoft.com/office/powerpoint/2010/main" val="3091893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98000"/>
                <a:lumOff val="2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EEB3F-68E7-ECEE-3219-C928CE1AD1C1}"/>
              </a:ext>
            </a:extLst>
          </p:cNvPr>
          <p:cNvSpPr>
            <a:spLocks noGrp="1"/>
          </p:cNvSpPr>
          <p:nvPr>
            <p:ph type="title"/>
          </p:nvPr>
        </p:nvSpPr>
        <p:spPr>
          <a:xfrm>
            <a:off x="849683" y="1240076"/>
            <a:ext cx="2727813" cy="4584527"/>
          </a:xfrm>
        </p:spPr>
        <p:txBody>
          <a:bodyPr>
            <a:normAutofit/>
          </a:bodyPr>
          <a:lstStyle/>
          <a:p>
            <a:r>
              <a:rPr lang="en-US" dirty="0" err="1"/>
              <a:t>Irs</a:t>
            </a:r>
            <a:r>
              <a:rPr lang="en-US" dirty="0"/>
              <a:t> form 1099 MISC.</a:t>
            </a:r>
            <a:br>
              <a:rPr lang="en-US" dirty="0"/>
            </a:br>
            <a:br>
              <a:rPr lang="en-US" dirty="0"/>
            </a:br>
            <a:r>
              <a:rPr lang="en-US" sz="1600" dirty="0"/>
              <a:t>obtain from:</a:t>
            </a:r>
            <a:br>
              <a:rPr lang="en-US" sz="1600" dirty="0"/>
            </a:br>
            <a:r>
              <a:rPr lang="en-US" sz="1600" dirty="0"/>
              <a:t>1.  IRS</a:t>
            </a:r>
            <a:br>
              <a:rPr lang="en-US" sz="1600" dirty="0"/>
            </a:br>
            <a:r>
              <a:rPr lang="en-US" sz="1600" dirty="0"/>
              <a:t>2.  local business supply  stores</a:t>
            </a:r>
            <a:br>
              <a:rPr lang="en-US" sz="1600" dirty="0"/>
            </a:br>
            <a:r>
              <a:rPr lang="en-US" sz="1600" dirty="0"/>
              <a:t>3.  Post office</a:t>
            </a:r>
            <a:br>
              <a:rPr lang="en-US" sz="1600" dirty="0"/>
            </a:br>
            <a:r>
              <a:rPr lang="en-US" sz="1600" dirty="0"/>
              <a:t>4.  Online</a:t>
            </a:r>
            <a:br>
              <a:rPr lang="en-US" sz="1600" dirty="0"/>
            </a:br>
            <a:br>
              <a:rPr lang="en-US" sz="1600" dirty="0"/>
            </a:br>
            <a:r>
              <a:rPr lang="en-US" sz="1600" dirty="0"/>
              <a:t>must be scannable redlined form</a:t>
            </a:r>
            <a:br>
              <a:rPr lang="en-US" sz="1600" dirty="0"/>
            </a:br>
            <a:endParaRPr lang="en-US" sz="1600" dirty="0"/>
          </a:p>
        </p:txBody>
      </p:sp>
      <p:sp>
        <p:nvSpPr>
          <p:cNvPr id="7" name="Content Placeholder 6">
            <a:extLst>
              <a:ext uri="{FF2B5EF4-FFF2-40B4-BE49-F238E27FC236}">
                <a16:creationId xmlns:a16="http://schemas.microsoft.com/office/drawing/2014/main" id="{B02B432A-A2CB-30E7-8C7F-F2C4431BC5E0}"/>
              </a:ext>
            </a:extLst>
          </p:cNvPr>
          <p:cNvSpPr>
            <a:spLocks noGrp="1"/>
          </p:cNvSpPr>
          <p:nvPr>
            <p:ph idx="1"/>
          </p:nvPr>
        </p:nvSpPr>
        <p:spPr>
          <a:xfrm>
            <a:off x="6096000" y="2015732"/>
            <a:ext cx="5246316" cy="3450613"/>
          </a:xfrm>
        </p:spPr>
        <p:txBody>
          <a:bodyPr/>
          <a:lstStyle/>
          <a:p>
            <a:pPr marL="0" indent="0" algn="ctr">
              <a:buNone/>
            </a:pPr>
            <a:endParaRPr lang="en-US" dirty="0"/>
          </a:p>
          <a:p>
            <a:pPr marL="0" indent="0" algn="ctr">
              <a:buNone/>
            </a:pPr>
            <a:endParaRPr lang="en-US" dirty="0"/>
          </a:p>
          <a:p>
            <a:pPr marL="0" indent="0" algn="ctr">
              <a:buNone/>
            </a:pPr>
            <a:endParaRPr lang="en-US" dirty="0"/>
          </a:p>
        </p:txBody>
      </p:sp>
      <p:sp>
        <p:nvSpPr>
          <p:cNvPr id="4" name="TextBox 3">
            <a:extLst>
              <a:ext uri="{FF2B5EF4-FFF2-40B4-BE49-F238E27FC236}">
                <a16:creationId xmlns:a16="http://schemas.microsoft.com/office/drawing/2014/main" id="{BE605FED-5DCF-FF07-3296-4BB6CB7679E1}"/>
              </a:ext>
            </a:extLst>
          </p:cNvPr>
          <p:cNvSpPr txBox="1"/>
          <p:nvPr/>
        </p:nvSpPr>
        <p:spPr>
          <a:xfrm>
            <a:off x="5054902" y="2967334"/>
            <a:ext cx="6032809" cy="461665"/>
          </a:xfrm>
          <a:prstGeom prst="rect">
            <a:avLst/>
          </a:prstGeom>
          <a:noFill/>
        </p:spPr>
        <p:txBody>
          <a:bodyPr wrap="square">
            <a:spAutoFit/>
          </a:bodyPr>
          <a:lstStyle/>
          <a:p>
            <a:r>
              <a:rPr lang="en-US" sz="2400" dirty="0"/>
              <a:t>https://</a:t>
            </a:r>
            <a:r>
              <a:rPr lang="en-US" sz="2400" dirty="0" err="1"/>
              <a:t>www.irs.gov</a:t>
            </a:r>
            <a:r>
              <a:rPr lang="en-US" sz="2400" dirty="0"/>
              <a:t>/pub/</a:t>
            </a:r>
            <a:r>
              <a:rPr lang="en-US" sz="2400" dirty="0" err="1"/>
              <a:t>irs</a:t>
            </a:r>
            <a:r>
              <a:rPr lang="en-US" sz="2400" dirty="0"/>
              <a:t>-pdf/f1099msc.pdf</a:t>
            </a:r>
          </a:p>
        </p:txBody>
      </p:sp>
    </p:spTree>
    <p:extLst>
      <p:ext uri="{BB962C8B-B14F-4D97-AF65-F5344CB8AC3E}">
        <p14:creationId xmlns:p14="http://schemas.microsoft.com/office/powerpoint/2010/main" val="3833775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EEB3F-68E7-ECEE-3219-C928CE1AD1C1}"/>
              </a:ext>
            </a:extLst>
          </p:cNvPr>
          <p:cNvSpPr>
            <a:spLocks noGrp="1"/>
          </p:cNvSpPr>
          <p:nvPr>
            <p:ph type="title"/>
          </p:nvPr>
        </p:nvSpPr>
        <p:spPr>
          <a:xfrm>
            <a:off x="849683" y="1240076"/>
            <a:ext cx="2727813" cy="4584527"/>
          </a:xfrm>
        </p:spPr>
        <p:txBody>
          <a:bodyPr>
            <a:normAutofit/>
          </a:bodyPr>
          <a:lstStyle/>
          <a:p>
            <a:r>
              <a:rPr lang="en-US" dirty="0" err="1"/>
              <a:t>Irs</a:t>
            </a:r>
            <a:r>
              <a:rPr lang="en-US" dirty="0"/>
              <a:t> form 1099 NEC</a:t>
            </a:r>
            <a:br>
              <a:rPr lang="en-US" dirty="0"/>
            </a:br>
            <a:br>
              <a:rPr lang="en-US" dirty="0"/>
            </a:br>
            <a:r>
              <a:rPr lang="en-US" sz="1600" dirty="0"/>
              <a:t>obtain from:</a:t>
            </a:r>
            <a:br>
              <a:rPr lang="en-US" sz="1600" dirty="0"/>
            </a:br>
            <a:r>
              <a:rPr lang="en-US" sz="1600" dirty="0"/>
              <a:t>1.  IRS</a:t>
            </a:r>
            <a:br>
              <a:rPr lang="en-US" sz="1600" dirty="0"/>
            </a:br>
            <a:r>
              <a:rPr lang="en-US" sz="1600" dirty="0"/>
              <a:t>2.  local business supply  stores</a:t>
            </a:r>
            <a:br>
              <a:rPr lang="en-US" sz="1600" dirty="0"/>
            </a:br>
            <a:r>
              <a:rPr lang="en-US" sz="1600" dirty="0"/>
              <a:t>3.  Post office</a:t>
            </a:r>
            <a:br>
              <a:rPr lang="en-US" sz="1600" dirty="0"/>
            </a:br>
            <a:r>
              <a:rPr lang="en-US" sz="1600" dirty="0"/>
              <a:t>4.  Online</a:t>
            </a:r>
            <a:br>
              <a:rPr lang="en-US" sz="1600" dirty="0"/>
            </a:br>
            <a:br>
              <a:rPr lang="en-US" sz="1600" dirty="0"/>
            </a:br>
            <a:r>
              <a:rPr lang="en-US" sz="1600" dirty="0"/>
              <a:t>must be scannable redlined form</a:t>
            </a:r>
            <a:br>
              <a:rPr lang="en-US" sz="1600" dirty="0"/>
            </a:br>
            <a:endParaRPr lang="en-US" sz="1600" dirty="0"/>
          </a:p>
        </p:txBody>
      </p:sp>
      <p:sp>
        <p:nvSpPr>
          <p:cNvPr id="7" name="Content Placeholder 6">
            <a:extLst>
              <a:ext uri="{FF2B5EF4-FFF2-40B4-BE49-F238E27FC236}">
                <a16:creationId xmlns:a16="http://schemas.microsoft.com/office/drawing/2014/main" id="{B02B432A-A2CB-30E7-8C7F-F2C4431BC5E0}"/>
              </a:ext>
            </a:extLst>
          </p:cNvPr>
          <p:cNvSpPr>
            <a:spLocks noGrp="1"/>
          </p:cNvSpPr>
          <p:nvPr>
            <p:ph idx="1"/>
          </p:nvPr>
        </p:nvSpPr>
        <p:spPr>
          <a:xfrm>
            <a:off x="4911507" y="2762451"/>
            <a:ext cx="6143347" cy="914400"/>
          </a:xfrm>
        </p:spPr>
        <p:txBody>
          <a:bodyPr/>
          <a:lstStyle/>
          <a:p>
            <a:pPr marL="0" indent="0" algn="ctr">
              <a:buNone/>
            </a:pPr>
            <a:endParaRPr lang="en-US" dirty="0"/>
          </a:p>
          <a:p>
            <a:pPr marL="0" indent="0" algn="ctr">
              <a:buNone/>
            </a:pPr>
            <a:endParaRPr lang="en-US" dirty="0"/>
          </a:p>
          <a:p>
            <a:pPr marL="0" indent="0" algn="ctr">
              <a:buNone/>
            </a:pPr>
            <a:endParaRPr lang="en-US" dirty="0"/>
          </a:p>
        </p:txBody>
      </p:sp>
      <p:sp>
        <p:nvSpPr>
          <p:cNvPr id="11" name="TextBox 10">
            <a:extLst>
              <a:ext uri="{FF2B5EF4-FFF2-40B4-BE49-F238E27FC236}">
                <a16:creationId xmlns:a16="http://schemas.microsoft.com/office/drawing/2014/main" id="{22F22832-8F0C-F800-70FA-5EB920475206}"/>
              </a:ext>
            </a:extLst>
          </p:cNvPr>
          <p:cNvSpPr txBox="1"/>
          <p:nvPr/>
        </p:nvSpPr>
        <p:spPr>
          <a:xfrm>
            <a:off x="5178393" y="2886008"/>
            <a:ext cx="5876462" cy="461665"/>
          </a:xfrm>
          <a:prstGeom prst="rect">
            <a:avLst/>
          </a:prstGeom>
          <a:noFill/>
        </p:spPr>
        <p:txBody>
          <a:bodyPr wrap="square">
            <a:spAutoFit/>
          </a:bodyPr>
          <a:lstStyle/>
          <a:p>
            <a:r>
              <a:rPr lang="en-US" sz="2400" dirty="0"/>
              <a:t>https://www.irs.gov/pub/irs-pdf/f1099nec.pdf</a:t>
            </a:r>
            <a:endParaRPr lang="en-US" dirty="0"/>
          </a:p>
        </p:txBody>
      </p:sp>
    </p:spTree>
    <p:extLst>
      <p:ext uri="{BB962C8B-B14F-4D97-AF65-F5344CB8AC3E}">
        <p14:creationId xmlns:p14="http://schemas.microsoft.com/office/powerpoint/2010/main" val="3386798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EEB3F-68E7-ECEE-3219-C928CE1AD1C1}"/>
              </a:ext>
            </a:extLst>
          </p:cNvPr>
          <p:cNvSpPr>
            <a:spLocks noGrp="1"/>
          </p:cNvSpPr>
          <p:nvPr>
            <p:ph type="title"/>
          </p:nvPr>
        </p:nvSpPr>
        <p:spPr>
          <a:xfrm>
            <a:off x="849683" y="1240076"/>
            <a:ext cx="2727813" cy="4584527"/>
          </a:xfrm>
        </p:spPr>
        <p:txBody>
          <a:bodyPr>
            <a:normAutofit/>
          </a:bodyPr>
          <a:lstStyle/>
          <a:p>
            <a:r>
              <a:rPr lang="en-US" dirty="0" err="1"/>
              <a:t>Irs</a:t>
            </a:r>
            <a:r>
              <a:rPr lang="en-US" dirty="0"/>
              <a:t> form 1096</a:t>
            </a:r>
            <a:br>
              <a:rPr lang="en-US" dirty="0"/>
            </a:br>
            <a:br>
              <a:rPr lang="en-US" dirty="0"/>
            </a:br>
            <a:r>
              <a:rPr lang="en-US" sz="1600" dirty="0"/>
              <a:t>obtain from:</a:t>
            </a:r>
            <a:br>
              <a:rPr lang="en-US" sz="1600" dirty="0"/>
            </a:br>
            <a:r>
              <a:rPr lang="en-US" sz="1600" dirty="0"/>
              <a:t>1.  IRS</a:t>
            </a:r>
            <a:br>
              <a:rPr lang="en-US" sz="1600" dirty="0"/>
            </a:br>
            <a:r>
              <a:rPr lang="en-US" sz="1600" dirty="0"/>
              <a:t>2.  local business supply  stores</a:t>
            </a:r>
            <a:br>
              <a:rPr lang="en-US" sz="1600" dirty="0"/>
            </a:br>
            <a:r>
              <a:rPr lang="en-US" sz="1600" dirty="0"/>
              <a:t>3.  Post office</a:t>
            </a:r>
            <a:br>
              <a:rPr lang="en-US" sz="1600" dirty="0"/>
            </a:br>
            <a:r>
              <a:rPr lang="en-US" sz="1600" dirty="0"/>
              <a:t>4.  Online</a:t>
            </a:r>
            <a:br>
              <a:rPr lang="en-US" sz="1600" dirty="0"/>
            </a:br>
            <a:br>
              <a:rPr lang="en-US" sz="1600" dirty="0"/>
            </a:br>
            <a:r>
              <a:rPr lang="en-US" sz="1600" dirty="0"/>
              <a:t>must be scannable redlined form</a:t>
            </a:r>
            <a:br>
              <a:rPr lang="en-US" sz="1600" dirty="0"/>
            </a:br>
            <a:endParaRPr lang="en-US" dirty="0"/>
          </a:p>
        </p:txBody>
      </p:sp>
      <p:sp>
        <p:nvSpPr>
          <p:cNvPr id="7" name="Content Placeholder 6">
            <a:extLst>
              <a:ext uri="{FF2B5EF4-FFF2-40B4-BE49-F238E27FC236}">
                <a16:creationId xmlns:a16="http://schemas.microsoft.com/office/drawing/2014/main" id="{B02B432A-A2CB-30E7-8C7F-F2C4431BC5E0}"/>
              </a:ext>
            </a:extLst>
          </p:cNvPr>
          <p:cNvSpPr>
            <a:spLocks noGrp="1"/>
          </p:cNvSpPr>
          <p:nvPr>
            <p:ph idx="1"/>
          </p:nvPr>
        </p:nvSpPr>
        <p:spPr>
          <a:xfrm>
            <a:off x="4897439" y="3080825"/>
            <a:ext cx="6143347" cy="726404"/>
          </a:xfrm>
        </p:spPr>
        <p:txBody>
          <a:bodyPr/>
          <a:lstStyle/>
          <a:p>
            <a:pPr marL="0" indent="0" algn="ctr">
              <a:buNone/>
            </a:pPr>
            <a:endParaRPr lang="en-US" dirty="0"/>
          </a:p>
          <a:p>
            <a:pPr marL="0" indent="0" algn="ctr">
              <a:buNone/>
            </a:pPr>
            <a:endParaRPr lang="en-US" dirty="0"/>
          </a:p>
        </p:txBody>
      </p:sp>
      <p:sp>
        <p:nvSpPr>
          <p:cNvPr id="4" name="TextBox 3">
            <a:extLst>
              <a:ext uri="{FF2B5EF4-FFF2-40B4-BE49-F238E27FC236}">
                <a16:creationId xmlns:a16="http://schemas.microsoft.com/office/drawing/2014/main" id="{ABFD6505-3D5D-0C58-0522-DFA8599BAF51}"/>
              </a:ext>
            </a:extLst>
          </p:cNvPr>
          <p:cNvSpPr txBox="1"/>
          <p:nvPr/>
        </p:nvSpPr>
        <p:spPr>
          <a:xfrm>
            <a:off x="4745255" y="4233330"/>
            <a:ext cx="6708807" cy="461665"/>
          </a:xfrm>
          <a:prstGeom prst="rect">
            <a:avLst/>
          </a:prstGeom>
          <a:noFill/>
        </p:spPr>
        <p:txBody>
          <a:bodyPr wrap="square">
            <a:spAutoFit/>
          </a:bodyPr>
          <a:lstStyle/>
          <a:p>
            <a:r>
              <a:rPr lang="en-US" sz="2400" dirty="0"/>
              <a:t>         https://www.irs.gov/pub/irs-pdf/f1096.pdf</a:t>
            </a:r>
          </a:p>
        </p:txBody>
      </p:sp>
    </p:spTree>
    <p:extLst>
      <p:ext uri="{BB962C8B-B14F-4D97-AF65-F5344CB8AC3E}">
        <p14:creationId xmlns:p14="http://schemas.microsoft.com/office/powerpoint/2010/main" val="287397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D037-5A19-04EB-6366-4114C234F369}"/>
              </a:ext>
            </a:extLst>
          </p:cNvPr>
          <p:cNvSpPr>
            <a:spLocks noGrp="1"/>
          </p:cNvSpPr>
          <p:nvPr>
            <p:ph type="title"/>
          </p:nvPr>
        </p:nvSpPr>
        <p:spPr>
          <a:xfrm>
            <a:off x="1829849" y="1899904"/>
            <a:ext cx="3312116" cy="2934031"/>
          </a:xfrm>
        </p:spPr>
        <p:txBody>
          <a:bodyPr vert="horz" lIns="109728" tIns="109728" rIns="109728" bIns="91440" rtlCol="0" anchor="ctr">
            <a:normAutofit/>
          </a:bodyPr>
          <a:lstStyle/>
          <a:p>
            <a:pPr>
              <a:lnSpc>
                <a:spcPct val="120000"/>
              </a:lnSpc>
            </a:pPr>
            <a:r>
              <a:rPr lang="en-US" sz="2500" dirty="0"/>
              <a:t>Branch Finance Officer Responsibilities</a:t>
            </a:r>
          </a:p>
        </p:txBody>
      </p:sp>
      <p:graphicFrame>
        <p:nvGraphicFramePr>
          <p:cNvPr id="32" name="TextBox 2">
            <a:extLst>
              <a:ext uri="{FF2B5EF4-FFF2-40B4-BE49-F238E27FC236}">
                <a16:creationId xmlns:a16="http://schemas.microsoft.com/office/drawing/2014/main" id="{2CE37E92-BCBE-1456-25B0-D96D9E6CC9F9}"/>
              </a:ext>
            </a:extLst>
          </p:cNvPr>
          <p:cNvGraphicFramePr/>
          <p:nvPr>
            <p:extLst>
              <p:ext uri="{D42A27DB-BD31-4B8C-83A1-F6EECF244321}">
                <p14:modId xmlns:p14="http://schemas.microsoft.com/office/powerpoint/2010/main" val="1125329129"/>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77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5F70-8CBB-3A32-3185-81906EFB47AE}"/>
              </a:ext>
            </a:extLst>
          </p:cNvPr>
          <p:cNvSpPr>
            <a:spLocks noGrp="1"/>
          </p:cNvSpPr>
          <p:nvPr>
            <p:ph type="title"/>
          </p:nvPr>
        </p:nvSpPr>
        <p:spPr>
          <a:xfrm>
            <a:off x="6900672" y="978776"/>
            <a:ext cx="4486656" cy="1174991"/>
          </a:xfrm>
        </p:spPr>
        <p:txBody>
          <a:bodyPr vert="horz" lIns="182880" tIns="182880" rIns="182880" bIns="182880" rtlCol="0" anchor="ctr">
            <a:normAutofit/>
          </a:bodyPr>
          <a:lstStyle/>
          <a:p>
            <a:r>
              <a:rPr lang="en-US" sz="2400" dirty="0"/>
              <a:t>Fundamentals of Budgeting</a:t>
            </a:r>
          </a:p>
        </p:txBody>
      </p:sp>
      <p:pic>
        <p:nvPicPr>
          <p:cNvPr id="8" name="Picture 7" descr="Angled shot of pen on a graph">
            <a:extLst>
              <a:ext uri="{FF2B5EF4-FFF2-40B4-BE49-F238E27FC236}">
                <a16:creationId xmlns:a16="http://schemas.microsoft.com/office/drawing/2014/main" id="{9B169B2D-25CC-4E06-750A-802C7716F4B3}"/>
              </a:ext>
            </a:extLst>
          </p:cNvPr>
          <p:cNvPicPr>
            <a:picLocks noChangeAspect="1"/>
          </p:cNvPicPr>
          <p:nvPr/>
        </p:nvPicPr>
        <p:blipFill rotWithShape="1">
          <a:blip r:embed="rId2"/>
          <a:srcRect l="1646" r="39111" b="-1"/>
          <a:stretch/>
        </p:blipFill>
        <p:spPr>
          <a:xfrm>
            <a:off x="20" y="10"/>
            <a:ext cx="6086621" cy="6857990"/>
          </a:xfrm>
          <a:prstGeom prst="rect">
            <a:avLst/>
          </a:prstGeom>
        </p:spPr>
      </p:pic>
      <p:sp>
        <p:nvSpPr>
          <p:cNvPr id="3" name="TextBox 2">
            <a:extLst>
              <a:ext uri="{FF2B5EF4-FFF2-40B4-BE49-F238E27FC236}">
                <a16:creationId xmlns:a16="http://schemas.microsoft.com/office/drawing/2014/main" id="{58339793-B23F-94A0-52AD-9878B3FA8EBE}"/>
              </a:ext>
            </a:extLst>
          </p:cNvPr>
          <p:cNvSpPr txBox="1"/>
          <p:nvPr/>
        </p:nvSpPr>
        <p:spPr>
          <a:xfrm>
            <a:off x="6900672" y="2640692"/>
            <a:ext cx="4486656" cy="3255252"/>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r>
              <a:rPr lang="en-US" dirty="0">
                <a:solidFill>
                  <a:schemeClr val="tx1">
                    <a:lumMod val="85000"/>
                    <a:lumOff val="15000"/>
                  </a:schemeClr>
                </a:solidFill>
              </a:rPr>
              <a:t>Why prepare a budget?  It’s your branch plan for setting priorities and achieving goals.</a:t>
            </a:r>
          </a:p>
        </p:txBody>
      </p:sp>
      <p:sp>
        <p:nvSpPr>
          <p:cNvPr id="6" name="TextBox 5">
            <a:extLst>
              <a:ext uri="{FF2B5EF4-FFF2-40B4-BE49-F238E27FC236}">
                <a16:creationId xmlns:a16="http://schemas.microsoft.com/office/drawing/2014/main" id="{B46EC045-7B41-3163-3940-42660A1ED0D5}"/>
              </a:ext>
            </a:extLst>
          </p:cNvPr>
          <p:cNvSpPr txBox="1"/>
          <p:nvPr/>
        </p:nvSpPr>
        <p:spPr>
          <a:xfrm>
            <a:off x="2417197" y="5701085"/>
            <a:ext cx="8237551" cy="923330"/>
          </a:xfrm>
          <a:prstGeom prst="rect">
            <a:avLst/>
          </a:prstGeom>
          <a:noFill/>
        </p:spPr>
        <p:txBody>
          <a:bodyPr wrap="square" rtlCol="0">
            <a:spAutoFit/>
          </a:bodyPr>
          <a:lstStyle/>
          <a:p>
            <a:pPr>
              <a:spcAft>
                <a:spcPts val="600"/>
              </a:spcAft>
            </a:pPr>
            <a:r>
              <a:rPr lang="en-US" dirty="0"/>
              <a:t>To prepare the budget, gather historical information on the general operating costs, programs, and projects from previous year(s) and list the expected revenue and expenses for the branch and its programs.  </a:t>
            </a:r>
          </a:p>
        </p:txBody>
      </p:sp>
      <p:sp>
        <p:nvSpPr>
          <p:cNvPr id="4" name="TextBox 3">
            <a:extLst>
              <a:ext uri="{FF2B5EF4-FFF2-40B4-BE49-F238E27FC236}">
                <a16:creationId xmlns:a16="http://schemas.microsoft.com/office/drawing/2014/main" id="{F705A611-A747-A780-4BA8-9C5EC256380D}"/>
              </a:ext>
            </a:extLst>
          </p:cNvPr>
          <p:cNvSpPr txBox="1"/>
          <p:nvPr/>
        </p:nvSpPr>
        <p:spPr>
          <a:xfrm>
            <a:off x="2472857" y="3283889"/>
            <a:ext cx="8914472" cy="723275"/>
          </a:xfrm>
          <a:prstGeom prst="rect">
            <a:avLst/>
          </a:prstGeom>
          <a:noFill/>
        </p:spPr>
        <p:txBody>
          <a:bodyPr wrap="square" rtlCol="0">
            <a:spAutoFit/>
          </a:bodyPr>
          <a:lstStyle/>
          <a:p>
            <a:pPr>
              <a:spcAft>
                <a:spcPts val="600"/>
              </a:spcAft>
            </a:pPr>
            <a:r>
              <a:rPr lang="en-US" dirty="0"/>
              <a:t>            When to prepare a budget?  Ideally, the budget process should begin 3-6 months prior</a:t>
            </a:r>
          </a:p>
          <a:p>
            <a:pPr>
              <a:spcAft>
                <a:spcPts val="600"/>
              </a:spcAft>
            </a:pPr>
            <a:r>
              <a:rPr lang="en-US" dirty="0"/>
              <a:t>              to the end of the current fiscal year.  </a:t>
            </a:r>
          </a:p>
        </p:txBody>
      </p:sp>
      <p:sp>
        <p:nvSpPr>
          <p:cNvPr id="5" name="TextBox 4">
            <a:extLst>
              <a:ext uri="{FF2B5EF4-FFF2-40B4-BE49-F238E27FC236}">
                <a16:creationId xmlns:a16="http://schemas.microsoft.com/office/drawing/2014/main" id="{587AB1A9-C14A-A728-0CBE-E35853AEA4AE}"/>
              </a:ext>
            </a:extLst>
          </p:cNvPr>
          <p:cNvSpPr txBox="1"/>
          <p:nvPr/>
        </p:nvSpPr>
        <p:spPr>
          <a:xfrm>
            <a:off x="2472856" y="4126726"/>
            <a:ext cx="8054671" cy="1477328"/>
          </a:xfrm>
          <a:prstGeom prst="rect">
            <a:avLst/>
          </a:prstGeom>
          <a:noFill/>
        </p:spPr>
        <p:txBody>
          <a:bodyPr wrap="square" rtlCol="0">
            <a:spAutoFit/>
          </a:bodyPr>
          <a:lstStyle/>
          <a:p>
            <a:pPr>
              <a:spcAft>
                <a:spcPts val="600"/>
              </a:spcAft>
            </a:pPr>
            <a:r>
              <a:rPr lang="en-US" dirty="0"/>
              <a:t>                How to prepare a budget?  Work with your leadership to prepare a preliminary budget that specifies the programs and activities the branch wants to run, and the budget requested.  Appropriate board members, committee chairs and members should work with you to provide the budget figures for revenue and expenses for which they are responsible and explanations if needed.</a:t>
            </a:r>
          </a:p>
        </p:txBody>
      </p:sp>
    </p:spTree>
    <p:extLst>
      <p:ext uri="{BB962C8B-B14F-4D97-AF65-F5344CB8AC3E}">
        <p14:creationId xmlns:p14="http://schemas.microsoft.com/office/powerpoint/2010/main" val="343921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F93218-FEC2-478B-4019-808ED61F68E0}"/>
              </a:ext>
            </a:extLst>
          </p:cNvPr>
          <p:cNvSpPr txBox="1"/>
          <p:nvPr/>
        </p:nvSpPr>
        <p:spPr>
          <a:xfrm>
            <a:off x="2226365" y="1168842"/>
            <a:ext cx="7565661" cy="369332"/>
          </a:xfrm>
          <a:prstGeom prst="rect">
            <a:avLst/>
          </a:prstGeom>
          <a:noFill/>
        </p:spPr>
        <p:txBody>
          <a:bodyPr wrap="none" rtlCol="0">
            <a:spAutoFit/>
          </a:bodyPr>
          <a:lstStyle/>
          <a:p>
            <a:r>
              <a:rPr lang="en-US" dirty="0"/>
              <a:t>Each branch will have different priorities and budget lines.  Typical accounts are:</a:t>
            </a:r>
          </a:p>
        </p:txBody>
      </p:sp>
      <p:sp>
        <p:nvSpPr>
          <p:cNvPr id="4" name="TextBox 3">
            <a:extLst>
              <a:ext uri="{FF2B5EF4-FFF2-40B4-BE49-F238E27FC236}">
                <a16:creationId xmlns:a16="http://schemas.microsoft.com/office/drawing/2014/main" id="{690555C0-BC93-E174-DE25-0CF1A9226F7C}"/>
              </a:ext>
            </a:extLst>
          </p:cNvPr>
          <p:cNvSpPr txBox="1"/>
          <p:nvPr/>
        </p:nvSpPr>
        <p:spPr>
          <a:xfrm>
            <a:off x="2350327" y="1538174"/>
            <a:ext cx="7266208" cy="369332"/>
          </a:xfrm>
          <a:prstGeom prst="rect">
            <a:avLst/>
          </a:prstGeom>
          <a:noFill/>
        </p:spPr>
        <p:txBody>
          <a:bodyPr wrap="square" rtlCol="0">
            <a:spAutoFit/>
          </a:bodyPr>
          <a:lstStyle/>
          <a:p>
            <a:r>
              <a:rPr lang="en-US" dirty="0"/>
              <a:t>Revenues:  Dues, fees, fundraising income for projects, directory advertising.</a:t>
            </a:r>
          </a:p>
        </p:txBody>
      </p:sp>
      <p:sp>
        <p:nvSpPr>
          <p:cNvPr id="5" name="TextBox 4">
            <a:extLst>
              <a:ext uri="{FF2B5EF4-FFF2-40B4-BE49-F238E27FC236}">
                <a16:creationId xmlns:a16="http://schemas.microsoft.com/office/drawing/2014/main" id="{BEC7902D-8518-FFD8-BCC5-9DAFF2362BC1}"/>
              </a:ext>
            </a:extLst>
          </p:cNvPr>
          <p:cNvSpPr txBox="1"/>
          <p:nvPr/>
        </p:nvSpPr>
        <p:spPr>
          <a:xfrm>
            <a:off x="2350327" y="1907506"/>
            <a:ext cx="8687583" cy="2308324"/>
          </a:xfrm>
          <a:prstGeom prst="rect">
            <a:avLst/>
          </a:prstGeom>
          <a:noFill/>
        </p:spPr>
        <p:txBody>
          <a:bodyPr wrap="square" rtlCol="0">
            <a:spAutoFit/>
          </a:bodyPr>
          <a:lstStyle/>
          <a:p>
            <a:r>
              <a:rPr lang="en-US" dirty="0"/>
              <a:t>Expenditures:  Postage and post office box rental, insurance and the Fund allocations, advertising and promotion, website hosting, membership directory and membership recruitment, program events, room rental, speaker fees, Zoom license, government filing fees.</a:t>
            </a:r>
          </a:p>
          <a:p>
            <a:endParaRPr lang="en-US" dirty="0"/>
          </a:p>
          <a:p>
            <a:r>
              <a:rPr lang="en-US" dirty="0"/>
              <a:t>Preliminary budget – by the current board prior to current year-end.</a:t>
            </a:r>
          </a:p>
          <a:p>
            <a:r>
              <a:rPr lang="en-US" dirty="0"/>
              <a:t>Final budget – by new board in September after summer planning meeting in July or August of the new fiscal year.</a:t>
            </a:r>
          </a:p>
        </p:txBody>
      </p:sp>
      <p:sp>
        <p:nvSpPr>
          <p:cNvPr id="8" name="TextBox 7">
            <a:extLst>
              <a:ext uri="{FF2B5EF4-FFF2-40B4-BE49-F238E27FC236}">
                <a16:creationId xmlns:a16="http://schemas.microsoft.com/office/drawing/2014/main" id="{866A599F-3E6C-68AF-84A5-D2F2406FB772}"/>
              </a:ext>
            </a:extLst>
          </p:cNvPr>
          <p:cNvSpPr txBox="1"/>
          <p:nvPr/>
        </p:nvSpPr>
        <p:spPr>
          <a:xfrm>
            <a:off x="4890053" y="3969487"/>
            <a:ext cx="235962" cy="369332"/>
          </a:xfrm>
          <a:prstGeom prst="rect">
            <a:avLst/>
          </a:prstGeom>
          <a:noFill/>
        </p:spPr>
        <p:txBody>
          <a:bodyPr wrap="none" rtlCol="0">
            <a:spAutoFit/>
          </a:bodyPr>
          <a:lstStyle/>
          <a:p>
            <a:r>
              <a:rPr lang="en-US" dirty="0"/>
              <a:t>,</a:t>
            </a:r>
          </a:p>
        </p:txBody>
      </p:sp>
      <p:graphicFrame>
        <p:nvGraphicFramePr>
          <p:cNvPr id="13" name="TextBox 8">
            <a:extLst>
              <a:ext uri="{FF2B5EF4-FFF2-40B4-BE49-F238E27FC236}">
                <a16:creationId xmlns:a16="http://schemas.microsoft.com/office/drawing/2014/main" id="{2037FB86-BF0B-715E-7804-003827198C67}"/>
              </a:ext>
            </a:extLst>
          </p:cNvPr>
          <p:cNvGraphicFramePr/>
          <p:nvPr>
            <p:extLst>
              <p:ext uri="{D42A27DB-BD31-4B8C-83A1-F6EECF244321}">
                <p14:modId xmlns:p14="http://schemas.microsoft.com/office/powerpoint/2010/main" val="3924288704"/>
              </p:ext>
            </p:extLst>
          </p:nvPr>
        </p:nvGraphicFramePr>
        <p:xfrm>
          <a:off x="2441050" y="4126727"/>
          <a:ext cx="9093257"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9FBA823-5A2B-5E43-D52D-8B99F91D50BB}"/>
              </a:ext>
            </a:extLst>
          </p:cNvPr>
          <p:cNvSpPr>
            <a:spLocks noGrp="1"/>
          </p:cNvSpPr>
          <p:nvPr>
            <p:ph type="title"/>
          </p:nvPr>
        </p:nvSpPr>
        <p:spPr>
          <a:xfrm>
            <a:off x="2231136" y="111318"/>
            <a:ext cx="7660287" cy="834887"/>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dirty="0"/>
              <a:t>Typical Budget Lines</a:t>
            </a:r>
            <a:br>
              <a:rPr lang="en-US" dirty="0"/>
            </a:br>
            <a:endParaRPr lang="en-US" dirty="0"/>
          </a:p>
        </p:txBody>
      </p:sp>
    </p:spTree>
    <p:extLst>
      <p:ext uri="{BB962C8B-B14F-4D97-AF65-F5344CB8AC3E}">
        <p14:creationId xmlns:p14="http://schemas.microsoft.com/office/powerpoint/2010/main" val="273628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39DA-F550-8F0B-9694-8C408879F8E1}"/>
              </a:ext>
            </a:extLst>
          </p:cNvPr>
          <p:cNvSpPr>
            <a:spLocks noGrp="1"/>
          </p:cNvSpPr>
          <p:nvPr>
            <p:ph type="title"/>
          </p:nvPr>
        </p:nvSpPr>
        <p:spPr>
          <a:xfrm>
            <a:off x="2231136" y="964692"/>
            <a:ext cx="7729728" cy="323419"/>
          </a:xfrm>
        </p:spPr>
        <p:txBody>
          <a:bodyPr>
            <a:normAutofit fontScale="90000"/>
          </a:bodyPr>
          <a:lstStyle/>
          <a:p>
            <a:r>
              <a:rPr lang="en-US" dirty="0"/>
              <a:t>Sample Budget</a:t>
            </a:r>
          </a:p>
        </p:txBody>
      </p:sp>
      <p:graphicFrame>
        <p:nvGraphicFramePr>
          <p:cNvPr id="4" name="Object 3">
            <a:extLst>
              <a:ext uri="{FF2B5EF4-FFF2-40B4-BE49-F238E27FC236}">
                <a16:creationId xmlns:a16="http://schemas.microsoft.com/office/drawing/2014/main" id="{2F240A70-CCF7-93BD-6709-9C2B28D8D6BB}"/>
              </a:ext>
            </a:extLst>
          </p:cNvPr>
          <p:cNvGraphicFramePr>
            <a:graphicFrameLocks noChangeAspect="1"/>
          </p:cNvGraphicFramePr>
          <p:nvPr>
            <p:extLst>
              <p:ext uri="{D42A27DB-BD31-4B8C-83A1-F6EECF244321}">
                <p14:modId xmlns:p14="http://schemas.microsoft.com/office/powerpoint/2010/main" val="4180694620"/>
              </p:ext>
            </p:extLst>
          </p:nvPr>
        </p:nvGraphicFramePr>
        <p:xfrm>
          <a:off x="3209676" y="1560885"/>
          <a:ext cx="9144000" cy="4164013"/>
        </p:xfrm>
        <a:graphic>
          <a:graphicData uri="http://schemas.openxmlformats.org/presentationml/2006/ole">
            <mc:AlternateContent xmlns:mc="http://schemas.openxmlformats.org/markup-compatibility/2006">
              <mc:Choice xmlns:v="urn:schemas-microsoft-com:vml" Requires="v">
                <p:oleObj name="Worksheet" r:id="rId2" imgW="18630900" imgH="8483600" progId="Excel.Sheet.12">
                  <p:embed/>
                </p:oleObj>
              </mc:Choice>
              <mc:Fallback>
                <p:oleObj name="Worksheet" r:id="rId2" imgW="18630900" imgH="8483600" progId="Excel.Sheet.12">
                  <p:embed/>
                  <p:pic>
                    <p:nvPicPr>
                      <p:cNvPr id="0" name=""/>
                      <p:cNvPicPr/>
                      <p:nvPr/>
                    </p:nvPicPr>
                    <p:blipFill>
                      <a:blip r:embed="rId3"/>
                      <a:stretch>
                        <a:fillRect/>
                      </a:stretch>
                    </p:blipFill>
                    <p:spPr>
                      <a:xfrm>
                        <a:off x="3209676" y="1560885"/>
                        <a:ext cx="9144000" cy="4164013"/>
                      </a:xfrm>
                      <a:prstGeom prst="rect">
                        <a:avLst/>
                      </a:prstGeom>
                    </p:spPr>
                  </p:pic>
                </p:oleObj>
              </mc:Fallback>
            </mc:AlternateContent>
          </a:graphicData>
        </a:graphic>
      </p:graphicFrame>
    </p:spTree>
    <p:extLst>
      <p:ext uri="{BB962C8B-B14F-4D97-AF65-F5344CB8AC3E}">
        <p14:creationId xmlns:p14="http://schemas.microsoft.com/office/powerpoint/2010/main" val="196677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9A13B2-39FB-ADEE-32DA-4C715F9F8150}"/>
              </a:ext>
            </a:extLst>
          </p:cNvPr>
          <p:cNvSpPr>
            <a:spLocks noGrp="1"/>
          </p:cNvSpPr>
          <p:nvPr>
            <p:ph type="title"/>
          </p:nvPr>
        </p:nvSpPr>
        <p:spPr>
          <a:xfrm>
            <a:off x="640080" y="2681105"/>
            <a:ext cx="3401568" cy="1495794"/>
          </a:xfrm>
          <a:solidFill>
            <a:srgbClr val="FFFFFF"/>
          </a:solidFill>
          <a:ln>
            <a:solidFill>
              <a:srgbClr val="262626"/>
            </a:solidFill>
          </a:ln>
        </p:spPr>
        <p:txBody>
          <a:bodyPr vert="horz" lIns="182880" tIns="182880" rIns="182880" bIns="182880" rtlCol="0" anchor="ctr">
            <a:normAutofit/>
          </a:bodyPr>
          <a:lstStyle/>
          <a:p>
            <a:r>
              <a:rPr lang="en-US" dirty="0"/>
              <a:t>Financial Review</a:t>
            </a:r>
          </a:p>
        </p:txBody>
      </p:sp>
      <p:sp useBgFill="1">
        <p:nvSpPr>
          <p:cNvPr id="15" name="Rectangle 14">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2EC648-5ACE-2BB0-0D3D-B1F9C18AFA48}"/>
              </a:ext>
            </a:extLst>
          </p:cNvPr>
          <p:cNvSpPr txBox="1"/>
          <p:nvPr/>
        </p:nvSpPr>
        <p:spPr>
          <a:xfrm>
            <a:off x="5397500" y="1284940"/>
            <a:ext cx="5834125" cy="978153"/>
          </a:xfrm>
          <a:prstGeom prst="rect">
            <a:avLst/>
          </a:prstGeom>
          <a:noFill/>
        </p:spPr>
        <p:txBody>
          <a:bodyPr wrap="square" rtlCol="0">
            <a:spAutoFit/>
          </a:bodyPr>
          <a:lstStyle/>
          <a:p>
            <a:pPr defTabSz="292608">
              <a:spcAft>
                <a:spcPts val="600"/>
              </a:spcAft>
            </a:pPr>
            <a:r>
              <a:rPr lang="en-US" sz="1152" kern="1200" dirty="0">
                <a:solidFill>
                  <a:schemeClr val="tx1"/>
                </a:solidFill>
                <a:latin typeface="+mn-lt"/>
                <a:ea typeface="+mn-ea"/>
                <a:cs typeface="+mn-cs"/>
              </a:rPr>
              <a:t>It is highly recommended that your branch financial records be reviewed each year.   A financial review assures the members and the general public that the funds given have been used for their intended purpose.</a:t>
            </a:r>
          </a:p>
          <a:p>
            <a:pPr>
              <a:spcAft>
                <a:spcPts val="600"/>
              </a:spcAft>
            </a:pPr>
            <a:endParaRPr lang="en-US" dirty="0"/>
          </a:p>
        </p:txBody>
      </p:sp>
      <p:sp>
        <p:nvSpPr>
          <p:cNvPr id="4" name="TextBox 3">
            <a:extLst>
              <a:ext uri="{FF2B5EF4-FFF2-40B4-BE49-F238E27FC236}">
                <a16:creationId xmlns:a16="http://schemas.microsoft.com/office/drawing/2014/main" id="{AE7CE027-2FA7-A6C7-47AA-A44483E80077}"/>
              </a:ext>
            </a:extLst>
          </p:cNvPr>
          <p:cNvSpPr txBox="1"/>
          <p:nvPr/>
        </p:nvSpPr>
        <p:spPr>
          <a:xfrm>
            <a:off x="5479264" y="2126632"/>
            <a:ext cx="4657788" cy="446917"/>
          </a:xfrm>
          <a:prstGeom prst="rect">
            <a:avLst/>
          </a:prstGeom>
          <a:noFill/>
        </p:spPr>
        <p:txBody>
          <a:bodyPr wrap="square" rtlCol="0">
            <a:spAutoFit/>
          </a:bodyPr>
          <a:lstStyle/>
          <a:p>
            <a:pPr defTabSz="292608">
              <a:spcAft>
                <a:spcPts val="600"/>
              </a:spcAft>
            </a:pPr>
            <a:r>
              <a:rPr lang="en-US" sz="1152" kern="1200" dirty="0">
                <a:solidFill>
                  <a:schemeClr val="tx1"/>
                </a:solidFill>
                <a:latin typeface="+mn-lt"/>
                <a:ea typeface="+mn-ea"/>
                <a:cs typeface="+mn-cs"/>
              </a:rPr>
              <a:t>If your branch is large, consider hiring an accountant to conduct the review.</a:t>
            </a:r>
            <a:endParaRPr lang="en-US" dirty="0"/>
          </a:p>
        </p:txBody>
      </p:sp>
      <p:sp>
        <p:nvSpPr>
          <p:cNvPr id="5" name="TextBox 4">
            <a:extLst>
              <a:ext uri="{FF2B5EF4-FFF2-40B4-BE49-F238E27FC236}">
                <a16:creationId xmlns:a16="http://schemas.microsoft.com/office/drawing/2014/main" id="{C1B52489-3338-8B1F-2151-4DF097096D00}"/>
              </a:ext>
            </a:extLst>
          </p:cNvPr>
          <p:cNvSpPr txBox="1"/>
          <p:nvPr/>
        </p:nvSpPr>
        <p:spPr>
          <a:xfrm>
            <a:off x="5479264" y="2472928"/>
            <a:ext cx="6069799" cy="624210"/>
          </a:xfrm>
          <a:prstGeom prst="rect">
            <a:avLst/>
          </a:prstGeom>
          <a:noFill/>
        </p:spPr>
        <p:txBody>
          <a:bodyPr wrap="square" rtlCol="0">
            <a:spAutoFit/>
          </a:bodyPr>
          <a:lstStyle/>
          <a:p>
            <a:pPr defTabSz="292608">
              <a:spcAft>
                <a:spcPts val="600"/>
              </a:spcAft>
            </a:pPr>
            <a:r>
              <a:rPr lang="en-US" sz="1152" kern="1200" dirty="0">
                <a:solidFill>
                  <a:schemeClr val="tx1"/>
                </a:solidFill>
                <a:latin typeface="+mn-lt"/>
                <a:ea typeface="+mn-ea"/>
                <a:cs typeface="+mn-cs"/>
              </a:rPr>
              <a:t>If your branch is smaller, the branch president can appoint a committee of several interested members to do a volunteer member review.  The current Finance Officer should not be a member of the review team but should cooperate as needed.</a:t>
            </a:r>
            <a:endParaRPr lang="en-US" dirty="0"/>
          </a:p>
        </p:txBody>
      </p:sp>
      <p:graphicFrame>
        <p:nvGraphicFramePr>
          <p:cNvPr id="8" name="TextBox 5">
            <a:extLst>
              <a:ext uri="{FF2B5EF4-FFF2-40B4-BE49-F238E27FC236}">
                <a16:creationId xmlns:a16="http://schemas.microsoft.com/office/drawing/2014/main" id="{23859AB2-ECF4-DB9C-2951-ABB27BB3C40D}"/>
              </a:ext>
            </a:extLst>
          </p:cNvPr>
          <p:cNvGraphicFramePr/>
          <p:nvPr>
            <p:extLst>
              <p:ext uri="{D42A27DB-BD31-4B8C-83A1-F6EECF244321}">
                <p14:modId xmlns:p14="http://schemas.microsoft.com/office/powerpoint/2010/main" val="1166280085"/>
              </p:ext>
            </p:extLst>
          </p:nvPr>
        </p:nvGraphicFramePr>
        <p:xfrm>
          <a:off x="5532170" y="3256903"/>
          <a:ext cx="5882221" cy="2014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589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6026-B893-46D3-6D90-C90B559E1B95}"/>
              </a:ext>
            </a:extLst>
          </p:cNvPr>
          <p:cNvSpPr>
            <a:spLocks noGrp="1"/>
          </p:cNvSpPr>
          <p:nvPr>
            <p:ph type="title"/>
          </p:nvPr>
        </p:nvSpPr>
        <p:spPr>
          <a:xfrm>
            <a:off x="2231136" y="186896"/>
            <a:ext cx="7729728" cy="749508"/>
          </a:xfrm>
        </p:spPr>
        <p:txBody>
          <a:bodyPr>
            <a:normAutofit fontScale="90000"/>
          </a:bodyPr>
          <a:lstStyle/>
          <a:p>
            <a:r>
              <a:rPr lang="en-US" dirty="0"/>
              <a:t>Financial Review, continued</a:t>
            </a:r>
            <a:br>
              <a:rPr lang="en-US" dirty="0"/>
            </a:br>
            <a:endParaRPr lang="en-US" dirty="0"/>
          </a:p>
        </p:txBody>
      </p:sp>
      <p:sp>
        <p:nvSpPr>
          <p:cNvPr id="4" name="TextBox 3">
            <a:extLst>
              <a:ext uri="{FF2B5EF4-FFF2-40B4-BE49-F238E27FC236}">
                <a16:creationId xmlns:a16="http://schemas.microsoft.com/office/drawing/2014/main" id="{9BA7F4B9-B809-CDB3-4507-6D66CADC851A}"/>
              </a:ext>
            </a:extLst>
          </p:cNvPr>
          <p:cNvSpPr txBox="1"/>
          <p:nvPr/>
        </p:nvSpPr>
        <p:spPr>
          <a:xfrm>
            <a:off x="3057994" y="4107305"/>
            <a:ext cx="8859186" cy="1200329"/>
          </a:xfrm>
          <a:prstGeom prst="rect">
            <a:avLst/>
          </a:prstGeom>
          <a:noFill/>
        </p:spPr>
        <p:txBody>
          <a:bodyPr wrap="square" rtlCol="0">
            <a:spAutoFit/>
          </a:bodyPr>
          <a:lstStyle/>
          <a:p>
            <a:r>
              <a:rPr lang="en-US" dirty="0"/>
              <a:t>The financial reviewers should present a brief report to the membership or board, stating their findings,  and certifying that to the best of their knowledge, the accounts and practices are correct and kept according to generally accepted accounting principles and practices.</a:t>
            </a:r>
          </a:p>
          <a:p>
            <a:endParaRPr lang="en-US" dirty="0"/>
          </a:p>
        </p:txBody>
      </p:sp>
      <p:graphicFrame>
        <p:nvGraphicFramePr>
          <p:cNvPr id="6" name="TextBox 2">
            <a:extLst>
              <a:ext uri="{FF2B5EF4-FFF2-40B4-BE49-F238E27FC236}">
                <a16:creationId xmlns:a16="http://schemas.microsoft.com/office/drawing/2014/main" id="{1AD01644-0281-BB99-A68A-0AE010F695B3}"/>
              </a:ext>
            </a:extLst>
          </p:cNvPr>
          <p:cNvGraphicFramePr/>
          <p:nvPr>
            <p:extLst>
              <p:ext uri="{D42A27DB-BD31-4B8C-83A1-F6EECF244321}">
                <p14:modId xmlns:p14="http://schemas.microsoft.com/office/powerpoint/2010/main" val="4057562027"/>
              </p:ext>
            </p:extLst>
          </p:nvPr>
        </p:nvGraphicFramePr>
        <p:xfrm>
          <a:off x="2833141" y="1229193"/>
          <a:ext cx="8349521"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516490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{40836113-4B1A-4546-A248-74E0E02F208F}tf10001120</Template>
  <TotalTime>383</TotalTime>
  <Words>2124</Words>
  <Application>Microsoft Macintosh PowerPoint</Application>
  <PresentationFormat>Widescreen</PresentationFormat>
  <Paragraphs>224</Paragraphs>
  <Slides>33</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Gill Sans MT</vt:lpstr>
      <vt:lpstr>Wingdings</vt:lpstr>
      <vt:lpstr>Parcel</vt:lpstr>
      <vt:lpstr>Worksheet</vt:lpstr>
      <vt:lpstr>How to be a Branch Treasurer - Key Topics: </vt:lpstr>
      <vt:lpstr>Polling Questions -  Tell us about your branch</vt:lpstr>
      <vt:lpstr>Board Responsibilities for Effective Fiscal Management. </vt:lpstr>
      <vt:lpstr>Branch Finance Officer Responsibilities</vt:lpstr>
      <vt:lpstr>Fundamentals of Budgeting</vt:lpstr>
      <vt:lpstr>Typical Budget Lines </vt:lpstr>
      <vt:lpstr>Sample Budget</vt:lpstr>
      <vt:lpstr>Financial Review</vt:lpstr>
      <vt:lpstr>Financial Review,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California Sales Taxes</vt:lpstr>
      <vt:lpstr>When are sales taxes required?  Publication 18 includes information for non-profit organizations </vt:lpstr>
      <vt:lpstr>Publication 18</vt:lpstr>
      <vt:lpstr>How to pay Sales Taxes </vt:lpstr>
      <vt:lpstr>1099 Reporting</vt:lpstr>
      <vt:lpstr>services</vt:lpstr>
      <vt:lpstr>Rent</vt:lpstr>
      <vt:lpstr>Awards and Prizes</vt:lpstr>
      <vt:lpstr>Reporting Awards</vt:lpstr>
      <vt:lpstr>How to Report Payments</vt:lpstr>
      <vt:lpstr>Filing and Due Dates</vt:lpstr>
      <vt:lpstr>Irs form 1099 MISC.  obtain from: 1.  IRS 2.  local business supply  stores 3.  Post office 4.  Online  must be scannable redlined form </vt:lpstr>
      <vt:lpstr>Irs form 1099 NEC  obtain from: 1.  IRS 2.  local business supply  stores 3.  Post office 4.  Online  must be scannable redlined form </vt:lpstr>
      <vt:lpstr>Irs form 1096  obtain from: 1.  IRS 2.  local business supply  stores 3.  Post office 4.  Online  must be scannable redlined form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 Branch Treasurer - Key Topics: </dc:title>
  <dc:creator>Kathy Ford</dc:creator>
  <cp:lastModifiedBy>Kathy Ford</cp:lastModifiedBy>
  <cp:revision>29</cp:revision>
  <dcterms:created xsi:type="dcterms:W3CDTF">2023-11-17T23:34:22Z</dcterms:created>
  <dcterms:modified xsi:type="dcterms:W3CDTF">2023-12-08T01:57:44Z</dcterms:modified>
</cp:coreProperties>
</file>