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jpeg" ContentType="image/jpeg"/>
  <Override PartName="/ppt/media/image14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slide" Target="slides/slide15.xml"/><Relationship Id="rId24" Type="http://schemas.openxmlformats.org/officeDocument/2006/relationships/slide" Target="slides/slide16.xml"/><Relationship Id="rId25" Type="http://schemas.openxmlformats.org/officeDocument/2006/relationships/slide" Target="slides/slide17.xml"/><Relationship Id="rId26" Type="http://schemas.openxmlformats.org/officeDocument/2006/relationships/slide" Target="slides/slide18.xml"/><Relationship Id="rId27" Type="http://schemas.openxmlformats.org/officeDocument/2006/relationships/slide" Target="slides/slide19.xml"/><Relationship Id="rId28" Type="http://schemas.openxmlformats.org/officeDocument/2006/relationships/slide" Target="slides/slide20.xml"/><Relationship Id="rId29" Type="http://schemas.openxmlformats.org/officeDocument/2006/relationships/slide" Target="slides/slide2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ctangle 1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4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hdr"/>
          </p:nvPr>
        </p:nvSpPr>
        <p:spPr>
          <a:xfrm>
            <a:off x="0" y="-360"/>
            <a:ext cx="3371760" cy="50148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95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Lucida Sans Unicode"/>
              </a:rPr>
              <a:t>&lt;header&gt;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dt"/>
          </p:nvPr>
        </p:nvSpPr>
        <p:spPr>
          <a:xfrm>
            <a:off x="4398480" y="-360"/>
            <a:ext cx="3372120" cy="501480"/>
          </a:xfrm>
          <a:prstGeom prst="rect">
            <a:avLst/>
          </a:prstGeom>
        </p:spPr>
        <p:txBody>
          <a:bodyPr lIns="0" rIns="0" tIns="0" bIns="0"/>
          <a:p>
            <a:pPr algn="r">
              <a:lnSpc>
                <a:spcPct val="95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Lucida Sans Unicode"/>
              </a:rPr>
              <a:t>&lt;date/time&gt;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ftr"/>
          </p:nvPr>
        </p:nvSpPr>
        <p:spPr>
          <a:xfrm>
            <a:off x="0" y="9555120"/>
            <a:ext cx="3371760" cy="501840"/>
          </a:xfrm>
          <a:prstGeom prst="rect">
            <a:avLst/>
          </a:prstGeom>
        </p:spPr>
        <p:txBody>
          <a:bodyPr lIns="0" rIns="0" tIns="0" bIns="0" anchor="b"/>
          <a:p>
            <a:pPr>
              <a:lnSpc>
                <a:spcPct val="95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Lucida Sans Unicode"/>
              </a:rPr>
              <a:t>&lt;footer&gt;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PlaceHolder 6"/>
          <p:cNvSpPr>
            <a:spLocks noGrp="1"/>
          </p:cNvSpPr>
          <p:nvPr>
            <p:ph type="sldNum"/>
          </p:nvPr>
        </p:nvSpPr>
        <p:spPr>
          <a:xfrm>
            <a:off x="4398480" y="9555120"/>
            <a:ext cx="3372120" cy="50184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95000"/>
              </a:lnSpc>
            </a:pPr>
            <a:fld id="{7593D0C0-8E60-48BD-B5B8-37804625E0C1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Lucida Sans Unicode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ustomShape 1"/>
          <p:cNvSpPr/>
          <p:nvPr/>
        </p:nvSpPr>
        <p:spPr>
          <a:xfrm>
            <a:off x="777960" y="4776840"/>
            <a:ext cx="6218280" cy="45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2920" y="301320"/>
            <a:ext cx="9070920" cy="584352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2920" y="301320"/>
            <a:ext cx="9070920" cy="584352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502920" y="301320"/>
            <a:ext cx="9070920" cy="584352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2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  <p:pic>
        <p:nvPicPr>
          <p:cNvPr id="143" name="" descr=""/>
          <p:cNvPicPr/>
          <p:nvPr/>
        </p:nvPicPr>
        <p:blipFill>
          <a:blip r:embed="rId3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subTitle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subTitle"/>
          </p:nvPr>
        </p:nvSpPr>
        <p:spPr>
          <a:xfrm>
            <a:off x="502920" y="301320"/>
            <a:ext cx="9070920" cy="584352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5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2920" y="301320"/>
            <a:ext cx="9070920" cy="584352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8" name="" descr=""/>
          <p:cNvPicPr/>
          <p:nvPr/>
        </p:nvPicPr>
        <p:blipFill>
          <a:blip r:embed="rId2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  <p:pic>
        <p:nvPicPr>
          <p:cNvPr id="179" name="" descr=""/>
          <p:cNvPicPr/>
          <p:nvPr/>
        </p:nvPicPr>
        <p:blipFill>
          <a:blip r:embed="rId3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502920" y="301320"/>
            <a:ext cx="9070920" cy="584352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body"/>
          </p:nvPr>
        </p:nvSpPr>
        <p:spPr>
          <a:xfrm>
            <a:off x="50292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4" name="" descr=""/>
          <p:cNvPicPr/>
          <p:nvPr/>
        </p:nvPicPr>
        <p:blipFill>
          <a:blip r:embed="rId2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  <p:pic>
        <p:nvPicPr>
          <p:cNvPr id="215" name="" descr=""/>
          <p:cNvPicPr/>
          <p:nvPr/>
        </p:nvPicPr>
        <p:blipFill>
          <a:blip r:embed="rId3"/>
          <a:stretch/>
        </p:blipFill>
        <p:spPr>
          <a:xfrm>
            <a:off x="1912320" y="1768320"/>
            <a:ext cx="6251760" cy="49881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498816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1240" y="437400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1240" y="1768320"/>
            <a:ext cx="442656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2920" y="4374000"/>
            <a:ext cx="9070920" cy="2379240"/>
          </a:xfrm>
          <a:prstGeom prst="rect">
            <a:avLst/>
          </a:prstGeom>
        </p:spPr>
        <p:txBody>
          <a:bodyPr lIns="0" rIns="0" tIns="2808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pPr marL="342720" indent="-342720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342720" indent="-342720"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pPr marL="342720" indent="-342720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342720" indent="-342720"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pPr marL="342720" indent="-342720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342720" indent="-342720"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94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2920" y="1767960"/>
            <a:ext cx="9069480" cy="4986360"/>
          </a:xfrm>
          <a:prstGeom prst="rect">
            <a:avLst/>
          </a:prstGeom>
        </p:spPr>
        <p:txBody>
          <a:bodyPr lIns="0" rIns="0" tIns="28080" bIns="0"/>
          <a:p>
            <a:pPr marL="342720" indent="-342720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342720" indent="-342720"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pPr marL="342720" indent="-342720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342720" indent="-342720"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7092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70920" cy="4988160"/>
          </a:xfrm>
          <a:prstGeom prst="rect">
            <a:avLst/>
          </a:prstGeom>
        </p:spPr>
        <p:txBody>
          <a:bodyPr lIns="0" rIns="0" tIns="28080" bIns="0"/>
          <a:p>
            <a:pPr marL="342720" indent="-342720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342720" indent="-342720"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342720" indent="-342720"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42720" indent="-342720"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2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" descr=""/>
          <p:cNvPicPr/>
          <p:nvPr/>
        </p:nvPicPr>
        <p:blipFill>
          <a:blip r:embed="rId1"/>
          <a:stretch/>
        </p:blipFill>
        <p:spPr>
          <a:xfrm>
            <a:off x="360360" y="1871640"/>
            <a:ext cx="9240840" cy="3854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503280" y="301680"/>
            <a:ext cx="907092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Finance (cont.)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CustomShape 2"/>
          <p:cNvSpPr/>
          <p:nvPr/>
        </p:nvSpPr>
        <p:spPr>
          <a:xfrm>
            <a:off x="503280" y="1768320"/>
            <a:ext cx="9070920" cy="438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 adjustments in our financial records required after CPA review of our books and records was completed in November of 2018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CustomShape 1"/>
          <p:cNvSpPr/>
          <p:nvPr/>
        </p:nvSpPr>
        <p:spPr>
          <a:xfrm>
            <a:off x="503280" y="301680"/>
            <a:ext cx="907236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Financial Literacy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Bakula Maniar,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2"/>
          <p:cNvSpPr/>
          <p:nvPr/>
        </p:nvSpPr>
        <p:spPr>
          <a:xfrm>
            <a:off x="503280" y="1768320"/>
            <a:ext cx="9072360" cy="49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6960" indent="-3193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Redesigned and updated the Financial Literacy Program on the AAUW California website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6960" indent="-3193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Provided information about Money Trek, Start Smart and Work Smart in articles in the Board-to-Board and the California Perspective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6960" indent="-3193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Presented Money Trek, Start Smart and Work Smart at the Ventura County IBC in February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640" indent="-31896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503280" y="301680"/>
            <a:ext cx="907092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Governance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Sue Cochran,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CustomShape 2"/>
          <p:cNvSpPr/>
          <p:nvPr/>
        </p:nvSpPr>
        <p:spPr>
          <a:xfrm>
            <a:off x="503280" y="1768320"/>
            <a:ext cx="9070920" cy="443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Brought about the re-classification of AAUW California to a public benefit corporation and subsequently updated the Articles of Incorporation and Bylaws of AAUW California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Verified that all branch bylaws are in compliance with National's mandates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Updated AAUW California's Policies and Procedures and re-formatted using Information Mapping for ease of reference and readability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Leadership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Sharyn Siebert,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840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Helped the Salinas Branch to successfully integrate into the leadership of the Monterey Peninsula Branch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Helped the China Lake-Ridgecrest Branch look at alternatives for a branch merger, as well as supporting their leaders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64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Leadership (cont.)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Helped the Mission Viejo Branch to stay functioning with support from a dual member who is instrumental in their success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Membership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Deanna Arthur and Charmen Goehring, Co-Chairs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840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840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Organized a Membership panel for the annual meeting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Contacted Membership Vice-Presidents via branch visits and phone calls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Responded to member requests and queries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Nominations and Elections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Susan Negrete,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840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Completed 2018 Call Plan to branch leaders and IBC Chairs to request election nominees; spoke to/emailed over 30 leader nominees to request they run for open positions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Supported two President-Elect and three Director-at-Large candidates who have officially declared.  CFO outreach continues to 12+ recommended branch finance officers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Nominations and Elections (cont.)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Interfaced with Governance, Public Policy and Web Master/Communications to finalize election post card text, mailing deadline, and election procedures.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Kathi Harper,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840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Launched the “Spotlight is On” project, identifying and recognizing a mission-based program in the Board-to-Board every month since September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Identified 12 branches in need of program assistance.  Currently working one-on-one with all 12 to increase mission-based programs and meeting attendance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 (cont.)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Planned annual meeting and selected six branches for special recognition for on-going mission-based programs or community projects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503280" y="301680"/>
            <a:ext cx="907092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AAUW CA Annual Meeting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503280" y="1768320"/>
            <a:ext cx="9070920" cy="438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Called…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Answered…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Listened...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Project Oversight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Lynne Batchelor,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840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Awarded two $500 State Project Grants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 with Tech Trek camp directors and formulated a revised camp checklist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Assisted branches and camp personnel in implementing new Tech Trek requirements from National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503280" y="301680"/>
            <a:ext cx="906948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Public Policy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Nancy Mahr,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CustomShape 2"/>
          <p:cNvSpPr/>
          <p:nvPr/>
        </p:nvSpPr>
        <p:spPr>
          <a:xfrm>
            <a:off x="503280" y="1768320"/>
            <a:ext cx="90694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8400" indent="-31752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Surveyed members for input on revision of AAUW CA's Public Policy Priorities and used that input to develop priorities for 2019-2021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Reviewed current legislation and developed a list of priority bills for our advocacy efforts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5160" indent="-31752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Distributed Public Policy issue articles for use in branch newsletters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" descr=""/>
          <p:cNvPicPr/>
          <p:nvPr/>
        </p:nvPicPr>
        <p:blipFill>
          <a:blip r:embed="rId1"/>
          <a:stretch/>
        </p:blipFill>
        <p:spPr>
          <a:xfrm>
            <a:off x="2646360" y="2103480"/>
            <a:ext cx="5126040" cy="45561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503280" y="301680"/>
            <a:ext cx="907092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AAUW Fund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Dianne Owens,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503280" y="1768320"/>
            <a:ext cx="9070920" cy="470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California members and branches donated $471,580.58 to the Fund in 2018.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Three successful AAUW Fund Luncheons were held in October 2018.  18 of 34 California Fellows and Grant Recipients spoke to 258 members and guests. 35 branches/IBCs have requested a Fellow or Grant Recipient to speak at a meeting this year.  All three Fund luncheons were recorded and posted on our website.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503280" y="301680"/>
            <a:ext cx="907092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AAUW Fund (cont.)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2"/>
          <p:cNvSpPr/>
          <p:nvPr/>
        </p:nvSpPr>
        <p:spPr>
          <a:xfrm>
            <a:off x="503280" y="1768320"/>
            <a:ext cx="9070920" cy="438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Alicia Hetman R &amp; P Endowment was completed at $79,243 by branches and members!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03280" y="301680"/>
            <a:ext cx="907092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Branch Support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Ainsley Nies,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503280" y="1768320"/>
            <a:ext cx="9070920" cy="438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26960" indent="-314280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4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Assisted two branches with administrative questions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4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Helped resolve a legal concern for another branch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4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Worked with the North Coast District to plan a Leadership Day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503280" y="301680"/>
            <a:ext cx="907236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College/University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Donna Lilly,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CustomShape 2"/>
          <p:cNvSpPr/>
          <p:nvPr/>
        </p:nvSpPr>
        <p:spPr>
          <a:xfrm>
            <a:off x="503280" y="1768320"/>
            <a:ext cx="9072360" cy="49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30200" indent="-32256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Increased C/U partners by seven, giving us a total of 81 campuses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0200" indent="-32256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Added two new campus student organizations at Irvine Valley College and Saddleback College, giving us a total of 11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0200" indent="-32256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Presented 250 Start Smart workshops since July 2018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503280" y="301680"/>
            <a:ext cx="907236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Communications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Shirley Stowers, Chair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CustomShape 2"/>
          <p:cNvSpPr/>
          <p:nvPr/>
        </p:nvSpPr>
        <p:spPr>
          <a:xfrm>
            <a:off x="503280" y="1768320"/>
            <a:ext cx="9072360" cy="49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30200" indent="-32256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Expanded the social media presence of AAUW of California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0200" indent="-32256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Added three new members to the Communication Committee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0200" indent="-32256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Produced the state publications:  California Perspective and the monthly Board-to-Board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503280" y="301680"/>
            <a:ext cx="907092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Pat Ferrer, CFO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CustomShape 2"/>
          <p:cNvSpPr/>
          <p:nvPr/>
        </p:nvSpPr>
        <p:spPr>
          <a:xfrm>
            <a:off x="503280" y="1768320"/>
            <a:ext cx="9070920" cy="438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426960" indent="-316080">
              <a:lnSpc>
                <a:spcPct val="93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Developed a preliminary budget for 2018-2019 that considered possible drop in membership income due to degree requirement ballot item and dues increase.  Quickly developed update when degree items failed.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3720" indent="-316080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Immediately developed new insurance certificate request form and guidance to branches when our broker notified us of change with less than one week’s notice.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LibreOffice/5.2.1.2$Windows_x86 LibreOffice_project/31dd62db80d4e60af04904455ec9c9219178d620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