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64" r:id="rId4"/>
    <p:sldId id="267" r:id="rId5"/>
    <p:sldId id="260" r:id="rId6"/>
    <p:sldId id="265" r:id="rId7"/>
    <p:sldId id="269" r:id="rId8"/>
    <p:sldId id="272" r:id="rId9"/>
    <p:sldId id="271" r:id="rId10"/>
    <p:sldId id="274" r:id="rId11"/>
    <p:sldId id="275" r:id="rId12"/>
    <p:sldId id="283" r:id="rId13"/>
    <p:sldId id="276" r:id="rId14"/>
    <p:sldId id="273" r:id="rId15"/>
    <p:sldId id="278" r:id="rId16"/>
    <p:sldId id="279" r:id="rId17"/>
    <p:sldId id="280" r:id="rId18"/>
    <p:sldId id="282" r:id="rId19"/>
    <p:sldId id="277" r:id="rId20"/>
    <p:sldId id="270" r:id="rId2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18" autoAdjust="0"/>
  </p:normalViewPr>
  <p:slideViewPr>
    <p:cSldViewPr>
      <p:cViewPr varScale="1">
        <p:scale>
          <a:sx n="70" d="100"/>
          <a:sy n="70" d="100"/>
        </p:scale>
        <p:origin x="-13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97CF434F-A25E-4B74-88FA-CD453ACF0414}" type="datetimeFigureOut">
              <a:rPr lang="en-US" smtClean="0"/>
              <a:pPr/>
              <a:t>4/25/2018</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5DF766DE-C948-4C2C-A10E-E0FA422E30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 background, housekeeping</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makes for an interesting interview? What gets people talking? Let’s think about questions…</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Technical support can</a:t>
            </a:r>
            <a:r>
              <a:rPr lang="en-US" baseline="0" dirty="0" smtClean="0"/>
              <a:t> be a lot easier to get than you might think! I live in a community where one of the local high schools has a large A/V department – and a TV/video ‘studio’! They are eager to participate with community projects to gain expertise; feedback has been they had GREAT technology and ideas – with plenty of teacher supervision. AND, </a:t>
            </a:r>
            <a:r>
              <a:rPr lang="en-US" baseline="0" dirty="0" err="1" smtClean="0"/>
              <a:t>donot</a:t>
            </a:r>
            <a:r>
              <a:rPr lang="en-US" baseline="0" dirty="0" smtClean="0"/>
              <a:t> forget how much 10 year olds know !</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STEP 1: JUST TAKE A LOOK AT YOUR BRANCH ROSTERS…</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Mash it up – have different teams focused on different aspects: Some are interviewing; others writing historical</a:t>
            </a:r>
            <a:r>
              <a:rPr lang="en-US" baseline="0" dirty="0" smtClean="0"/>
              <a:t> or current member </a:t>
            </a:r>
            <a:r>
              <a:rPr lang="en-US" dirty="0" smtClean="0"/>
              <a:t>narratives; teams</a:t>
            </a:r>
            <a:r>
              <a:rPr lang="en-US" baseline="0" dirty="0" smtClean="0"/>
              <a:t> can be</a:t>
            </a:r>
            <a:r>
              <a:rPr lang="en-US" dirty="0" smtClean="0"/>
              <a:t> researching</a:t>
            </a:r>
            <a:r>
              <a:rPr lang="en-US" baseline="0" dirty="0" smtClean="0"/>
              <a:t> 2 current members; developing a panel interview with 4 members; researching women from the 1960s. Mix the teams and talent – keep it fresh…but check in to ensure members are enjoying the tasks and process. DON’T think every set of questions, every narrative, all format must stay the same! Hear new ideas and HEAR what isn’t working. DON’T: Get analysis paralysis – who wants last year’s model? 90% done is better than NEVER finished because we couldn’t get to perfect! Remember why this project is so important – and really doesn’t stop: WE ALWAYS HAVE MEMBERS WHO DESERVE TO BE RECOGNIZED AND HONORED – whether they are past members or are with us now. 	AND…enjoy!</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Yep</a:t>
            </a:r>
            <a:r>
              <a:rPr lang="en-US" baseline="0" dirty="0" smtClean="0"/>
              <a:t> – from my point of view, what the AAUW Branch System needs to consider is what will our organization look like in the future? I can tell you the ‘TREND” is not about money. We need engaged, active, knowledgeable and committed MEMBERS to carry on the work AAUW has been doing since 1881.</a:t>
            </a:r>
          </a:p>
          <a:p>
            <a:r>
              <a:rPr lang="en-US" baseline="0" dirty="0" smtClean="0"/>
              <a:t>As we continue to face a world in the CLOUD and aging membership – AAUW has a program in place that YOU in the branches can help make stronger. Your endeavors can help build AAUW’s legacy.</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 personally am very excited about the YWTF – I see it as the logical </a:t>
            </a:r>
            <a:r>
              <a:rPr lang="en-US" baseline="0" dirty="0" err="1" smtClean="0"/>
              <a:t>extention</a:t>
            </a:r>
            <a:r>
              <a:rPr lang="en-US" baseline="0" dirty="0" smtClean="0"/>
              <a:t> of AAUW branches as we move into the future. Young women graduating from college enter a vey HECTIC period of life…we’ve all been there! Starting careers, entering marriage and partnerships, having children – all of it has gotten even more stressful in this highly competitive, digital age. So to me, the brick and mortar AAUW branch system will NOT draw them in. They are eager to participate, passionate about women’s and girl’s issues, willing to donate funds and support causes…just NOT at monthly Board meetings after work or on the weekends. The YWFT structure allows them to do online “Meet ups” keep in touch with local branches and activities, and step out into the community with the emotional structure and history of sisterhood and solidarity that AAUW </a:t>
            </a:r>
            <a:r>
              <a:rPr lang="en-US" baseline="0" dirty="0" err="1" smtClean="0"/>
              <a:t>provoides</a:t>
            </a:r>
            <a:r>
              <a:rPr lang="en-US" baseline="0" dirty="0" smtClean="0"/>
              <a:t>.</a:t>
            </a:r>
          </a:p>
          <a:p>
            <a:r>
              <a:rPr lang="en-US" baseline="0" dirty="0" smtClean="0"/>
              <a:t>As we continue to face a world in the CLOUD and aging membership – AAUW has a program in place that YOU in the branches can help make stronger. Your endeavors can help build AAUW’s legacy.</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CA chapters are very new and I’m not sure how active they are; you can follow them via links from National’s website.</a:t>
            </a:r>
          </a:p>
        </p:txBody>
      </p:sp>
      <p:sp>
        <p:nvSpPr>
          <p:cNvPr id="4" name="Slide Number Placeholder 3"/>
          <p:cNvSpPr>
            <a:spLocks noGrp="1"/>
          </p:cNvSpPr>
          <p:nvPr>
            <p:ph type="sldNum" sz="quarter" idx="10"/>
          </p:nvPr>
        </p:nvSpPr>
        <p:spPr/>
        <p:txBody>
          <a:bodyPr/>
          <a:lstStyle/>
          <a:p>
            <a:fld id="{5DF766DE-C948-4C2C-A10E-E0FA422E308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branches can help make AAUW YWTF stronger – talk to younger women; MARKET the program; help them get support!</a:t>
            </a:r>
          </a:p>
        </p:txBody>
      </p:sp>
      <p:sp>
        <p:nvSpPr>
          <p:cNvPr id="4" name="Slide Number Placeholder 3"/>
          <p:cNvSpPr>
            <a:spLocks noGrp="1"/>
          </p:cNvSpPr>
          <p:nvPr>
            <p:ph type="sldNum" sz="quarter" idx="10"/>
          </p:nvPr>
        </p:nvSpPr>
        <p:spPr/>
        <p:txBody>
          <a:bodyPr/>
          <a:lstStyle/>
          <a:p>
            <a:fld id="{5DF766DE-C948-4C2C-A10E-E0FA422E308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F766DE-C948-4C2C-A10E-E0FA422E308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There’s a lot of support and documentation for both of these AAUW projects on the national website. USE YOUR RESOURCES!</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a:t>
            </a:r>
            <a:r>
              <a:rPr lang="en-US" baseline="0" dirty="0" smtClean="0"/>
              <a:t>! Today’s membership program has 2 different areas of branch focus: Past &amp; Present first – and then the Future.</a:t>
            </a:r>
          </a:p>
          <a:p>
            <a:r>
              <a:rPr lang="en-US" baseline="0" dirty="0" smtClean="0"/>
              <a:t>For a variety of reasons, I’ve been thinking about this program for a long while.</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 The treasures – and the treasure TROVE – are</a:t>
            </a:r>
            <a:r>
              <a:rPr lang="en-US" baseline="0" dirty="0" smtClean="0"/>
              <a:t> in your branches!</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me start</a:t>
            </a:r>
            <a:r>
              <a:rPr lang="en-US" baseline="0" dirty="0" smtClean="0"/>
              <a:t> by asking you to tell me something IN ONE WORD: </a:t>
            </a:r>
            <a:r>
              <a:rPr lang="en-US" dirty="0" smtClean="0"/>
              <a:t>What does AAUW as an organization offer to our communities, our branches?  -</a:t>
            </a:r>
            <a:r>
              <a:rPr lang="en-US" baseline="0" dirty="0" smtClean="0"/>
              <a:t> - </a:t>
            </a:r>
            <a:r>
              <a:rPr lang="en-US" dirty="0" smtClean="0"/>
              <a:t>what</a:t>
            </a:r>
            <a:r>
              <a:rPr lang="en-US" baseline="0" dirty="0" smtClean="0"/>
              <a:t> is our LEGACY? What’s our GREATEST ASSET – THE TREASURE THAT EVERY BRANCH HOLDS??</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Think about the members in your branch today who have contributed to your goals. Some may be very active; others somewhat engaged – and maybe some not at all. Members can go in and out of participation</a:t>
            </a:r>
            <a:r>
              <a:rPr lang="en-US" baseline="0" dirty="0" smtClean="0"/>
              <a:t> for a variety of reasons; p</a:t>
            </a:r>
            <a:r>
              <a:rPr lang="en-US" dirty="0" smtClean="0"/>
              <a:t>erhaps they are</a:t>
            </a:r>
            <a:r>
              <a:rPr lang="en-US" baseline="0" dirty="0" smtClean="0"/>
              <a:t> ill, have family issues or just feel like they’ve ‘aged out’ of activity. And your new members may be slow to get involved; this is the kind of project that can put a variety of people together, with different skills and talents.</a:t>
            </a:r>
          </a:p>
          <a:p>
            <a:r>
              <a:rPr lang="en-US" baseline="0" dirty="0" smtClean="0"/>
              <a:t>Members should be considered – and multiple groups can be working on this project at the same time! </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 – we’ve got it</a:t>
            </a:r>
            <a:r>
              <a:rPr lang="en-US" baseline="0" dirty="0" smtClean="0"/>
              <a:t> ALL going on when it comes to documenting program, projects, events, fundraisers – even getting ever-so-up-to-date with using new technology! We archive our files online, send them to local libraries – even put them in the CLOUD! We’re part of our community record!  But do these written records tell the story of our PEOPLE? Do they show us WHO THESE PEOPLE ARE?!  I’ve been thinking for a long time about ways to incorporate and expand the scope of AAUW’s ORAL HISTORY PROJECT, </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I’ve been thinking about this program for quite a while. It</a:t>
            </a:r>
            <a:r>
              <a:rPr lang="en-US" baseline="0" dirty="0" smtClean="0"/>
              <a:t> kept sticking to my heart because I belong to a branch that lost several dynamic and active members very suddenly. I kept thinking  what we ALWAYS think when someone gets ill or passes unexpectedly, swiftly: IF ONLY WE HAD KNOWN; IF ONLY WE HAD THE TIME. But we didn’t – so one of my motivations for this presentation was to EXPAND on the Oral Project…which by definition must happen in the “present”. I wanted to think of ways that would honor the women we’ve lost, and also teach new members about them. And ultimately, to IDENTIFY these women; to not miss the opportunity now – in the recent time since they passed – a time where we know them so well – to produce a record of who they were, and what they did for AAUW, our branch and our community.</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a:t>
            </a:r>
            <a:r>
              <a:rPr lang="en-US" baseline="0" dirty="0" smtClean="0"/>
              <a:t> </a:t>
            </a:r>
            <a:r>
              <a:rPr lang="en-US" dirty="0" smtClean="0"/>
              <a:t>we’ve lost a member, we</a:t>
            </a:r>
            <a:r>
              <a:rPr lang="en-US" baseline="0" dirty="0" smtClean="0"/>
              <a:t> can still honor them by recreating a permanent and cohesive record of their contributions. O</a:t>
            </a:r>
            <a:r>
              <a:rPr lang="en-US" dirty="0" smtClean="0"/>
              <a:t>rganize</a:t>
            </a:r>
            <a:r>
              <a:rPr lang="en-US" baseline="0" dirty="0" smtClean="0"/>
              <a:t> research teams to include a variety of branch members – this is something even very new members can get engaged with; and also, our long term or less active members can also participate! Get them involved to discover &amp; mine (stored) data; write memories or narratives of past members – when/how they might have participated with them, etc. This type of project enriches the history of the branch and most importantly – HUMANIZES branch work and accomplishments!</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Start small: think about selections of “First Five” “Terrific Two” . These are projects that can be run all year long – with multiple groups doing different things. Let them be creative! If you do panels, consider building a branch meeting around the event; encourage members to come and learn about women they might have NO CLUE of!</a:t>
            </a:r>
          </a:p>
          <a:p>
            <a:r>
              <a:rPr lang="en-US" baseline="0" dirty="0" smtClean="0"/>
              <a:t>VIDEO-FILM: Members who are ok with it; do ORAL if members are too shy or unwilling to be filmed: don’t pass on a really shy member – work with them and collaborate to WRITE NARRATIVES. EVERYONE HAS A STORY!</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may be thinking:</a:t>
            </a:r>
            <a:r>
              <a:rPr lang="en-US" baseline="0" dirty="0" smtClean="0"/>
              <a:t> This sounds complicated! How are we ever going to do this? Look around at </a:t>
            </a:r>
            <a:r>
              <a:rPr lang="en-US" dirty="0" smtClean="0"/>
              <a:t>the talent,</a:t>
            </a:r>
            <a:r>
              <a:rPr lang="en-US" baseline="0" dirty="0" smtClean="0"/>
              <a:t> skills and interests within your membership – all the “Prospectors” you have!  I know many of you have performance artists, journalists, librarians, (plenty of teachers!) …gifted professionals who can make enormous contributions to this type of effort. This project will allow seasoned and new members to collaborate, participate and learn about the missions-based projects and activities that have been created and facilitated by your members – past and present! At the same time, your branch is honoring RIGHT NOW the members who are working every day to further AAUW’s mission and support your community.</a:t>
            </a:r>
            <a:endParaRPr lang="en-US" dirty="0"/>
          </a:p>
        </p:txBody>
      </p:sp>
      <p:sp>
        <p:nvSpPr>
          <p:cNvPr id="4" name="Slide Number Placeholder 3"/>
          <p:cNvSpPr>
            <a:spLocks noGrp="1"/>
          </p:cNvSpPr>
          <p:nvPr>
            <p:ph type="sldNum" sz="quarter" idx="10"/>
          </p:nvPr>
        </p:nvSpPr>
        <p:spPr/>
        <p:txBody>
          <a:bodyPr/>
          <a:lstStyle/>
          <a:p>
            <a:fld id="{5DF766DE-C948-4C2C-A10E-E0FA422E308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9A282D-7E89-42CD-AB10-82AE817E89AE}" type="datetime1">
              <a:rPr lang="en-US" smtClean="0"/>
              <a:pPr/>
              <a:t>4/25/2018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5591DC3-1219-4E25-98A5-349F410C44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9172AC-9CEF-41F0-8B9E-2AD9B54FF4E5}" type="datetime1">
              <a:rPr lang="en-US" smtClean="0"/>
              <a:pPr/>
              <a:t>4/25/2018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591DC3-1219-4E25-98A5-349F410C44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7351208-9690-4DB3-B352-F5E60219FCF7}" type="datetime1">
              <a:rPr lang="en-US" smtClean="0"/>
              <a:pPr/>
              <a:t>4/25/2018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591DC3-1219-4E25-98A5-349F410C44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9FD5B1D-C018-4FDB-9078-7059D4791ACA}" type="datetime1">
              <a:rPr lang="en-US" smtClean="0"/>
              <a:pPr/>
              <a:t>4/25/2018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591DC3-1219-4E25-98A5-349F410C440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206E71-CCCD-4929-AA7F-0054EC5E91D3}" type="datetime1">
              <a:rPr lang="en-US" smtClean="0"/>
              <a:pPr/>
              <a:t>4/25/2018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591DC3-1219-4E25-98A5-349F410C440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D09331-5E97-4568-A72D-75FF6EC83DA8}" type="datetime1">
              <a:rPr lang="en-US" smtClean="0"/>
              <a:pPr/>
              <a:t>4/25/2018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5591DC3-1219-4E25-98A5-349F410C440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DB9DBE-8561-4011-BDF3-84CB5EC0A4F4}" type="datetime1">
              <a:rPr lang="en-US" smtClean="0"/>
              <a:pPr/>
              <a:t>4/25/2018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5591DC3-1219-4E25-98A5-349F410C44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9B41C85-0C68-403D-952C-E33057FEF2A9}" type="datetime1">
              <a:rPr lang="en-US" smtClean="0"/>
              <a:pPr/>
              <a:t>4/25/2018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5591DC3-1219-4E25-98A5-349F410C440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012E67-138E-4BC1-8C55-BE1A18ACE362}" type="datetime1">
              <a:rPr lang="en-US" smtClean="0"/>
              <a:pPr/>
              <a:t>4/25/2018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5591DC3-1219-4E25-98A5-349F410C44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6E6AD3-5C3E-494C-B2B3-960D87E2D2FD}" type="datetime1">
              <a:rPr lang="en-US" smtClean="0"/>
              <a:pPr/>
              <a:t>4/25/2018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5591DC3-1219-4E25-98A5-349F410C44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7789E8F-2480-4F56-B7EA-4E5DC034D7B8}" type="datetime1">
              <a:rPr lang="en-US" smtClean="0"/>
              <a:pPr/>
              <a:t>4/25/2018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5591DC3-1219-4E25-98A5-349F410C440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7B82FD-564B-4514-A1CC-BC25168474CB}" type="datetime1">
              <a:rPr lang="en-US" smtClean="0"/>
              <a:pPr/>
              <a:t>4/25/2018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5591DC3-1219-4E25-98A5-349F410C44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696200" cy="3505200"/>
          </a:xfrm>
        </p:spPr>
        <p:txBody>
          <a:bodyPr>
            <a:normAutofit/>
          </a:bodyPr>
          <a:lstStyle/>
          <a:p>
            <a:pPr algn="ctr"/>
            <a:r>
              <a:rPr lang="en-US" sz="4000" dirty="0" smtClean="0"/>
              <a:t> Honor Your Branch Legacy</a:t>
            </a:r>
            <a:br>
              <a:rPr lang="en-US" sz="4000" dirty="0" smtClean="0"/>
            </a:br>
            <a:endParaRPr lang="en-US" sz="4400" i="1" dirty="0"/>
          </a:p>
        </p:txBody>
      </p:sp>
      <p:sp>
        <p:nvSpPr>
          <p:cNvPr id="3" name="Subtitle 2"/>
          <p:cNvSpPr>
            <a:spLocks noGrp="1"/>
          </p:cNvSpPr>
          <p:nvPr>
            <p:ph type="subTitle" idx="1"/>
          </p:nvPr>
        </p:nvSpPr>
        <p:spPr>
          <a:xfrm>
            <a:off x="1371600" y="3352800"/>
            <a:ext cx="6019800" cy="1600200"/>
          </a:xfrm>
        </p:spPr>
        <p:txBody>
          <a:bodyPr>
            <a:normAutofit fontScale="92500" lnSpcReduction="10000"/>
          </a:bodyPr>
          <a:lstStyle/>
          <a:p>
            <a:pPr algn="ctr"/>
            <a:r>
              <a:rPr lang="en-US" sz="2000" dirty="0" smtClean="0"/>
              <a:t>Presented by</a:t>
            </a:r>
          </a:p>
          <a:p>
            <a:pPr algn="ctr"/>
            <a:r>
              <a:rPr lang="en-US" sz="2000" dirty="0" smtClean="0"/>
              <a:t>Susan </a:t>
            </a:r>
            <a:r>
              <a:rPr lang="en-US" sz="2000" dirty="0" err="1" smtClean="0"/>
              <a:t>Negrete</a:t>
            </a:r>
            <a:r>
              <a:rPr lang="en-US" sz="2000" dirty="0" smtClean="0"/>
              <a:t>, Chair</a:t>
            </a:r>
          </a:p>
          <a:p>
            <a:pPr algn="ctr"/>
            <a:r>
              <a:rPr lang="en-US" sz="2000" dirty="0" smtClean="0"/>
              <a:t>AAUW-CA Los Angeles </a:t>
            </a:r>
            <a:r>
              <a:rPr lang="en-US" sz="2000" dirty="0" err="1" smtClean="0"/>
              <a:t>Interbranch</a:t>
            </a:r>
            <a:r>
              <a:rPr lang="en-US" sz="2000" dirty="0" smtClean="0"/>
              <a:t> Council</a:t>
            </a:r>
          </a:p>
          <a:p>
            <a:pPr algn="ctr"/>
            <a:r>
              <a:rPr lang="en-US" sz="2000" dirty="0" smtClean="0"/>
              <a:t>AAUW-CA Convention, Irvine, CA</a:t>
            </a:r>
          </a:p>
          <a:p>
            <a:pPr algn="ctr"/>
            <a:r>
              <a:rPr lang="en-US" sz="2000" dirty="0" smtClean="0"/>
              <a:t>April 2018</a:t>
            </a:r>
            <a:endParaRPr lang="en-US" sz="2000" dirty="0"/>
          </a:p>
        </p:txBody>
      </p:sp>
      <p:pic>
        <p:nvPicPr>
          <p:cNvPr id="1026" name="Picture 2" descr="C:\Users\Susan\Documents\Susan's Biz &amp; Non Profit Stuff\AAUW\LACIC 2016-2017\2017Trainingdraft\GoldRushGirl2.jpg"/>
          <p:cNvPicPr>
            <a:picLocks noChangeAspect="1" noChangeArrowheads="1"/>
          </p:cNvPicPr>
          <p:nvPr/>
        </p:nvPicPr>
        <p:blipFill>
          <a:blip r:embed="rId3" cstate="print"/>
          <a:srcRect/>
          <a:stretch>
            <a:fillRect/>
          </a:stretch>
        </p:blipFill>
        <p:spPr bwMode="auto">
          <a:xfrm>
            <a:off x="3581400" y="228600"/>
            <a:ext cx="1485900" cy="1981200"/>
          </a:xfrm>
          <a:prstGeom prst="rect">
            <a:avLst/>
          </a:prstGeom>
          <a:noFill/>
        </p:spPr>
      </p:pic>
      <p:sp>
        <p:nvSpPr>
          <p:cNvPr id="5" name="Slide Number Placeholder 4"/>
          <p:cNvSpPr>
            <a:spLocks noGrp="1"/>
          </p:cNvSpPr>
          <p:nvPr>
            <p:ph type="sldNum" sz="quarter" idx="12"/>
          </p:nvPr>
        </p:nvSpPr>
        <p:spPr/>
        <p:txBody>
          <a:bodyPr/>
          <a:lstStyle/>
          <a:p>
            <a:fld id="{35591DC3-1219-4E25-98A5-349F410C4404}"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b="1" dirty="0" smtClean="0"/>
              <a:t>YOU TELL ME Table Exercise:</a:t>
            </a:r>
          </a:p>
          <a:p>
            <a:pPr>
              <a:buNone/>
            </a:pPr>
            <a:endParaRPr lang="en-US" i="1" dirty="0" smtClean="0"/>
          </a:p>
          <a:p>
            <a:pPr>
              <a:buNone/>
            </a:pPr>
            <a:r>
              <a:rPr lang="en-US" i="1" dirty="0" smtClean="0"/>
              <a:t>Not counting name, years of service, etc. data, WHAT 2 QUESTIONS WOULD YOU ASK…OR WANT TO KNOW ABOUT…</a:t>
            </a:r>
          </a:p>
          <a:p>
            <a:pPr>
              <a:buNone/>
            </a:pPr>
            <a:endParaRPr lang="en-US" i="1" dirty="0" smtClean="0"/>
          </a:p>
          <a:p>
            <a:pPr>
              <a:buNone/>
            </a:pPr>
            <a:r>
              <a:rPr lang="en-US" i="1" dirty="0" smtClean="0"/>
              <a:t>Group 1: A 20+ year member</a:t>
            </a:r>
          </a:p>
          <a:p>
            <a:pPr>
              <a:buNone/>
            </a:pPr>
            <a:r>
              <a:rPr lang="en-US" i="1" dirty="0" smtClean="0"/>
              <a:t>Group 2: A less than 10 year member</a:t>
            </a:r>
          </a:p>
          <a:p>
            <a:pPr>
              <a:buNone/>
            </a:pPr>
            <a:r>
              <a:rPr lang="en-US" i="1" dirty="0" smtClean="0"/>
              <a:t>Group 3: A new member?</a:t>
            </a:r>
          </a:p>
          <a:p>
            <a:pPr>
              <a:buNone/>
            </a:pPr>
            <a:r>
              <a:rPr lang="en-US" i="1" dirty="0" smtClean="0"/>
              <a:t>Group 4: A  deceased member from 1957?</a:t>
            </a:r>
          </a:p>
          <a:p>
            <a:pPr algn="ctr">
              <a:buNone/>
            </a:pPr>
            <a:endParaRPr lang="en-US" dirty="0" smtClean="0"/>
          </a:p>
          <a:p>
            <a:pPr>
              <a:buNone/>
            </a:pPr>
            <a:endParaRPr lang="en-US" dirty="0"/>
          </a:p>
        </p:txBody>
      </p:sp>
      <p:sp>
        <p:nvSpPr>
          <p:cNvPr id="7" name="Slide Number Placeholder 6"/>
          <p:cNvSpPr>
            <a:spLocks noGrp="1"/>
          </p:cNvSpPr>
          <p:nvPr>
            <p:ph type="sldNum" sz="quarter" idx="12"/>
          </p:nvPr>
        </p:nvSpPr>
        <p:spPr/>
        <p:txBody>
          <a:bodyPr/>
          <a:lstStyle/>
          <a:p>
            <a:fld id="{35591DC3-1219-4E25-98A5-349F410C4404}"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b="1" i="1" dirty="0" smtClean="0"/>
              <a:t>WAIT! We know who to interview and we’ve got that talent – but we need tech support!</a:t>
            </a:r>
          </a:p>
          <a:p>
            <a:pPr>
              <a:buNone/>
            </a:pPr>
            <a:endParaRPr lang="en-US" dirty="0" smtClean="0"/>
          </a:p>
          <a:p>
            <a:r>
              <a:rPr lang="en-US" dirty="0" smtClean="0"/>
              <a:t>Ask local high schools/colleges/churches -many have Audio/Visual Departments**</a:t>
            </a:r>
          </a:p>
          <a:p>
            <a:r>
              <a:rPr lang="en-US" dirty="0" smtClean="0"/>
              <a:t>Ask your younger family members and friends – they are all over video posting!</a:t>
            </a:r>
          </a:p>
          <a:p>
            <a:r>
              <a:rPr lang="en-US" dirty="0" smtClean="0"/>
              <a:t>Check out YouTube for training videos</a:t>
            </a:r>
          </a:p>
          <a:p>
            <a:r>
              <a:rPr lang="en-US" dirty="0" smtClean="0"/>
              <a:t>Talk to product providers (e.g. </a:t>
            </a:r>
            <a:r>
              <a:rPr lang="en-US" dirty="0" err="1" smtClean="0"/>
              <a:t>SmartPhone</a:t>
            </a:r>
            <a:r>
              <a:rPr lang="en-US" dirty="0" smtClean="0"/>
              <a:t>)</a:t>
            </a:r>
          </a:p>
          <a:p>
            <a:pPr>
              <a:buNone/>
            </a:pPr>
            <a:endParaRPr lang="en-US" dirty="0" smtClean="0"/>
          </a:p>
          <a:p>
            <a:pPr>
              <a:buNone/>
            </a:pPr>
            <a:r>
              <a:rPr lang="en-US" dirty="0" smtClean="0"/>
              <a:t>**</a:t>
            </a:r>
            <a:r>
              <a:rPr lang="en-US" sz="2400" i="1" dirty="0" smtClean="0"/>
              <a:t>Schools welcome these types of projects for their students’  experience &amp; volunteering requirements</a:t>
            </a:r>
          </a:p>
          <a:p>
            <a:endParaRPr lang="en-US" dirty="0"/>
          </a:p>
        </p:txBody>
      </p:sp>
      <p:sp>
        <p:nvSpPr>
          <p:cNvPr id="3" name="Title 2"/>
          <p:cNvSpPr>
            <a:spLocks noGrp="1"/>
          </p:cNvSpPr>
          <p:nvPr>
            <p:ph type="title"/>
          </p:nvPr>
        </p:nvSpPr>
        <p:spPr/>
        <p:txBody>
          <a:bodyPr>
            <a:normAutofit/>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i="1" dirty="0" smtClean="0"/>
              <a:t>WAIT AGAIN! We know there’s LOTS of archived information – where do we find  our branch’s historical women to research?</a:t>
            </a:r>
          </a:p>
          <a:p>
            <a:pPr>
              <a:buNone/>
            </a:pPr>
            <a:endParaRPr lang="en-US" dirty="0" smtClean="0"/>
          </a:p>
          <a:p>
            <a:r>
              <a:rPr lang="en-US" i="1" dirty="0" smtClean="0"/>
              <a:t>Branch  (and state) rosters/phone directories are TREASURE CHESTS! They typically list:</a:t>
            </a:r>
          </a:p>
          <a:p>
            <a:pPr>
              <a:buFontTx/>
              <a:buChar char="-"/>
            </a:pPr>
            <a:r>
              <a:rPr lang="en-US" dirty="0" smtClean="0"/>
              <a:t>Presidents &amp; Boards</a:t>
            </a:r>
          </a:p>
          <a:p>
            <a:pPr>
              <a:buFontTx/>
              <a:buChar char="-"/>
            </a:pPr>
            <a:r>
              <a:rPr lang="en-US" dirty="0" smtClean="0"/>
              <a:t>Past Presidents (from branch founding year)</a:t>
            </a:r>
          </a:p>
          <a:p>
            <a:pPr>
              <a:buFontTx/>
              <a:buChar char="-"/>
            </a:pPr>
            <a:r>
              <a:rPr lang="en-US" dirty="0" smtClean="0"/>
              <a:t>Special Award Recipients</a:t>
            </a:r>
          </a:p>
          <a:p>
            <a:pPr>
              <a:buFontTx/>
              <a:buChar char="-"/>
            </a:pPr>
            <a:r>
              <a:rPr lang="en-US" dirty="0" smtClean="0"/>
              <a:t>Projects &amp; Chairs</a:t>
            </a:r>
          </a:p>
          <a:p>
            <a:pPr>
              <a:buFontTx/>
              <a:buChar char="-"/>
            </a:pPr>
            <a:r>
              <a:rPr lang="en-US" dirty="0" smtClean="0"/>
              <a:t>Interest Group Leaders </a:t>
            </a:r>
            <a:endParaRPr lang="en-US" dirty="0"/>
          </a:p>
        </p:txBody>
      </p:sp>
      <p:sp>
        <p:nvSpPr>
          <p:cNvPr id="3" name="Title 2"/>
          <p:cNvSpPr>
            <a:spLocks noGrp="1"/>
          </p:cNvSpPr>
          <p:nvPr>
            <p:ph type="title"/>
          </p:nvPr>
        </p:nvSpPr>
        <p:spPr/>
        <p:txBody>
          <a:bodyPr>
            <a:normAutofit/>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lnSpcReduction="10000"/>
          </a:bodyPr>
          <a:lstStyle/>
          <a:p>
            <a:pPr lvl="1"/>
            <a:r>
              <a:rPr lang="en-US" dirty="0" smtClean="0"/>
              <a:t>DO		</a:t>
            </a:r>
          </a:p>
          <a:p>
            <a:r>
              <a:rPr lang="en-US" dirty="0" smtClean="0"/>
              <a:t>Mash it up!</a:t>
            </a:r>
          </a:p>
          <a:p>
            <a:r>
              <a:rPr lang="en-US" dirty="0" smtClean="0"/>
              <a:t>Mix talent/teams</a:t>
            </a:r>
          </a:p>
          <a:p>
            <a:r>
              <a:rPr lang="en-US" dirty="0" smtClean="0"/>
              <a:t>Keep it fresh – change questions, format, technology</a:t>
            </a:r>
          </a:p>
          <a:p>
            <a:r>
              <a:rPr lang="en-US" dirty="0" smtClean="0"/>
              <a:t>Hear new ideas – allow creativity</a:t>
            </a:r>
          </a:p>
          <a:p>
            <a:r>
              <a:rPr lang="en-US" dirty="0" smtClean="0"/>
              <a:t>ENJOY</a:t>
            </a:r>
          </a:p>
          <a:p>
            <a:endParaRPr lang="en-US" dirty="0"/>
          </a:p>
        </p:txBody>
      </p:sp>
      <p:sp>
        <p:nvSpPr>
          <p:cNvPr id="3" name="Content Placeholder 2"/>
          <p:cNvSpPr>
            <a:spLocks noGrp="1"/>
          </p:cNvSpPr>
          <p:nvPr>
            <p:ph sz="half" idx="2"/>
          </p:nvPr>
        </p:nvSpPr>
        <p:spPr/>
        <p:txBody>
          <a:bodyPr>
            <a:normAutofit lnSpcReduction="10000"/>
          </a:bodyPr>
          <a:lstStyle/>
          <a:p>
            <a:pPr lvl="1"/>
            <a:r>
              <a:rPr lang="en-US" dirty="0" smtClean="0"/>
              <a:t>DON’T</a:t>
            </a:r>
          </a:p>
          <a:p>
            <a:r>
              <a:rPr lang="en-US" dirty="0" smtClean="0"/>
              <a:t>Repeat, repeat, repeat! (get stuck…)</a:t>
            </a:r>
          </a:p>
          <a:p>
            <a:r>
              <a:rPr lang="en-US" dirty="0" smtClean="0"/>
              <a:t>Need to be perfect</a:t>
            </a:r>
          </a:p>
          <a:p>
            <a:r>
              <a:rPr lang="en-US" dirty="0" smtClean="0"/>
              <a:t>Forget resources</a:t>
            </a:r>
          </a:p>
          <a:p>
            <a:r>
              <a:rPr lang="en-US" dirty="0" smtClean="0"/>
              <a:t>Lose sight of the goal: recognize and honor our members</a:t>
            </a:r>
          </a:p>
          <a:p>
            <a:r>
              <a:rPr lang="en-US" dirty="0" smtClean="0"/>
              <a:t>Forget to ENJOY </a:t>
            </a:r>
            <a:endParaRPr lang="en-US" dirty="0"/>
          </a:p>
        </p:txBody>
      </p:sp>
      <p:sp>
        <p:nvSpPr>
          <p:cNvPr id="4" name="Title 3"/>
          <p:cNvSpPr>
            <a:spLocks noGrp="1"/>
          </p:cNvSpPr>
          <p:nvPr>
            <p:ph type="title"/>
          </p:nvPr>
        </p:nvSpPr>
        <p:spPr/>
        <p:txBody>
          <a:bodyPr/>
          <a:lstStyle/>
          <a:p>
            <a:pPr algn="ctr"/>
            <a:r>
              <a:rPr lang="en-US" dirty="0" smtClean="0"/>
              <a:t>HONOR YOUR BRANCH LEGACY</a:t>
            </a:r>
            <a:endParaRPr lang="en-US" dirty="0"/>
          </a:p>
        </p:txBody>
      </p:sp>
      <p:sp>
        <p:nvSpPr>
          <p:cNvPr id="5" name="Slide Number Placeholder 4"/>
          <p:cNvSpPr>
            <a:spLocks noGrp="1"/>
          </p:cNvSpPr>
          <p:nvPr>
            <p:ph type="sldNum" sz="quarter" idx="12"/>
          </p:nvPr>
        </p:nvSpPr>
        <p:spPr/>
        <p:txBody>
          <a:bodyPr/>
          <a:lstStyle/>
          <a:p>
            <a:fld id="{35591DC3-1219-4E25-98A5-349F410C4404}"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 </a:t>
            </a:r>
          </a:p>
          <a:p>
            <a:pPr algn="ctr">
              <a:buNone/>
            </a:pPr>
            <a:r>
              <a:rPr lang="en-US" b="1" dirty="0" smtClean="0"/>
              <a:t>OK: Let’s Talk About the FUTURE</a:t>
            </a:r>
          </a:p>
          <a:p>
            <a:pPr>
              <a:buNone/>
            </a:pPr>
            <a:endParaRPr lang="en-US" dirty="0" smtClean="0"/>
          </a:p>
          <a:p>
            <a:pPr>
              <a:buFont typeface="Wingdings" pitchFamily="2" charset="2"/>
              <a:buChar char="q"/>
            </a:pPr>
            <a:r>
              <a:rPr lang="en-US" dirty="0" smtClean="0"/>
              <a:t>If we agree our past and present TREASURES are our members</a:t>
            </a:r>
          </a:p>
          <a:p>
            <a:pPr>
              <a:buFont typeface="Wingdings" pitchFamily="2" charset="2"/>
              <a:buChar char="q"/>
            </a:pPr>
            <a:r>
              <a:rPr lang="en-US" dirty="0" smtClean="0"/>
              <a:t>What can your branch work </a:t>
            </a:r>
            <a:r>
              <a:rPr lang="en-US" i="1" dirty="0" smtClean="0"/>
              <a:t>toward</a:t>
            </a:r>
            <a:r>
              <a:rPr lang="en-US" dirty="0" smtClean="0"/>
              <a:t> now </a:t>
            </a:r>
          </a:p>
          <a:p>
            <a:pPr>
              <a:buNone/>
            </a:pPr>
            <a:r>
              <a:rPr lang="en-US" dirty="0" smtClean="0"/>
              <a:t>	…and leave </a:t>
            </a:r>
            <a:r>
              <a:rPr lang="en-US" i="1" dirty="0" smtClean="0"/>
              <a:t>behind</a:t>
            </a:r>
            <a:r>
              <a:rPr lang="en-US" dirty="0" smtClean="0"/>
              <a:t> as… </a:t>
            </a:r>
          </a:p>
          <a:p>
            <a:pPr>
              <a:buNone/>
            </a:pPr>
            <a:r>
              <a:rPr lang="en-US" dirty="0" smtClean="0"/>
              <a:t>	YOUR branch legacy for AAUW’s future?</a:t>
            </a:r>
          </a:p>
          <a:p>
            <a:pPr>
              <a:buNone/>
            </a:pPr>
            <a:endParaRPr lang="en-US" dirty="0" smtClean="0"/>
          </a:p>
          <a:p>
            <a:pPr algn="ctr">
              <a:buNone/>
            </a:pPr>
            <a:r>
              <a:rPr lang="en-US" b="1" i="1" dirty="0" smtClean="0"/>
              <a:t>(TIP: This is NOT about $$$)</a:t>
            </a:r>
            <a:r>
              <a:rPr lang="en-US" dirty="0" smtClean="0"/>
              <a:t>	</a:t>
            </a:r>
          </a:p>
          <a:p>
            <a:pPr algn="ct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normAutofit/>
          </a:bodyPr>
          <a:lstStyle/>
          <a:p>
            <a:pPr algn="ctr">
              <a:buNone/>
            </a:pPr>
            <a:r>
              <a:rPr lang="en-US" dirty="0" smtClean="0"/>
              <a:t> </a:t>
            </a:r>
            <a:r>
              <a:rPr lang="en-US" sz="3200" b="1" dirty="0" smtClean="0"/>
              <a:t>YOUNGER WOMEN’S TASK FORCE</a:t>
            </a:r>
          </a:p>
          <a:p>
            <a:pPr>
              <a:buFont typeface="Wingdings" pitchFamily="2" charset="2"/>
              <a:buChar char="ü"/>
            </a:pPr>
            <a:r>
              <a:rPr lang="en-US" sz="2400" b="1" dirty="0" smtClean="0"/>
              <a:t>Affiliate association of AAUW, founded 2004</a:t>
            </a:r>
          </a:p>
          <a:p>
            <a:pPr>
              <a:buFont typeface="Wingdings" pitchFamily="2" charset="2"/>
              <a:buChar char="ü"/>
            </a:pPr>
            <a:r>
              <a:rPr lang="en-US" sz="2400" b="1" dirty="0" smtClean="0"/>
              <a:t>Goal: define &amp; develop the next generation of women leaders</a:t>
            </a:r>
          </a:p>
          <a:p>
            <a:pPr>
              <a:buFont typeface="Wingdings" pitchFamily="2" charset="2"/>
              <a:buChar char="ü"/>
            </a:pPr>
            <a:r>
              <a:rPr lang="en-US" sz="2400" b="1" dirty="0" smtClean="0"/>
              <a:t>Have a voice in policy making process for women in 20s &amp; 30s age group – when they are </a:t>
            </a:r>
            <a:r>
              <a:rPr lang="en-US" sz="2400" b="1" i="1" dirty="0" smtClean="0"/>
              <a:t>BUSY!</a:t>
            </a:r>
            <a:r>
              <a:rPr lang="en-US" dirty="0" smtClean="0"/>
              <a:t>	</a:t>
            </a:r>
          </a:p>
          <a:p>
            <a:pPr>
              <a:buFont typeface="Wingdings" pitchFamily="2" charset="2"/>
              <a:buChar char="ü"/>
            </a:pPr>
            <a:r>
              <a:rPr lang="en-US" sz="2400" b="1" dirty="0" smtClean="0"/>
              <a:t>Create local/national network for peer mentoring, networking &amp; resource sharing</a:t>
            </a:r>
          </a:p>
          <a:p>
            <a:pPr>
              <a:buFont typeface="Wingdings" pitchFamily="2" charset="2"/>
              <a:buChar char="ü"/>
            </a:pPr>
            <a:endParaRPr lang="en-US" sz="2400" b="1" dirty="0" smtClean="0"/>
          </a:p>
          <a:p>
            <a:pPr algn="ctr">
              <a:buNone/>
            </a:pPr>
            <a:r>
              <a:rPr lang="en-US" sz="2800" b="1" dirty="0" smtClean="0"/>
              <a:t>3500+ </a:t>
            </a:r>
            <a:r>
              <a:rPr lang="en-US" sz="2800" b="1" dirty="0" smtClean="0"/>
              <a:t>ONLINE MEMBERS &amp; </a:t>
            </a:r>
            <a:r>
              <a:rPr lang="en-US" sz="2800" b="1" dirty="0" smtClean="0"/>
              <a:t>10 </a:t>
            </a:r>
            <a:r>
              <a:rPr lang="en-US" sz="2800" b="1" dirty="0" smtClean="0"/>
              <a:t>CHAPTERS</a:t>
            </a:r>
          </a:p>
          <a:p>
            <a:pPr>
              <a:buNone/>
            </a:pPr>
            <a:endParaRPr lang="en-US" dirty="0" smtClean="0"/>
          </a:p>
          <a:p>
            <a:pPr>
              <a:buNone/>
            </a:pPr>
            <a:endParaRPr lang="en-US" dirty="0"/>
          </a:p>
        </p:txBody>
      </p:sp>
      <p:sp>
        <p:nvSpPr>
          <p:cNvPr id="5" name="Slide Number Placeholder 4"/>
          <p:cNvSpPr>
            <a:spLocks noGrp="1"/>
          </p:cNvSpPr>
          <p:nvPr>
            <p:ph type="sldNum" sz="quarter" idx="12"/>
          </p:nvPr>
        </p:nvSpPr>
        <p:spPr/>
        <p:txBody>
          <a:bodyPr/>
          <a:lstStyle/>
          <a:p>
            <a:fld id="{35591DC3-1219-4E25-98A5-349F410C4404}"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normAutofit/>
          </a:bodyPr>
          <a:lstStyle/>
          <a:p>
            <a:pPr algn="ctr">
              <a:buNone/>
            </a:pPr>
            <a:r>
              <a:rPr lang="en-US" dirty="0" smtClean="0"/>
              <a:t> </a:t>
            </a:r>
            <a:r>
              <a:rPr lang="en-US" sz="3200" b="1" dirty="0" smtClean="0"/>
              <a:t>YOUNGER WOMEN’S TASK FORCE</a:t>
            </a:r>
          </a:p>
          <a:p>
            <a:pPr>
              <a:buFont typeface="Wingdings" pitchFamily="2" charset="2"/>
              <a:buChar char="ü"/>
            </a:pPr>
            <a:r>
              <a:rPr lang="en-US" sz="2400" b="1" dirty="0" smtClean="0"/>
              <a:t>California chapters = Long Beach, San Francisco &amp; Stockton</a:t>
            </a:r>
          </a:p>
          <a:p>
            <a:pPr algn="ctr">
              <a:buFont typeface="Wingdings" pitchFamily="2" charset="2"/>
              <a:buChar char="ü"/>
            </a:pPr>
            <a:r>
              <a:rPr lang="en-US" sz="2400" b="1" dirty="0" smtClean="0"/>
              <a:t>We need MORE CA chapters!</a:t>
            </a:r>
          </a:p>
          <a:p>
            <a:pPr algn="ctr">
              <a:buFont typeface="Wingdings" pitchFamily="2" charset="2"/>
              <a:buChar char="ü"/>
            </a:pPr>
            <a:r>
              <a:rPr lang="en-US" sz="2400" b="1" dirty="0" smtClean="0"/>
              <a:t>We need MORE YWTF members!</a:t>
            </a:r>
          </a:p>
          <a:p>
            <a:pPr>
              <a:buFont typeface="Wingdings" pitchFamily="2" charset="2"/>
              <a:buChar char="ü"/>
            </a:pPr>
            <a:r>
              <a:rPr lang="en-US" sz="2400" b="1" dirty="0" smtClean="0"/>
              <a:t>Market &amp; support YWTF chapters in your area; they don’t compete with branches – they compliment us</a:t>
            </a:r>
          </a:p>
          <a:p>
            <a:pPr>
              <a:buFont typeface="Wingdings" pitchFamily="2" charset="2"/>
              <a:buChar char="ü"/>
            </a:pPr>
            <a:r>
              <a:rPr lang="en-US" sz="2400" b="1" dirty="0" smtClean="0"/>
              <a:t>Young AAUW women are our legacy !</a:t>
            </a:r>
          </a:p>
          <a:p>
            <a:pPr>
              <a:buFont typeface="Wingdings" pitchFamily="2" charset="2"/>
              <a:buChar char="ü"/>
            </a:pPr>
            <a:endParaRPr lang="en-US" sz="2400" b="1" dirty="0" smtClean="0"/>
          </a:p>
          <a:p>
            <a:pPr algn="ctr">
              <a:buNone/>
            </a:pPr>
            <a:r>
              <a:rPr lang="en-US" sz="2800" b="1" dirty="0" smtClean="0"/>
              <a:t>3500+ </a:t>
            </a:r>
            <a:r>
              <a:rPr lang="en-US" sz="2800" b="1" dirty="0" smtClean="0"/>
              <a:t>ONLINE MEMBERS &amp; </a:t>
            </a:r>
            <a:r>
              <a:rPr lang="en-US" sz="2800" b="1" dirty="0" smtClean="0"/>
              <a:t>10 </a:t>
            </a:r>
            <a:r>
              <a:rPr lang="en-US" sz="2800" b="1" dirty="0" smtClean="0"/>
              <a:t>CHAPTERS</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normAutofit/>
          </a:bodyPr>
          <a:lstStyle/>
          <a:p>
            <a:pPr algn="ctr">
              <a:buNone/>
            </a:pPr>
            <a:r>
              <a:rPr lang="en-US" dirty="0" smtClean="0"/>
              <a:t> </a:t>
            </a:r>
            <a:r>
              <a:rPr lang="en-US" sz="3200" b="1" dirty="0" smtClean="0"/>
              <a:t>YOUNGER WOMEN’S TASK </a:t>
            </a:r>
            <a:r>
              <a:rPr lang="en-US" sz="3200" b="1" dirty="0" smtClean="0"/>
              <a:t>FORCE</a:t>
            </a:r>
          </a:p>
          <a:p>
            <a:pPr algn="ctr">
              <a:buNone/>
            </a:pPr>
            <a:endParaRPr lang="en-US" sz="3200" b="1" dirty="0" smtClean="0"/>
          </a:p>
          <a:p>
            <a:pPr>
              <a:buNone/>
            </a:pPr>
            <a:r>
              <a:rPr lang="en-US" b="1" dirty="0" smtClean="0"/>
              <a:t>YWTF Chapter Startup:</a:t>
            </a:r>
          </a:p>
          <a:p>
            <a:pPr>
              <a:buFontTx/>
              <a:buChar char="-"/>
            </a:pPr>
            <a:r>
              <a:rPr lang="en-US" dirty="0" smtClean="0"/>
              <a:t>3 Women required; join AAUW</a:t>
            </a:r>
          </a:p>
          <a:p>
            <a:pPr>
              <a:buFontTx/>
              <a:buChar char="-"/>
            </a:pPr>
            <a:r>
              <a:rPr lang="en-US" dirty="0" smtClean="0"/>
              <a:t>National helps train and support them</a:t>
            </a:r>
          </a:p>
          <a:p>
            <a:pPr>
              <a:buFontTx/>
              <a:buChar char="-"/>
            </a:pPr>
            <a:r>
              <a:rPr lang="en-US" dirty="0" smtClean="0"/>
              <a:t>Great professional experience/resume </a:t>
            </a:r>
          </a:p>
          <a:p>
            <a:pPr>
              <a:buFontTx/>
              <a:buChar char="-"/>
            </a:pPr>
            <a:endParaRPr lang="en-US" dirty="0" smtClean="0"/>
          </a:p>
          <a:p>
            <a:pPr>
              <a:buNone/>
            </a:pPr>
            <a:r>
              <a:rPr lang="en-US" b="1" dirty="0" smtClean="0"/>
              <a:t>YWTF Online:</a:t>
            </a:r>
          </a:p>
          <a:p>
            <a:pPr>
              <a:buFontTx/>
              <a:buChar char="-"/>
            </a:pPr>
            <a:r>
              <a:rPr lang="en-US" sz="2400" dirty="0" smtClean="0"/>
              <a:t>First year introductory membership = </a:t>
            </a:r>
            <a:r>
              <a:rPr lang="en-US" sz="2400" smtClean="0"/>
              <a:t>$</a:t>
            </a:r>
            <a:r>
              <a:rPr lang="en-US" sz="2400" smtClean="0"/>
              <a:t>29.50</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normAutofit fontScale="92500" lnSpcReduction="10000"/>
          </a:bodyPr>
          <a:lstStyle/>
          <a:p>
            <a:r>
              <a:rPr lang="en-US" dirty="0" smtClean="0"/>
              <a:t>Recap:</a:t>
            </a:r>
          </a:p>
          <a:p>
            <a:pPr>
              <a:buNone/>
            </a:pPr>
            <a:r>
              <a:rPr lang="en-US" i="1" dirty="0" smtClean="0"/>
              <a:t>Past &amp; Present</a:t>
            </a:r>
          </a:p>
          <a:p>
            <a:pPr>
              <a:buNone/>
            </a:pPr>
            <a:r>
              <a:rPr lang="en-US" dirty="0" smtClean="0"/>
              <a:t>- Cover past with (Bio)</a:t>
            </a:r>
            <a:r>
              <a:rPr lang="en-US" dirty="0" err="1" smtClean="0"/>
              <a:t>graphy</a:t>
            </a:r>
            <a:r>
              <a:rPr lang="en-US" dirty="0" smtClean="0"/>
              <a:t> book narratives</a:t>
            </a:r>
            <a:endParaRPr lang="en-US" i="1" dirty="0" smtClean="0"/>
          </a:p>
          <a:p>
            <a:pPr>
              <a:buNone/>
            </a:pPr>
            <a:r>
              <a:rPr lang="en-US" dirty="0" smtClean="0"/>
              <a:t>- Follow AAUW’s Oral History Project</a:t>
            </a:r>
          </a:p>
          <a:p>
            <a:pPr>
              <a:buNone/>
            </a:pPr>
            <a:r>
              <a:rPr lang="en-US" dirty="0" smtClean="0"/>
              <a:t>- Expand to include film/video </a:t>
            </a:r>
          </a:p>
          <a:p>
            <a:pPr>
              <a:buNone/>
            </a:pPr>
            <a:r>
              <a:rPr lang="en-US" dirty="0" smtClean="0"/>
              <a:t>- Engage all members!</a:t>
            </a:r>
            <a:endParaRPr lang="en-US" dirty="0"/>
          </a:p>
        </p:txBody>
      </p:sp>
      <p:sp>
        <p:nvSpPr>
          <p:cNvPr id="6" name="Content Placeholder 5"/>
          <p:cNvSpPr>
            <a:spLocks noGrp="1"/>
          </p:cNvSpPr>
          <p:nvPr>
            <p:ph sz="half" idx="2"/>
          </p:nvPr>
        </p:nvSpPr>
        <p:spPr/>
        <p:txBody>
          <a:bodyPr>
            <a:normAutofit fontScale="92500" lnSpcReduction="10000"/>
          </a:bodyPr>
          <a:lstStyle/>
          <a:p>
            <a:r>
              <a:rPr lang="en-US" dirty="0" smtClean="0"/>
              <a:t>Recap:</a:t>
            </a:r>
          </a:p>
          <a:p>
            <a:pPr>
              <a:buNone/>
            </a:pPr>
            <a:r>
              <a:rPr lang="en-US" i="1" dirty="0" smtClean="0"/>
              <a:t>Future</a:t>
            </a:r>
          </a:p>
          <a:p>
            <a:pPr>
              <a:buNone/>
            </a:pPr>
            <a:r>
              <a:rPr lang="en-US" dirty="0" smtClean="0"/>
              <a:t>- Market YWTF to young women!</a:t>
            </a:r>
          </a:p>
          <a:p>
            <a:pPr>
              <a:buNone/>
            </a:pPr>
            <a:r>
              <a:rPr lang="en-US" dirty="0" smtClean="0"/>
              <a:t>- Share AAUW website</a:t>
            </a:r>
          </a:p>
          <a:p>
            <a:pPr>
              <a:buNone/>
            </a:pPr>
            <a:r>
              <a:rPr lang="en-US" dirty="0" smtClean="0"/>
              <a:t>-Target young women who are leaders &amp; self starters for  CA YWTF chapters</a:t>
            </a:r>
          </a:p>
          <a:p>
            <a:pPr>
              <a:buNone/>
            </a:pPr>
            <a:r>
              <a:rPr lang="en-US" dirty="0" smtClean="0"/>
              <a:t>- Not the competition; they are our future!</a:t>
            </a:r>
            <a:endParaRPr lang="en-US" dirty="0"/>
          </a:p>
        </p:txBody>
      </p:sp>
      <p:sp>
        <p:nvSpPr>
          <p:cNvPr id="4" name="Title 3"/>
          <p:cNvSpPr>
            <a:spLocks noGrp="1"/>
          </p:cNvSpPr>
          <p:nvPr>
            <p:ph type="title"/>
          </p:nvPr>
        </p:nvSpPr>
        <p:spPr/>
        <p:txBody>
          <a:bodyPr/>
          <a:lstStyle/>
          <a:p>
            <a:pPr algn="ctr"/>
            <a:r>
              <a:rPr lang="en-US" dirty="0" smtClean="0"/>
              <a:t>HONOR YOUR BRANCH LEGACY</a:t>
            </a:r>
            <a:endParaRPr lang="en-US" dirty="0"/>
          </a:p>
        </p:txBody>
      </p:sp>
      <p:sp>
        <p:nvSpPr>
          <p:cNvPr id="7" name="Slide Number Placeholder 6"/>
          <p:cNvSpPr>
            <a:spLocks noGrp="1"/>
          </p:cNvSpPr>
          <p:nvPr>
            <p:ph type="sldNum" sz="quarter" idx="12"/>
          </p:nvPr>
        </p:nvSpPr>
        <p:spPr/>
        <p:txBody>
          <a:bodyPr/>
          <a:lstStyle/>
          <a:p>
            <a:fld id="{35591DC3-1219-4E25-98A5-349F410C4404}"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lstStyle/>
          <a:p>
            <a:pPr algn="ctr">
              <a:buNone/>
            </a:pPr>
            <a:r>
              <a:rPr lang="en-US" dirty="0" smtClean="0"/>
              <a:t> </a:t>
            </a:r>
            <a:r>
              <a:rPr lang="en-US" sz="3600" b="1" i="1" dirty="0" smtClean="0"/>
              <a:t>AAUW RESOURCES</a:t>
            </a:r>
          </a:p>
          <a:p>
            <a:pPr algn="ctr">
              <a:buNone/>
            </a:pPr>
            <a:endParaRPr lang="en-US" dirty="0" smtClean="0"/>
          </a:p>
          <a:p>
            <a:pPr>
              <a:buFont typeface="Wingdings" pitchFamily="2" charset="2"/>
              <a:buChar char="q"/>
            </a:pPr>
            <a:r>
              <a:rPr lang="en-US" dirty="0" smtClean="0"/>
              <a:t>Oral History Project &amp; Tool Kit:</a:t>
            </a:r>
          </a:p>
          <a:p>
            <a:pPr>
              <a:buNone/>
            </a:pPr>
            <a:r>
              <a:rPr lang="en-US" smtClean="0"/>
              <a:t>https://www.aauw.org/resource/oral-history-project/</a:t>
            </a:r>
            <a:endParaRPr lang="en-US" dirty="0" smtClean="0"/>
          </a:p>
          <a:p>
            <a:pPr>
              <a:buFont typeface="Wingdings" pitchFamily="2" charset="2"/>
              <a:buChar char="q"/>
            </a:pPr>
            <a:endParaRPr lang="en-US" dirty="0" smtClean="0"/>
          </a:p>
          <a:p>
            <a:pPr>
              <a:buFont typeface="Wingdings" pitchFamily="2" charset="2"/>
              <a:buChar char="q"/>
            </a:pPr>
            <a:r>
              <a:rPr lang="en-US" dirty="0" smtClean="0"/>
              <a:t>Younger Women’s Task Force:</a:t>
            </a:r>
          </a:p>
          <a:p>
            <a:pPr>
              <a:buNone/>
            </a:pPr>
            <a:r>
              <a:rPr lang="en-US" dirty="0" smtClean="0"/>
              <a:t>https://www.aauw.org/membership/ywtf/</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sz="3200" b="1" i="1" dirty="0" smtClean="0"/>
          </a:p>
          <a:p>
            <a:r>
              <a:rPr lang="en-US" dirty="0" smtClean="0"/>
              <a:t>Welcome!</a:t>
            </a:r>
          </a:p>
          <a:p>
            <a:pPr>
              <a:buNone/>
            </a:pPr>
            <a:endParaRPr lang="en-US" dirty="0" smtClean="0"/>
          </a:p>
          <a:p>
            <a:r>
              <a:rPr lang="en-US" dirty="0" smtClean="0"/>
              <a:t>My Focus: 2 AAUW Programs That Will</a:t>
            </a:r>
          </a:p>
          <a:p>
            <a:pPr>
              <a:buNone/>
            </a:pPr>
            <a:r>
              <a:rPr lang="en-US" dirty="0" smtClean="0"/>
              <a:t> </a:t>
            </a:r>
          </a:p>
          <a:p>
            <a:pPr algn="ctr">
              <a:buNone/>
            </a:pPr>
            <a:r>
              <a:rPr lang="en-US" dirty="0" smtClean="0"/>
              <a:t>	Honor Branch Legacy: Past, Present &amp; Future</a:t>
            </a:r>
          </a:p>
          <a:p>
            <a:pPr algn="ctr">
              <a:buNone/>
            </a:pPr>
            <a:endParaRPr lang="en-US" dirty="0" smtClean="0"/>
          </a:p>
          <a:p>
            <a:pPr algn="ctr">
              <a:buNone/>
            </a:pPr>
            <a:r>
              <a:rPr lang="en-US" dirty="0" smtClean="0"/>
              <a:t>	Engage &amp; Help Retain Membership</a:t>
            </a:r>
          </a:p>
          <a:p>
            <a:pPr>
              <a:buNone/>
            </a:pPr>
            <a:endParaRPr lang="en-US" dirty="0" smtClean="0"/>
          </a:p>
        </p:txBody>
      </p:sp>
      <p:sp>
        <p:nvSpPr>
          <p:cNvPr id="3" name="Title 2"/>
          <p:cNvSpPr>
            <a:spLocks noGrp="1"/>
          </p:cNvSpPr>
          <p:nvPr>
            <p:ph type="title"/>
          </p:nvPr>
        </p:nvSpPr>
        <p:spPr/>
        <p:txBody>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696200" cy="3505200"/>
          </a:xfrm>
        </p:spPr>
        <p:txBody>
          <a:bodyPr>
            <a:normAutofit/>
          </a:bodyPr>
          <a:lstStyle/>
          <a:p>
            <a:pPr algn="ctr"/>
            <a:r>
              <a:rPr lang="en-US" sz="4000" dirty="0" smtClean="0"/>
              <a:t> </a:t>
            </a:r>
            <a:endParaRPr lang="en-US" sz="4400" i="1" dirty="0"/>
          </a:p>
        </p:txBody>
      </p:sp>
      <p:pic>
        <p:nvPicPr>
          <p:cNvPr id="1026" name="Picture 2" descr="C:\Users\Susan\Documents\Susan's Biz &amp; Non Profit Stuff\AAUW\LACIC 2016-2017\2017Trainingdraft\GoldRushGirl2.jpg"/>
          <p:cNvPicPr>
            <a:picLocks noChangeAspect="1" noChangeArrowheads="1"/>
          </p:cNvPicPr>
          <p:nvPr/>
        </p:nvPicPr>
        <p:blipFill>
          <a:blip r:embed="rId3" cstate="print"/>
          <a:srcRect/>
          <a:stretch>
            <a:fillRect/>
          </a:stretch>
        </p:blipFill>
        <p:spPr bwMode="auto">
          <a:xfrm>
            <a:off x="2895600" y="177800"/>
            <a:ext cx="3181350" cy="4241800"/>
          </a:xfrm>
          <a:prstGeom prst="rect">
            <a:avLst/>
          </a:prstGeom>
          <a:noFill/>
        </p:spPr>
      </p:pic>
      <p:pic>
        <p:nvPicPr>
          <p:cNvPr id="4" name="Picture 2" descr="C:\Users\Susan\Documents\Susan's Biz &amp; Non Profit Stuff\AAUW\LACIC 2016-2017\2017Trainingdraft\GoldRushGirl2.jpg"/>
          <p:cNvPicPr>
            <a:picLocks noChangeAspect="1" noChangeArrowheads="1"/>
          </p:cNvPicPr>
          <p:nvPr/>
        </p:nvPicPr>
        <p:blipFill>
          <a:blip r:embed="rId3" cstate="print"/>
          <a:srcRect/>
          <a:stretch>
            <a:fillRect/>
          </a:stretch>
        </p:blipFill>
        <p:spPr bwMode="auto">
          <a:xfrm>
            <a:off x="2895600" y="152400"/>
            <a:ext cx="3181350" cy="4241800"/>
          </a:xfrm>
          <a:prstGeom prst="rect">
            <a:avLst/>
          </a:prstGeom>
          <a:noFill/>
        </p:spPr>
      </p:pic>
      <p:sp>
        <p:nvSpPr>
          <p:cNvPr id="5" name="Slide Number Placeholder 4"/>
          <p:cNvSpPr>
            <a:spLocks noGrp="1"/>
          </p:cNvSpPr>
          <p:nvPr>
            <p:ph type="sldNum" sz="quarter" idx="12"/>
          </p:nvPr>
        </p:nvSpPr>
        <p:spPr/>
        <p:txBody>
          <a:bodyPr/>
          <a:lstStyle/>
          <a:p>
            <a:fld id="{35591DC3-1219-4E25-98A5-349F410C4404}" type="slidenum">
              <a:rPr lang="en-US" smtClean="0"/>
              <a:pPr/>
              <a:t>20</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YOU TELL ME – in 1 WORD:</a:t>
            </a:r>
          </a:p>
          <a:p>
            <a:pPr>
              <a:buNone/>
            </a:pPr>
            <a:endParaRPr lang="en-US" dirty="0" smtClean="0"/>
          </a:p>
          <a:p>
            <a:pPr>
              <a:buNone/>
            </a:pPr>
            <a:endParaRPr lang="en-US" dirty="0" smtClean="0"/>
          </a:p>
          <a:p>
            <a:pPr algn="ctr">
              <a:buNone/>
            </a:pPr>
            <a:r>
              <a:rPr lang="en-US" b="1" dirty="0" smtClean="0"/>
              <a:t>WHAT IS YOUR BRANCH’S MOST VALUABLE </a:t>
            </a:r>
          </a:p>
          <a:p>
            <a:pPr algn="ctr">
              <a:buNone/>
            </a:pPr>
            <a:endParaRPr lang="en-US" b="1" dirty="0" smtClean="0"/>
          </a:p>
          <a:p>
            <a:pPr algn="ctr">
              <a:buNone/>
            </a:pPr>
            <a:r>
              <a:rPr lang="en-US" b="1" i="1" dirty="0" smtClean="0"/>
              <a:t>TREASURE?</a:t>
            </a:r>
            <a:endParaRPr lang="en-US" b="1" i="1" dirty="0"/>
          </a:p>
        </p:txBody>
      </p:sp>
      <p:sp>
        <p:nvSpPr>
          <p:cNvPr id="3" name="Title 2"/>
          <p:cNvSpPr>
            <a:spLocks noGrp="1"/>
          </p:cNvSpPr>
          <p:nvPr>
            <p:ph type="title"/>
          </p:nvPr>
        </p:nvSpPr>
        <p:spPr/>
        <p:txBody>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What about the </a:t>
            </a:r>
            <a:r>
              <a:rPr lang="en-US" i="1" dirty="0" smtClean="0"/>
              <a:t>people</a:t>
            </a:r>
            <a:r>
              <a:rPr lang="en-US" dirty="0" smtClean="0"/>
              <a:t>?</a:t>
            </a:r>
          </a:p>
          <a:p>
            <a:pPr>
              <a:buNone/>
            </a:pPr>
            <a:endParaRPr lang="en-US" dirty="0" smtClean="0"/>
          </a:p>
          <a:p>
            <a:r>
              <a:rPr lang="en-US" dirty="0" smtClean="0"/>
              <a:t>History may repeat itself – humanity DOES NOT.</a:t>
            </a:r>
          </a:p>
          <a:p>
            <a:pPr>
              <a:buNone/>
            </a:pPr>
            <a:endParaRPr lang="en-US" dirty="0" smtClean="0"/>
          </a:p>
          <a:p>
            <a:r>
              <a:rPr lang="en-US" dirty="0" smtClean="0"/>
              <a:t>AAUW Members: </a:t>
            </a:r>
            <a:r>
              <a:rPr lang="en-US" i="1" dirty="0" smtClean="0"/>
              <a:t> PRICELESS TREASURES</a:t>
            </a:r>
            <a:endParaRPr lang="en-US" i="1" dirty="0"/>
          </a:p>
        </p:txBody>
      </p:sp>
      <p:sp>
        <p:nvSpPr>
          <p:cNvPr id="3" name="Title 2"/>
          <p:cNvSpPr>
            <a:spLocks noGrp="1"/>
          </p:cNvSpPr>
          <p:nvPr>
            <p:ph type="title"/>
          </p:nvPr>
        </p:nvSpPr>
        <p:spPr/>
        <p:txBody>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buNone/>
            </a:pPr>
            <a:r>
              <a:rPr lang="en-US" dirty="0" smtClean="0"/>
              <a:t>PRESERVING YOUR BRANCH HISTORY</a:t>
            </a:r>
          </a:p>
          <a:p>
            <a:pPr>
              <a:buNone/>
            </a:pPr>
            <a:endParaRPr lang="en-US" dirty="0" smtClean="0"/>
          </a:p>
          <a:p>
            <a:pPr>
              <a:buNone/>
            </a:pPr>
            <a:r>
              <a:rPr lang="en-US" b="1" dirty="0" smtClean="0"/>
              <a:t>How do AAUW branches keep record of their projects, programs &amp; activities?</a:t>
            </a:r>
          </a:p>
          <a:p>
            <a:pPr>
              <a:buFont typeface="Wingdings" pitchFamily="2" charset="2"/>
              <a:buChar char="q"/>
            </a:pPr>
            <a:r>
              <a:rPr lang="en-US" dirty="0" smtClean="0"/>
              <a:t>Board/Meeting Minutes</a:t>
            </a:r>
          </a:p>
          <a:p>
            <a:pPr>
              <a:buFont typeface="Wingdings" pitchFamily="2" charset="2"/>
              <a:buChar char="q"/>
            </a:pPr>
            <a:r>
              <a:rPr lang="en-US" dirty="0" smtClean="0"/>
              <a:t>Project Documentation</a:t>
            </a:r>
          </a:p>
          <a:p>
            <a:pPr>
              <a:buFont typeface="Wingdings" pitchFamily="2" charset="2"/>
              <a:buChar char="q"/>
            </a:pPr>
            <a:r>
              <a:rPr lang="en-US" dirty="0" smtClean="0"/>
              <a:t>Experience Notebooks (really?!)</a:t>
            </a:r>
          </a:p>
          <a:p>
            <a:pPr>
              <a:buFont typeface="Wingdings" pitchFamily="2" charset="2"/>
              <a:buChar char="q"/>
            </a:pPr>
            <a:r>
              <a:rPr lang="en-US" dirty="0" smtClean="0"/>
              <a:t>Photographs, Newspapers, Newsletters</a:t>
            </a:r>
          </a:p>
          <a:p>
            <a:pPr>
              <a:buFont typeface="Wingdings" pitchFamily="2" charset="2"/>
              <a:buChar char="q"/>
            </a:pPr>
            <a:r>
              <a:rPr lang="en-US" dirty="0" smtClean="0"/>
              <a:t>Websites</a:t>
            </a:r>
          </a:p>
          <a:p>
            <a:pPr>
              <a:buFont typeface="Wingdings" pitchFamily="2" charset="2"/>
              <a:buChar char="q"/>
            </a:pPr>
            <a:r>
              <a:rPr lang="en-US" dirty="0" smtClean="0"/>
              <a:t>Social Media</a:t>
            </a:r>
            <a:endParaRPr lang="en-US" dirty="0"/>
          </a:p>
        </p:txBody>
      </p:sp>
      <p:sp>
        <p:nvSpPr>
          <p:cNvPr id="3" name="Title 2"/>
          <p:cNvSpPr>
            <a:spLocks noGrp="1"/>
          </p:cNvSpPr>
          <p:nvPr>
            <p:ph type="title"/>
          </p:nvPr>
        </p:nvSpPr>
        <p:spPr/>
        <p:txBody>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b="1" i="1" u="sng" dirty="0" smtClean="0"/>
              <a:t>The Power of Women’s Voices</a:t>
            </a:r>
          </a:p>
          <a:p>
            <a:r>
              <a:rPr lang="en-US" dirty="0" smtClean="0"/>
              <a:t>AAUW’s Oral History Project GOAL: </a:t>
            </a:r>
            <a:r>
              <a:rPr lang="en-US" i="1" dirty="0" smtClean="0"/>
              <a:t>Capture the individual voices of women..who are often left out of the historical record</a:t>
            </a:r>
          </a:p>
          <a:p>
            <a:pPr>
              <a:buNone/>
            </a:pPr>
            <a:endParaRPr lang="en-US" dirty="0" smtClean="0"/>
          </a:p>
          <a:p>
            <a:r>
              <a:rPr lang="en-US" dirty="0" smtClean="0"/>
              <a:t>Introduced at New Orleans National Convention, 2013</a:t>
            </a:r>
          </a:p>
          <a:p>
            <a:pPr>
              <a:buNone/>
            </a:pPr>
            <a:endParaRPr lang="en-US" dirty="0" smtClean="0"/>
          </a:p>
          <a:p>
            <a:r>
              <a:rPr lang="en-US" dirty="0" smtClean="0"/>
              <a:t>Continued in 2015 with Interviews at the San Diego National Convention</a:t>
            </a:r>
          </a:p>
        </p:txBody>
      </p:sp>
      <p:sp>
        <p:nvSpPr>
          <p:cNvPr id="3" name="Title 2"/>
          <p:cNvSpPr>
            <a:spLocks noGrp="1"/>
          </p:cNvSpPr>
          <p:nvPr>
            <p:ph type="title"/>
          </p:nvPr>
        </p:nvSpPr>
        <p:spPr/>
        <p:txBody>
          <a:bodyPr/>
          <a:lstStyle/>
          <a:p>
            <a:pPr algn="ctr"/>
            <a:r>
              <a:rPr lang="en-US" dirty="0" smtClean="0"/>
              <a:t>HONOR YOUR BRANCH LEGACY</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lstStyle/>
          <a:p>
            <a:pPr algn="ctr">
              <a:buNone/>
            </a:pPr>
            <a:r>
              <a:rPr lang="en-US" dirty="0" smtClean="0"/>
              <a:t>IDEAS FOR BRANCH PROJECTS:</a:t>
            </a:r>
          </a:p>
          <a:p>
            <a:pPr algn="ctr">
              <a:buNone/>
            </a:pPr>
            <a:r>
              <a:rPr lang="en-US" dirty="0" smtClean="0"/>
              <a:t>DISCOVER &amp; MINE YOUR TREASURES!</a:t>
            </a:r>
          </a:p>
          <a:p>
            <a:pPr algn="ctr">
              <a:buNone/>
            </a:pPr>
            <a:endParaRPr lang="en-US" dirty="0" smtClean="0"/>
          </a:p>
          <a:p>
            <a:pPr>
              <a:buNone/>
            </a:pPr>
            <a:r>
              <a:rPr lang="en-US" dirty="0" smtClean="0"/>
              <a:t>		</a:t>
            </a:r>
            <a:r>
              <a:rPr lang="en-US" b="1" i="1" dirty="0" smtClean="0"/>
              <a:t>PAST	: Create a BIO(GRAPHY) BOOK</a:t>
            </a:r>
            <a:r>
              <a:rPr lang="en-US" i="1" dirty="0" smtClean="0"/>
              <a:t>	</a:t>
            </a:r>
            <a:r>
              <a:rPr lang="en-US" dirty="0" smtClean="0"/>
              <a:t>		</a:t>
            </a:r>
          </a:p>
          <a:p>
            <a:pPr>
              <a:buFont typeface="Wingdings" pitchFamily="2" charset="2"/>
              <a:buChar char="v"/>
            </a:pPr>
            <a:r>
              <a:rPr lang="en-US" dirty="0" smtClean="0"/>
              <a:t>Research Archives – Discover projects, programs, photos. </a:t>
            </a:r>
            <a:r>
              <a:rPr lang="en-US" i="1" dirty="0" smtClean="0"/>
              <a:t>Humanize the facts!</a:t>
            </a:r>
          </a:p>
          <a:p>
            <a:pPr>
              <a:buNone/>
            </a:pPr>
            <a:r>
              <a:rPr lang="en-US" dirty="0" smtClean="0"/>
              <a:t>		</a:t>
            </a:r>
          </a:p>
          <a:p>
            <a:pPr>
              <a:buFont typeface="Wingdings" pitchFamily="2" charset="2"/>
              <a:buChar char="v"/>
            </a:pPr>
            <a:r>
              <a:rPr lang="en-US" dirty="0" smtClean="0"/>
              <a:t>Write Narratives – Profile accomplishments, service, include memory contributions</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normAutofit/>
          </a:bodyPr>
          <a:lstStyle/>
          <a:p>
            <a:pPr algn="ctr">
              <a:buNone/>
            </a:pPr>
            <a:r>
              <a:rPr lang="en-US" dirty="0" smtClean="0"/>
              <a:t>IDEAS FOR BRANCH PROJECTS:</a:t>
            </a:r>
          </a:p>
          <a:p>
            <a:pPr algn="ctr">
              <a:buNone/>
            </a:pPr>
            <a:r>
              <a:rPr lang="en-US" dirty="0" smtClean="0"/>
              <a:t>DISCOVER &amp; MINE YOUR TREASURES!</a:t>
            </a:r>
          </a:p>
          <a:p>
            <a:pPr algn="ctr">
              <a:buNone/>
            </a:pPr>
            <a:endParaRPr lang="en-US" dirty="0" smtClean="0"/>
          </a:p>
          <a:p>
            <a:pPr>
              <a:buNone/>
            </a:pPr>
            <a:r>
              <a:rPr lang="en-US" dirty="0" smtClean="0"/>
              <a:t>	</a:t>
            </a:r>
            <a:r>
              <a:rPr lang="en-US" b="1" dirty="0" smtClean="0"/>
              <a:t>PRESENT: </a:t>
            </a:r>
            <a:r>
              <a:rPr lang="en-US" b="1" i="1" dirty="0" smtClean="0"/>
              <a:t>Take it to another (digital) Level!</a:t>
            </a:r>
            <a:r>
              <a:rPr lang="en-US" dirty="0" smtClean="0"/>
              <a:t>			</a:t>
            </a:r>
          </a:p>
          <a:p>
            <a:pPr>
              <a:buFont typeface="Wingdings" pitchFamily="2" charset="2"/>
              <a:buChar char="v"/>
            </a:pPr>
            <a:r>
              <a:rPr lang="en-US" dirty="0" smtClean="0"/>
              <a:t>Video/Film!  Do1:1 Interviews or Panels</a:t>
            </a:r>
          </a:p>
          <a:p>
            <a:pPr>
              <a:buFont typeface="Wingdings" pitchFamily="2" charset="2"/>
              <a:buChar char="v"/>
            </a:pPr>
            <a:r>
              <a:rPr lang="en-US" dirty="0" smtClean="0"/>
              <a:t>Camera Shy? Do Oral Interviews</a:t>
            </a:r>
          </a:p>
          <a:p>
            <a:pPr>
              <a:buFont typeface="Wingdings" pitchFamily="2" charset="2"/>
              <a:buChar char="v"/>
            </a:pPr>
            <a:r>
              <a:rPr lang="en-US" dirty="0" smtClean="0"/>
              <a:t>Really Shy? Collaborate &amp; Write Narratives </a:t>
            </a: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HONOR YOUR BRANCH LEGACY</a:t>
            </a:r>
            <a:endParaRPr lang="en-US" dirty="0"/>
          </a:p>
        </p:txBody>
      </p:sp>
      <p:sp>
        <p:nvSpPr>
          <p:cNvPr id="3" name="Content Placeholder 2"/>
          <p:cNvSpPr>
            <a:spLocks noGrp="1"/>
          </p:cNvSpPr>
          <p:nvPr>
            <p:ph idx="1"/>
          </p:nvPr>
        </p:nvSpPr>
        <p:spPr/>
        <p:txBody>
          <a:bodyPr/>
          <a:lstStyle/>
          <a:p>
            <a:pPr algn="ctr">
              <a:buNone/>
            </a:pPr>
            <a:r>
              <a:rPr lang="en-US" dirty="0" smtClean="0"/>
              <a:t> </a:t>
            </a:r>
            <a:r>
              <a:rPr lang="en-US" b="1" i="1" dirty="0" smtClean="0"/>
              <a:t>WHO CAN BE THE PROSPECTORS?</a:t>
            </a:r>
          </a:p>
          <a:p>
            <a:pPr algn="ctr">
              <a:buNone/>
            </a:pPr>
            <a:endParaRPr lang="en-US" dirty="0" smtClean="0"/>
          </a:p>
          <a:p>
            <a:pPr>
              <a:buFont typeface="Wingdings" pitchFamily="2" charset="2"/>
              <a:buChar char="q"/>
            </a:pPr>
            <a:r>
              <a:rPr lang="en-US" b="1" dirty="0" smtClean="0"/>
              <a:t>Research Teams</a:t>
            </a:r>
            <a:r>
              <a:rPr lang="en-US" dirty="0" smtClean="0"/>
              <a:t>:  Review archives, documents, photos, gather ‘data’</a:t>
            </a:r>
          </a:p>
          <a:p>
            <a:pPr>
              <a:buFont typeface="Wingdings" pitchFamily="2" charset="2"/>
              <a:buChar char="q"/>
            </a:pPr>
            <a:endParaRPr lang="en-US" dirty="0" smtClean="0"/>
          </a:p>
          <a:p>
            <a:pPr>
              <a:buFont typeface="Wingdings" pitchFamily="2" charset="2"/>
              <a:buChar char="q"/>
            </a:pPr>
            <a:r>
              <a:rPr lang="en-US" b="1" dirty="0" err="1" smtClean="0"/>
              <a:t>Creatives</a:t>
            </a:r>
            <a:r>
              <a:rPr lang="en-US" dirty="0" smtClean="0"/>
              <a:t>: Develop questions, conduct interviews, write &amp; edit narratives</a:t>
            </a:r>
          </a:p>
          <a:p>
            <a:pPr>
              <a:buNone/>
            </a:pPr>
            <a:endParaRPr lang="en-US" dirty="0" smtClean="0"/>
          </a:p>
          <a:p>
            <a:pPr>
              <a:buFont typeface="Wingdings" pitchFamily="2" charset="2"/>
              <a:buChar char="q"/>
            </a:pPr>
            <a:r>
              <a:rPr lang="en-US" b="1" dirty="0" smtClean="0"/>
              <a:t>Producers</a:t>
            </a:r>
            <a:r>
              <a:rPr lang="en-US" dirty="0" smtClean="0"/>
              <a:t>: Organize events, technology, support teams</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35591DC3-1219-4E25-98A5-349F410C4404}"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1102</TotalTime>
  <Words>2277</Words>
  <Application>Microsoft Office PowerPoint</Application>
  <PresentationFormat>On-screen Show (4:3)</PresentationFormat>
  <Paragraphs>234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 Honor Your Branch Legacy </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HONOR YOUR BRANCH LEGACY</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PRESERVING THE PAST – SUSTAINING THE FUTURE:    WHAT’S IN YOUR (AAUW) WALLET?</dc:title>
  <dc:creator>Susan Negrete</dc:creator>
  <cp:lastModifiedBy>Susan Negrete</cp:lastModifiedBy>
  <cp:revision>148</cp:revision>
  <dcterms:created xsi:type="dcterms:W3CDTF">2016-11-15T01:08:06Z</dcterms:created>
  <dcterms:modified xsi:type="dcterms:W3CDTF">2018-04-25T15:35:33Z</dcterms:modified>
</cp:coreProperties>
</file>