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29"/>
  </p:notesMasterIdLst>
  <p:handoutMasterIdLst>
    <p:handoutMasterId r:id="rId30"/>
  </p:handoutMasterIdLst>
  <p:sldIdLst>
    <p:sldId id="256" r:id="rId2"/>
    <p:sldId id="260" r:id="rId3"/>
    <p:sldId id="258" r:id="rId4"/>
    <p:sldId id="262" r:id="rId5"/>
    <p:sldId id="257" r:id="rId6"/>
    <p:sldId id="276" r:id="rId7"/>
    <p:sldId id="259" r:id="rId8"/>
    <p:sldId id="270" r:id="rId9"/>
    <p:sldId id="295" r:id="rId10"/>
    <p:sldId id="272" r:id="rId11"/>
    <p:sldId id="278" r:id="rId12"/>
    <p:sldId id="273" r:id="rId13"/>
    <p:sldId id="268" r:id="rId14"/>
    <p:sldId id="275" r:id="rId15"/>
    <p:sldId id="281" r:id="rId16"/>
    <p:sldId id="284" r:id="rId17"/>
    <p:sldId id="291" r:id="rId18"/>
    <p:sldId id="282" r:id="rId19"/>
    <p:sldId id="261" r:id="rId20"/>
    <p:sldId id="294" r:id="rId21"/>
    <p:sldId id="293" r:id="rId22"/>
    <p:sldId id="280" r:id="rId23"/>
    <p:sldId id="292" r:id="rId24"/>
    <p:sldId id="286" r:id="rId25"/>
    <p:sldId id="283" r:id="rId26"/>
    <p:sldId id="285" r:id="rId27"/>
    <p:sldId id="27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5E5E"/>
    <a:srgbClr val="E6E6E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524" autoAdjust="0"/>
  </p:normalViewPr>
  <p:slideViewPr>
    <p:cSldViewPr snapToGrid="0">
      <p:cViewPr varScale="1">
        <p:scale>
          <a:sx n="77" d="100"/>
          <a:sy n="77" d="100"/>
        </p:scale>
        <p:origin x="1574" y="72"/>
      </p:cViewPr>
      <p:guideLst/>
    </p:cSldViewPr>
  </p:slideViewPr>
  <p:outlineViewPr>
    <p:cViewPr>
      <p:scale>
        <a:sx n="33" d="100"/>
        <a:sy n="33" d="100"/>
      </p:scale>
      <p:origin x="0" y="-994"/>
    </p:cViewPr>
  </p:outlineViewPr>
  <p:notesTextViewPr>
    <p:cViewPr>
      <p:scale>
        <a:sx n="1" d="1"/>
        <a:sy n="1" d="1"/>
      </p:scale>
      <p:origin x="0" y="0"/>
    </p:cViewPr>
  </p:notesTextViewPr>
  <p:sorterViewPr>
    <p:cViewPr>
      <p:scale>
        <a:sx n="100" d="100"/>
        <a:sy n="100" d="100"/>
      </p:scale>
      <p:origin x="0" y="-5460"/>
    </p:cViewPr>
  </p:sorterViewPr>
  <p:notesViewPr>
    <p:cSldViewPr snapToGrid="0">
      <p:cViewPr varScale="1">
        <p:scale>
          <a:sx n="63" d="100"/>
          <a:sy n="63" d="100"/>
        </p:scale>
        <p:origin x="2011"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3E854D-C6E8-48AF-A8E2-E9643606B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17E7FC-9AE4-4E75-B1F4-1C1A14BFB9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9DBD5C-A298-456B-8A12-F777D9139976}" type="datetimeFigureOut">
              <a:rPr lang="en-US" smtClean="0"/>
              <a:t>4/20/2018</a:t>
            </a:fld>
            <a:endParaRPr lang="en-US"/>
          </a:p>
        </p:txBody>
      </p:sp>
      <p:sp>
        <p:nvSpPr>
          <p:cNvPr id="4" name="Footer Placeholder 3">
            <a:extLst>
              <a:ext uri="{FF2B5EF4-FFF2-40B4-BE49-F238E27FC236}">
                <a16:creationId xmlns:a16="http://schemas.microsoft.com/office/drawing/2014/main" id="{6BFD7900-F628-4854-8B3E-5D0BE13874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66CDE5-BBC1-4ABB-91F6-D4517500C0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060C65-FACB-4DC5-9991-6D93C40A15E9}" type="slidenum">
              <a:rPr lang="en-US" smtClean="0"/>
              <a:t>‹#›</a:t>
            </a:fld>
            <a:endParaRPr lang="en-US"/>
          </a:p>
        </p:txBody>
      </p:sp>
    </p:spTree>
    <p:extLst>
      <p:ext uri="{BB962C8B-B14F-4D97-AF65-F5344CB8AC3E}">
        <p14:creationId xmlns:p14="http://schemas.microsoft.com/office/powerpoint/2010/main" val="3682246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D5A88-7428-47E1-B3EB-C7F660F9BE70}" type="datetimeFigureOut">
              <a:rPr lang="en-US" smtClean="0"/>
              <a:t>4/20/2018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63CF4-9A9C-42DA-8CCB-90232E0D224E}" type="slidenum">
              <a:rPr lang="en-US" smtClean="0"/>
              <a:t>‹#›</a:t>
            </a:fld>
            <a:endParaRPr lang="en-US"/>
          </a:p>
        </p:txBody>
      </p:sp>
    </p:spTree>
    <p:extLst>
      <p:ext uri="{BB962C8B-B14F-4D97-AF65-F5344CB8AC3E}">
        <p14:creationId xmlns:p14="http://schemas.microsoft.com/office/powerpoint/2010/main" val="3486448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oxforddictionaries.com/definition/slacktivis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Many people have only recently become more political; many have been for years, but the need now feels more urgent.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to answer the question: How can we continue to be active, but not overwhelmed?</a:t>
            </a:r>
          </a:p>
          <a:p>
            <a:endParaRPr lang="en-US" dirty="0"/>
          </a:p>
          <a:p>
            <a:r>
              <a:rPr lang="en-US" dirty="0"/>
              <a:t>Many feel that the policies AAUW supports are under attack and the legacy women have built is in danger of being erased.  </a:t>
            </a:r>
          </a:p>
          <a:p>
            <a:endParaRPr lang="en-US" dirty="0"/>
          </a:p>
          <a:p>
            <a:r>
              <a:rPr lang="en-US" dirty="0"/>
              <a:t>Avoiding overwhelm is easy, if you’re willing to give up, and if you do some research on this topic, some will simply tell you to sign off all your news feeds.  We want to find a middle ground.</a:t>
            </a:r>
          </a:p>
          <a:p>
            <a:endParaRPr lang="en-US" dirty="0"/>
          </a:p>
          <a:p>
            <a:r>
              <a:rPr lang="en-US" dirty="0"/>
              <a:t>I’m not willing to give up and sacrifice the legacy of those on whose shoulders we stand, and the fact you’re here means you’re not either.  Welcome.</a:t>
            </a:r>
          </a:p>
        </p:txBody>
      </p:sp>
      <p:sp>
        <p:nvSpPr>
          <p:cNvPr id="4" name="Slide Number Placeholder 3"/>
          <p:cNvSpPr>
            <a:spLocks noGrp="1"/>
          </p:cNvSpPr>
          <p:nvPr>
            <p:ph type="sldNum" sz="quarter" idx="10"/>
          </p:nvPr>
        </p:nvSpPr>
        <p:spPr/>
        <p:txBody>
          <a:bodyPr/>
          <a:lstStyle/>
          <a:p>
            <a:fld id="{7A863CF4-9A9C-42DA-8CCB-90232E0D224E}" type="slidenum">
              <a:rPr lang="en-US" smtClean="0"/>
              <a:t>1</a:t>
            </a:fld>
            <a:endParaRPr lang="en-US"/>
          </a:p>
        </p:txBody>
      </p:sp>
    </p:spTree>
    <p:extLst>
      <p:ext uri="{BB962C8B-B14F-4D97-AF65-F5344CB8AC3E}">
        <p14:creationId xmlns:p14="http://schemas.microsoft.com/office/powerpoint/2010/main" val="2893748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Clay </a:t>
            </a:r>
            <a:r>
              <a:rPr lang="en-US" dirty="0" err="1"/>
              <a:t>Shirky</a:t>
            </a:r>
            <a:r>
              <a:rPr lang="en-US" dirty="0"/>
              <a:t>, a technologist, stated this in 2008.  It hasn’t gotten any better, and the news cycle has made it worse.</a:t>
            </a:r>
          </a:p>
          <a:p>
            <a:endParaRPr lang="en-US" dirty="0"/>
          </a:p>
          <a:p>
            <a:r>
              <a:rPr lang="en-US" dirty="0"/>
              <a:t>Now that you have your priorities, how do you manage them?  What are the practical steps to not becoming overwhelmed with information and action items?  How can you fit what can essentially be a second job into your life?</a:t>
            </a:r>
          </a:p>
        </p:txBody>
      </p:sp>
      <p:sp>
        <p:nvSpPr>
          <p:cNvPr id="4" name="Slide Number Placeholder 3"/>
          <p:cNvSpPr>
            <a:spLocks noGrp="1"/>
          </p:cNvSpPr>
          <p:nvPr>
            <p:ph type="sldNum" sz="quarter" idx="10"/>
          </p:nvPr>
        </p:nvSpPr>
        <p:spPr/>
        <p:txBody>
          <a:bodyPr/>
          <a:lstStyle/>
          <a:p>
            <a:fld id="{7A863CF4-9A9C-42DA-8CCB-90232E0D224E}" type="slidenum">
              <a:rPr lang="en-US" smtClean="0"/>
              <a:t>12</a:t>
            </a:fld>
            <a:endParaRPr lang="en-US"/>
          </a:p>
        </p:txBody>
      </p:sp>
    </p:spTree>
    <p:extLst>
      <p:ext uri="{BB962C8B-B14F-4D97-AF65-F5344CB8AC3E}">
        <p14:creationId xmlns:p14="http://schemas.microsoft.com/office/powerpoint/2010/main" val="2125070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watching the news or your newsfeed, reading Facebook or Twitter, looking at a newspaper, listening to the radio, ask these questions.</a:t>
            </a:r>
          </a:p>
          <a:p>
            <a:endParaRPr lang="en-US" dirty="0"/>
          </a:p>
          <a:p>
            <a:r>
              <a:rPr lang="en-US" dirty="0"/>
              <a:t>If this does relate, pull out your card and write a note, and deal with it when you can if you can’t deal with it immediately (prevents getting ‘sucked 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already know it, why are you reading, watching, listening to it?  Do you ever really find out a LOT more that will change your mind or your actions?</a:t>
            </a:r>
          </a:p>
          <a:p>
            <a:endParaRPr lang="en-US" dirty="0"/>
          </a:p>
          <a:p>
            <a:r>
              <a:rPr lang="en-US" dirty="0"/>
              <a:t>If it just happened, no one really knows much about it….let it go until more is known.  You’ll waste a lot of time here!</a:t>
            </a:r>
          </a:p>
          <a:p>
            <a:endParaRPr lang="en-US" dirty="0"/>
          </a:p>
          <a:p>
            <a:r>
              <a:rPr lang="en-US" dirty="0"/>
              <a:t>Is what is being said conjecture (just a guess really), opinion (if so, do you respect the person’s opinion?), analysis (tying together disparate facts or </a:t>
            </a:r>
            <a:r>
              <a:rPr lang="en-US" dirty="0" err="1"/>
              <a:t>occurences</a:t>
            </a:r>
            <a:r>
              <a:rPr lang="en-US" dirty="0"/>
              <a:t> to make sense of them), or news (actually new information you </a:t>
            </a:r>
            <a:r>
              <a:rPr lang="en-US" dirty="0" err="1"/>
              <a:t>DIDN’t</a:t>
            </a:r>
            <a:r>
              <a:rPr lang="en-US" dirty="0"/>
              <a:t> know before)?</a:t>
            </a:r>
          </a:p>
          <a:p>
            <a:endParaRPr lang="en-US" dirty="0"/>
          </a:p>
        </p:txBody>
      </p:sp>
      <p:sp>
        <p:nvSpPr>
          <p:cNvPr id="4" name="Slide Number Placeholder 3"/>
          <p:cNvSpPr>
            <a:spLocks noGrp="1"/>
          </p:cNvSpPr>
          <p:nvPr>
            <p:ph type="sldNum" sz="quarter" idx="10"/>
          </p:nvPr>
        </p:nvSpPr>
        <p:spPr/>
        <p:txBody>
          <a:bodyPr/>
          <a:lstStyle/>
          <a:p>
            <a:fld id="{7A863CF4-9A9C-42DA-8CCB-90232E0D224E}" type="slidenum">
              <a:rPr lang="en-US" smtClean="0"/>
              <a:t>13</a:t>
            </a:fld>
            <a:endParaRPr lang="en-US"/>
          </a:p>
        </p:txBody>
      </p:sp>
    </p:spTree>
    <p:extLst>
      <p:ext uri="{BB962C8B-B14F-4D97-AF65-F5344CB8AC3E}">
        <p14:creationId xmlns:p14="http://schemas.microsoft.com/office/powerpoint/2010/main" val="789207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Another important question when deciding what to look at:  Is this a source I know?  Is this a source that will give me unbiased new information I will accept and respect?</a:t>
            </a:r>
          </a:p>
          <a:p>
            <a:endParaRPr lang="en-US" dirty="0"/>
          </a:p>
          <a:p>
            <a:r>
              <a:rPr lang="en-US" dirty="0"/>
              <a:t>There’s a lot of advice recommending that people get news from a variety of sources, but if you don’t respect the source, it’s a waste of your time.</a:t>
            </a:r>
          </a:p>
          <a:p>
            <a:endParaRPr lang="en-US" dirty="0"/>
          </a:p>
          <a:p>
            <a:r>
              <a:rPr lang="en-US" dirty="0"/>
              <a:t>Actually, depending on your political bent, late night entertainment actually covers some serious topics and helps to make it light.  </a:t>
            </a:r>
          </a:p>
          <a:p>
            <a:endParaRPr lang="en-US" dirty="0"/>
          </a:p>
          <a:p>
            <a:r>
              <a:rPr lang="en-US" dirty="0"/>
              <a:t>There are some organizations who are ‘rating’ news sources, such as AllMedia.com, and some apps, such as </a:t>
            </a:r>
            <a:r>
              <a:rPr lang="en-US" dirty="0" err="1"/>
              <a:t>CapitalCall</a:t>
            </a:r>
            <a:r>
              <a:rPr lang="en-US" dirty="0"/>
              <a:t>, which allow you visibility into what others consider the ‘slant’ of your news source.  These can help you get a less slanted view, but all things contain bias—a perfect solution doesn’t exist.  Don’t spend hours looking for it.</a:t>
            </a:r>
          </a:p>
          <a:p>
            <a:endParaRPr lang="en-US" dirty="0"/>
          </a:p>
          <a:p>
            <a:endParaRPr lang="en-US" dirty="0"/>
          </a:p>
        </p:txBody>
      </p:sp>
      <p:sp>
        <p:nvSpPr>
          <p:cNvPr id="4" name="Slide Number Placeholder 3"/>
          <p:cNvSpPr>
            <a:spLocks noGrp="1"/>
          </p:cNvSpPr>
          <p:nvPr>
            <p:ph type="sldNum" sz="quarter" idx="10"/>
          </p:nvPr>
        </p:nvSpPr>
        <p:spPr/>
        <p:txBody>
          <a:bodyPr/>
          <a:lstStyle/>
          <a:p>
            <a:fld id="{7A863CF4-9A9C-42DA-8CCB-90232E0D224E}" type="slidenum">
              <a:rPr lang="en-US" smtClean="0"/>
              <a:t>14</a:t>
            </a:fld>
            <a:endParaRPr lang="en-US"/>
          </a:p>
        </p:txBody>
      </p:sp>
    </p:spTree>
    <p:extLst>
      <p:ext uri="{BB962C8B-B14F-4D97-AF65-F5344CB8AC3E}">
        <p14:creationId xmlns:p14="http://schemas.microsoft.com/office/powerpoint/2010/main" val="102901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comments section of any social media:  Do you know this person?  You may be talking to a Russian teenager (and having lived with two of them, I can tell you they can be irrational)</a:t>
            </a:r>
          </a:p>
          <a:p>
            <a:endParaRPr lang="en-US" dirty="0"/>
          </a:p>
          <a:p>
            <a:r>
              <a:rPr lang="en-US" dirty="0"/>
              <a:t>When you’re on a site, take your emotional temperature---is what you’re feeling right now going to make you an effective advocate?  Is your sarcasm quotient rising? Will you feel better about yourself after you hit ‘post?’</a:t>
            </a:r>
          </a:p>
          <a:p>
            <a:endParaRPr lang="en-US" dirty="0"/>
          </a:p>
          <a:p>
            <a:r>
              <a:rPr lang="en-US" dirty="0"/>
              <a:t>In order to keep your priority filters going, consider </a:t>
            </a:r>
            <a:r>
              <a:rPr lang="en-US" dirty="0" err="1"/>
              <a:t>DVR’ing</a:t>
            </a:r>
            <a:r>
              <a:rPr lang="en-US" dirty="0"/>
              <a:t> the morning news.  (If you don’t have to check the traffic conditions or weather).  Listen to it later; fast forward is your friend!</a:t>
            </a:r>
          </a:p>
          <a:p>
            <a:endParaRPr lang="en-US" dirty="0"/>
          </a:p>
          <a:p>
            <a:r>
              <a:rPr lang="en-US" dirty="0"/>
              <a:t>There’s a lot of advice out there to avoid social media altogether, but many groups are formed and advertise their events there---the Woman’s March wouldn’t have happened without it, and many say that that is the most encouraged they’ve been in a while.  </a:t>
            </a:r>
          </a:p>
          <a:p>
            <a:endParaRPr lang="en-US" dirty="0"/>
          </a:p>
          <a:p>
            <a:r>
              <a:rPr lang="en-US" dirty="0"/>
              <a:t>If you can’t deal with social media every day, try rationing it.  Odd days on, even days off.  MWF, weekdays only, weekends only. Whatever it is, give yourself permission to skip it.  It’s okay.</a:t>
            </a:r>
          </a:p>
        </p:txBody>
      </p:sp>
      <p:sp>
        <p:nvSpPr>
          <p:cNvPr id="4" name="Slide Number Placeholder 3"/>
          <p:cNvSpPr>
            <a:spLocks noGrp="1"/>
          </p:cNvSpPr>
          <p:nvPr>
            <p:ph type="sldNum" sz="quarter" idx="10"/>
          </p:nvPr>
        </p:nvSpPr>
        <p:spPr/>
        <p:txBody>
          <a:bodyPr/>
          <a:lstStyle/>
          <a:p>
            <a:fld id="{7A863CF4-9A9C-42DA-8CCB-90232E0D224E}" type="slidenum">
              <a:rPr lang="en-US" smtClean="0"/>
              <a:t>15</a:t>
            </a:fld>
            <a:endParaRPr lang="en-US"/>
          </a:p>
        </p:txBody>
      </p:sp>
    </p:spTree>
    <p:extLst>
      <p:ext uri="{BB962C8B-B14F-4D97-AF65-F5344CB8AC3E}">
        <p14:creationId xmlns:p14="http://schemas.microsoft.com/office/powerpoint/2010/main" val="4266904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like teaching a pig to dance….everyone ends up covered in mud, and the pig just gets annoyed…..</a:t>
            </a:r>
          </a:p>
        </p:txBody>
      </p:sp>
      <p:sp>
        <p:nvSpPr>
          <p:cNvPr id="4" name="Slide Number Placeholder 3"/>
          <p:cNvSpPr>
            <a:spLocks noGrp="1"/>
          </p:cNvSpPr>
          <p:nvPr>
            <p:ph type="sldNum" sz="quarter" idx="10"/>
          </p:nvPr>
        </p:nvSpPr>
        <p:spPr/>
        <p:txBody>
          <a:bodyPr/>
          <a:lstStyle/>
          <a:p>
            <a:fld id="{7A863CF4-9A9C-42DA-8CCB-90232E0D224E}" type="slidenum">
              <a:rPr lang="en-US" smtClean="0"/>
              <a:t>16</a:t>
            </a:fld>
            <a:endParaRPr lang="en-US"/>
          </a:p>
        </p:txBody>
      </p:sp>
    </p:spTree>
    <p:extLst>
      <p:ext uri="{BB962C8B-B14F-4D97-AF65-F5344CB8AC3E}">
        <p14:creationId xmlns:p14="http://schemas.microsoft.com/office/powerpoint/2010/main" val="3764999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Beware of </a:t>
            </a:r>
            <a:r>
              <a:rPr lang="en-US" sz="1200" b="1" i="0" u="none" strike="noStrike" kern="1200" dirty="0">
                <a:solidFill>
                  <a:schemeClr val="tx1"/>
                </a:solidFill>
                <a:effectLst/>
                <a:latin typeface="+mn-lt"/>
                <a:ea typeface="+mn-ea"/>
                <a:cs typeface="+mn-cs"/>
                <a:hlinkClick r:id="rId3"/>
              </a:rPr>
              <a:t>slacktivism</a:t>
            </a:r>
            <a:br>
              <a:rPr lang="en-US" dirty="0"/>
            </a:br>
            <a:r>
              <a:rPr lang="en-US" sz="1200" b="0" i="0" kern="1200" dirty="0">
                <a:solidFill>
                  <a:schemeClr val="tx1"/>
                </a:solidFill>
                <a:effectLst/>
                <a:latin typeface="+mn-lt"/>
                <a:ea typeface="+mn-ea"/>
                <a:cs typeface="+mn-cs"/>
              </a:rPr>
              <a:t>(also </a:t>
            </a:r>
            <a:r>
              <a:rPr lang="en-US" sz="1200" b="1" i="0" kern="1200" dirty="0" err="1">
                <a:solidFill>
                  <a:schemeClr val="tx1"/>
                </a:solidFill>
                <a:effectLst/>
                <a:latin typeface="+mn-lt"/>
                <a:ea typeface="+mn-ea"/>
                <a:cs typeface="+mn-cs"/>
              </a:rPr>
              <a:t>slactivism</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informal </a:t>
            </a:r>
            <a:br>
              <a:rPr lang="en-US" dirty="0"/>
            </a:br>
            <a:r>
              <a:rPr lang="en-US" sz="1200" b="0" i="0" kern="1200" dirty="0">
                <a:solidFill>
                  <a:schemeClr val="tx1"/>
                </a:solidFill>
                <a:effectLst/>
                <a:latin typeface="+mn-lt"/>
                <a:ea typeface="+mn-ea"/>
                <a:cs typeface="+mn-cs"/>
              </a:rPr>
              <a:t>[MASS NOUN] Actions performed via the internet in support of a political or social cause but regarded as requiring little time or involvement, e.g. signing an online petition or joining a campaign group on a social media website or application.  </a:t>
            </a:r>
          </a:p>
          <a:p>
            <a:r>
              <a:rPr lang="en-US" sz="1200" b="0" i="0" kern="1200" dirty="0">
                <a:solidFill>
                  <a:schemeClr val="tx1"/>
                </a:solidFill>
                <a:effectLst/>
                <a:latin typeface="+mn-lt"/>
                <a:ea typeface="+mn-ea"/>
                <a:cs typeface="+mn-cs"/>
              </a:rPr>
              <a:t>Signing an online petition is a very low level of participation, and may not be regarded by legislators as impactful.  If it is an organization that is well-regarded, identifies a specific action that is achievable, and aligns with your priorities, then it may be a good move.  However, be aware that organizations, once you sign, may consider you a ‘member,’ may be gathering information about you to sell to other activism groups, may expect more involvement or a contribution down the line.  I will talk about how these approaches can work well in a little while, but participate with awareness.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 are asked to join a group, consider what benefits may come to you.  First—as always—does it align with your priorities? Are you already in a similar group?  Does this group have a very clear purpose, goal and method? Some online groups may do the drudge work of combing through legislation for you and pulling out the relevant, actionable items; some may organize events for you to participate in, some may provide you credibility (street cred) when you interact with elected officials or other organizations, some provide leadership opportunities, some provide others that simply help you feel like you’re not crazy…..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are ‘levels’ of joining a group—if you follow an organization on Facebook, a website, a newsletter, or Twitter, this may be a way of avoiding news outlets—it may act as your ‘filter’ and so be useful to you, be accessible when you want/need it, and not demand much else.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 are asked to start a new organization or join a very new organization, ask whether this organization is redundant to others or truly unique.  Do you have the time and does the group have the staff and expertise to create the infrastructure that a new group requires these days? What are the funding requirements? Time requirements? Timing horizon?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 are asked to give money (which most groups will ask), what is an approach that will align your giving to your values and to your budget?  One way to handle this is to make a giving plan and set up monthly contributions—even small ones—so that your values are supported in a sustainable way.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request to contact your legislator may be appropriate—or may be a waste of time.  It is always appropriate to let your legislator know how you feel about an issue, HOWEVER, there are often announcements of proposed legislation that really will never see the light of day, and there are ways to time when you contact your representatives that are more effective than others.  That being said, you can use technology to contact them efficiently and quickly.  Also, there are groups that can help you ‘curate’ the timing of your actions, which I will talk about in a moment.</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A863CF4-9A9C-42DA-8CCB-90232E0D224E}" type="slidenum">
              <a:rPr lang="en-US" smtClean="0"/>
              <a:t>17</a:t>
            </a:fld>
            <a:endParaRPr lang="en-US"/>
          </a:p>
        </p:txBody>
      </p:sp>
    </p:spTree>
    <p:extLst>
      <p:ext uri="{BB962C8B-B14F-4D97-AF65-F5344CB8AC3E}">
        <p14:creationId xmlns:p14="http://schemas.microsoft.com/office/powerpoint/2010/main" val="3619329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Okay, you’ve gotten it down to your priorities, a minimal amount of incoming information, and you’re choosing what to do.  What can make this easier, more efficient, and respect the time you have?</a:t>
            </a:r>
          </a:p>
        </p:txBody>
      </p:sp>
      <p:sp>
        <p:nvSpPr>
          <p:cNvPr id="4" name="Slide Number Placeholder 3"/>
          <p:cNvSpPr>
            <a:spLocks noGrp="1"/>
          </p:cNvSpPr>
          <p:nvPr>
            <p:ph type="sldNum" sz="quarter" idx="10"/>
          </p:nvPr>
        </p:nvSpPr>
        <p:spPr/>
        <p:txBody>
          <a:bodyPr/>
          <a:lstStyle/>
          <a:p>
            <a:fld id="{7A863CF4-9A9C-42DA-8CCB-90232E0D224E}" type="slidenum">
              <a:rPr lang="en-US" smtClean="0"/>
              <a:t>18</a:t>
            </a:fld>
            <a:endParaRPr lang="en-US"/>
          </a:p>
        </p:txBody>
      </p:sp>
    </p:spTree>
    <p:extLst>
      <p:ext uri="{BB962C8B-B14F-4D97-AF65-F5344CB8AC3E}">
        <p14:creationId xmlns:p14="http://schemas.microsoft.com/office/powerpoint/2010/main" val="1183273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was talking to a woman working on a project that I KNOW will save lives. Literally.  And she was beating herself up about not doing more.  She has a passion for what she’s doing, and it will take a LOT to accomplish, so she actually won’t have time to do much else, I don’t think.  What she’s doing is HUGE.  But she felt she should do more….that guilt will not serve her or her project, as it will stress her out.  Time to give it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“Study after study shows that self-criticism is consistently associated with less motivation and worse self-control. It is also one of the single biggest predictors of depression, which drains both "I will" power and "I want" power.”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tx1"/>
                </a:solidFill>
                <a:effectLst/>
                <a:latin typeface="+mn-lt"/>
                <a:ea typeface="+mn-ea"/>
                <a:cs typeface="+mn-cs"/>
              </a:rPr>
              <a:t>“Surprisingly, it's forgiveness, not guilt, that increases accountability. Researchers have found that taking a self-compassionate point of view on a personal failure makes people more likely to take personal responsibility for the failure than when they take a self-critical point of view. They also are more willing to receive feedback and advice from others, and more likely to learn from the experience.”</a:t>
            </a:r>
            <a:endParaRPr lang="en-US" sz="1800" b="1" kern="1200" dirty="0">
              <a:solidFill>
                <a:schemeClr val="tx1"/>
              </a:solidFill>
              <a:effectLst/>
              <a:latin typeface="+mn-lt"/>
              <a:ea typeface="+mn-ea"/>
              <a:cs typeface="+mn-cs"/>
            </a:endParaRPr>
          </a:p>
          <a:p>
            <a:endParaRPr lang="en-US" b="1" dirty="0"/>
          </a:p>
          <a:p>
            <a:r>
              <a:rPr lang="en-US" dirty="0"/>
              <a:t>From ‘The Willpower Instinct: How Self-Control Works, Why It Matters and What You Can Do to Get More of It” by Kelly McGonigal, PhD</a:t>
            </a:r>
          </a:p>
          <a:p>
            <a:endParaRPr lang="en-US" dirty="0"/>
          </a:p>
        </p:txBody>
      </p:sp>
      <p:sp>
        <p:nvSpPr>
          <p:cNvPr id="4" name="Slide Number Placeholder 3"/>
          <p:cNvSpPr>
            <a:spLocks noGrp="1"/>
          </p:cNvSpPr>
          <p:nvPr>
            <p:ph type="sldNum" sz="quarter" idx="10"/>
          </p:nvPr>
        </p:nvSpPr>
        <p:spPr/>
        <p:txBody>
          <a:bodyPr/>
          <a:lstStyle/>
          <a:p>
            <a:fld id="{7A863CF4-9A9C-42DA-8CCB-90232E0D224E}" type="slidenum">
              <a:rPr lang="en-US" smtClean="0"/>
              <a:t>19</a:t>
            </a:fld>
            <a:endParaRPr lang="en-US"/>
          </a:p>
        </p:txBody>
      </p:sp>
    </p:spTree>
    <p:extLst>
      <p:ext uri="{BB962C8B-B14F-4D97-AF65-F5344CB8AC3E}">
        <p14:creationId xmlns:p14="http://schemas.microsoft.com/office/powerpoint/2010/main" val="833191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t>
            </a:r>
            <a:r>
              <a:rPr lang="en-US" sz="1200" b="0" i="0" kern="1200" dirty="0">
                <a:solidFill>
                  <a:schemeClr val="tx1"/>
                </a:solidFill>
                <a:effectLst/>
                <a:latin typeface="+mn-lt"/>
                <a:ea typeface="+mn-ea"/>
                <a:cs typeface="+mn-cs"/>
              </a:rPr>
              <a:t>Psychology studies have also revealed that it is easier for us to stay in motion once we have started. Actually, what the studies show is that our human brains have a strong urge to finish tasks that we start. We don't like leaving things unfinished or partially done. This is a widely research phenomenon known as the </a:t>
            </a:r>
            <a:r>
              <a:rPr lang="en-US" sz="1200" b="0" i="0" kern="1200" dirty="0" err="1">
                <a:solidFill>
                  <a:schemeClr val="tx1"/>
                </a:solidFill>
                <a:effectLst/>
                <a:latin typeface="+mn-lt"/>
                <a:ea typeface="+mn-ea"/>
                <a:cs typeface="+mn-cs"/>
              </a:rPr>
              <a:t>Ziegarnik</a:t>
            </a:r>
            <a:r>
              <a:rPr lang="en-US" sz="1200" b="0" i="0" kern="1200" dirty="0">
                <a:solidFill>
                  <a:schemeClr val="tx1"/>
                </a:solidFill>
                <a:effectLst/>
                <a:latin typeface="+mn-lt"/>
                <a:ea typeface="+mn-ea"/>
                <a:cs typeface="+mn-cs"/>
              </a:rPr>
              <a:t> Effect, named after the Soviet psychologist </a:t>
            </a:r>
            <a:r>
              <a:rPr lang="en-US" sz="1200" b="0" i="0" kern="1200" dirty="0" err="1">
                <a:solidFill>
                  <a:schemeClr val="tx1"/>
                </a:solidFill>
                <a:effectLst/>
                <a:latin typeface="+mn-lt"/>
                <a:ea typeface="+mn-ea"/>
                <a:cs typeface="+mn-cs"/>
              </a:rPr>
              <a:t>Bluma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Zeigarnik</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A863CF4-9A9C-42DA-8CCB-90232E0D224E}" type="slidenum">
              <a:rPr lang="en-US" smtClean="0"/>
              <a:t>20</a:t>
            </a:fld>
            <a:endParaRPr lang="en-US"/>
          </a:p>
        </p:txBody>
      </p:sp>
    </p:spTree>
    <p:extLst>
      <p:ext uri="{BB962C8B-B14F-4D97-AF65-F5344CB8AC3E}">
        <p14:creationId xmlns:p14="http://schemas.microsoft.com/office/powerpoint/2010/main" val="394413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Clear.com:</a:t>
            </a:r>
          </a:p>
          <a:p>
            <a:r>
              <a:rPr lang="en-US" dirty="0"/>
              <a:t>“If you completely ignored your goals and focused only on your system, would you still get results?”</a:t>
            </a:r>
          </a:p>
          <a:p>
            <a:endParaRPr lang="en-US" dirty="0"/>
          </a:p>
          <a:p>
            <a:r>
              <a:rPr lang="en-US" dirty="0"/>
              <a:t>“When you're working toward a goal, you are essentially saying, “I’m not good enough yet, but I will be when I reach my goal.” Choosing a goal puts a huge burden on your shoulders. </a:t>
            </a:r>
            <a:r>
              <a:rPr lang="en-US" sz="1200" b="0" i="0" kern="1200" dirty="0">
                <a:solidFill>
                  <a:schemeClr val="tx1"/>
                </a:solidFill>
                <a:effectLst/>
                <a:latin typeface="+mn-lt"/>
                <a:ea typeface="+mn-ea"/>
                <a:cs typeface="+mn-cs"/>
              </a:rPr>
              <a:t>Instead, you can keep things simple and reduce stress by focusing on the daily process and sticking to your schedule, rather than worrying about the big, life-changing goals.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“Systems-based thinking is never about hitting a particular number, it's about sticking to the process and not missing workouts. Systems are about the long-term process. In the end, process always wins.”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“Newton's First Law of Productivity</a:t>
            </a:r>
          </a:p>
          <a:p>
            <a:r>
              <a:rPr lang="en-US" sz="1200" b="0" i="0" kern="1200" dirty="0">
                <a:solidFill>
                  <a:schemeClr val="tx1"/>
                </a:solidFill>
                <a:effectLst/>
                <a:latin typeface="+mn-lt"/>
                <a:ea typeface="+mn-ea"/>
                <a:cs typeface="+mn-cs"/>
              </a:rPr>
              <a:t>First Law of Motion: An object either remains at rest or continues to move at a constant velocity, unless acted upon by an external force. (i.e. Objects in motion tend to stay in motion. Objects at rest tend to stay at rest.)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many ways procrastination is a fundamental law of the universe. It's Newton's first law applied to productivity. Objects at rest tend to stay at rest.  The good news? It works the other way too. Objects in motion tend to stay in motion. When it comes to being productive, this means one thing: the most important thing is to find a way to get started. Once you get started, it is much easier to stay in motion.”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“Newton's Third Law of Productivity </a:t>
            </a:r>
          </a:p>
          <a:p>
            <a:r>
              <a:rPr lang="en-US" sz="1200" b="0" i="0" kern="1200" dirty="0">
                <a:solidFill>
                  <a:schemeClr val="tx1"/>
                </a:solidFill>
                <a:effectLst/>
                <a:latin typeface="+mn-lt"/>
                <a:ea typeface="+mn-ea"/>
                <a:cs typeface="+mn-cs"/>
              </a:rPr>
              <a:t>Third Law of Motion: When one body exerts a force on a second body, the second body simultaneously exerts a force equal in magnitude and opposite in direction on the first body. (i.e. Equal and opposite forces.) If we want to become more effective and more productive, then we have two choices. The first option is to add more productive force. This is the “power through it” option. We gut it out, drink another cup of coffee, and work harder…. The second option is to eliminate the opposing forces…. If you reduce the unproductive forces in your life, your productivity will glide forward naturally. It's like you magically remove the hand that has been holding you back.”</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A863CF4-9A9C-42DA-8CCB-90232E0D224E}" type="slidenum">
              <a:rPr lang="en-US" smtClean="0"/>
              <a:t>21</a:t>
            </a:fld>
            <a:endParaRPr lang="en-US"/>
          </a:p>
        </p:txBody>
      </p:sp>
    </p:spTree>
    <p:extLst>
      <p:ext uri="{BB962C8B-B14F-4D97-AF65-F5344CB8AC3E}">
        <p14:creationId xmlns:p14="http://schemas.microsoft.com/office/powerpoint/2010/main" val="19910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Here’s our agenda for the session.  </a:t>
            </a:r>
          </a:p>
          <a:p>
            <a:endParaRPr lang="en-US" dirty="0"/>
          </a:p>
          <a:p>
            <a:r>
              <a:rPr lang="en-US" dirty="0"/>
              <a:t>Let’s figure out what your current experience is like—where are you right now (and wherever that is </a:t>
            </a:r>
            <a:r>
              <a:rPr lang="en-US" dirty="0" err="1"/>
              <a:t>is</a:t>
            </a:r>
            <a:r>
              <a:rPr lang="en-US" dirty="0"/>
              <a:t> okay).  We want to address your needs where you are.</a:t>
            </a:r>
          </a:p>
          <a:p>
            <a:endParaRPr lang="en-US" dirty="0"/>
          </a:p>
          <a:p>
            <a:r>
              <a:rPr lang="en-US" dirty="0"/>
              <a:t>Next, how can discover your true priorities, what is important to you?  We’ll have an exercise to sort through the many demands on your activism.</a:t>
            </a:r>
          </a:p>
          <a:p>
            <a:endParaRPr lang="en-US" dirty="0"/>
          </a:p>
          <a:p>
            <a:r>
              <a:rPr lang="en-US" dirty="0"/>
              <a:t>Once we’ve narrowed the field a bit, we’ll talk about how to deal with everything coming at you.</a:t>
            </a:r>
          </a:p>
          <a:p>
            <a:endParaRPr lang="en-US" dirty="0"/>
          </a:p>
          <a:p>
            <a:r>
              <a:rPr lang="en-US" dirty="0"/>
              <a:t>When we have a manageable amount to deal with, we’ll narrow action down to what’s essential, effective and considerate of your time, including a few technical tools that will do a lot of the work for you.</a:t>
            </a:r>
          </a:p>
          <a:p>
            <a:endParaRPr lang="en-US" dirty="0"/>
          </a:p>
          <a:p>
            <a:r>
              <a:rPr lang="en-US" dirty="0"/>
              <a:t>And then we’ll deal with how to create space for you so that your activism can fit into a sane life.</a:t>
            </a:r>
          </a:p>
        </p:txBody>
      </p:sp>
      <p:sp>
        <p:nvSpPr>
          <p:cNvPr id="4" name="Slide Number Placeholder 3"/>
          <p:cNvSpPr>
            <a:spLocks noGrp="1"/>
          </p:cNvSpPr>
          <p:nvPr>
            <p:ph type="sldNum" sz="quarter" idx="10"/>
          </p:nvPr>
        </p:nvSpPr>
        <p:spPr/>
        <p:txBody>
          <a:bodyPr/>
          <a:lstStyle/>
          <a:p>
            <a:fld id="{7A863CF4-9A9C-42DA-8CCB-90232E0D224E}" type="slidenum">
              <a:rPr lang="en-US" smtClean="0"/>
              <a:t>2</a:t>
            </a:fld>
            <a:endParaRPr lang="en-US"/>
          </a:p>
        </p:txBody>
      </p:sp>
    </p:spTree>
    <p:extLst>
      <p:ext uri="{BB962C8B-B14F-4D97-AF65-F5344CB8AC3E}">
        <p14:creationId xmlns:p14="http://schemas.microsoft.com/office/powerpoint/2010/main" val="2263359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Facebook Town Hall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find and contact your elected representatives, click on ‘Town Hall,’ under the ‘Explore’ Menu on Facebook.  This feature can also remind you of upcoming elections and allow you to ‘follow’ your elected representatives.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Resist Bot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participate, text “RESIST” to 50409 on your Smartphone, and follow the prompts to set up a communication to your Senators and member of Congress. You can indicate which representative you wish to contact.  A message will be sent via fax, email or letter, or you can elect to call their office. No downloads or apps required. This is also available now through Facebook messenger and provides suggested topics if you request them.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Daily Action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join, text DAILY to 228466 (A-C-T-I-O-N)</a:t>
            </a:r>
          </a:p>
          <a:p>
            <a:r>
              <a:rPr lang="en-US" sz="1200" kern="1200" dirty="0">
                <a:solidFill>
                  <a:schemeClr val="tx1"/>
                </a:solidFill>
                <a:effectLst/>
                <a:latin typeface="+mn-lt"/>
                <a:ea typeface="+mn-ea"/>
                <a:cs typeface="+mn-cs"/>
              </a:rPr>
              <a:t>“Daily Action” is a text-to-phone call-based communication tool that provides a summary of an issue from a </a:t>
            </a:r>
            <a:r>
              <a:rPr lang="en-US" sz="1200" b="1" kern="1200" dirty="0">
                <a:solidFill>
                  <a:schemeClr val="tx1"/>
                </a:solidFill>
                <a:effectLst/>
                <a:latin typeface="+mn-lt"/>
                <a:ea typeface="+mn-ea"/>
                <a:cs typeface="+mn-cs"/>
              </a:rPr>
              <a:t>progressive</a:t>
            </a:r>
            <a:r>
              <a:rPr lang="en-US" sz="1200" kern="1200" dirty="0">
                <a:solidFill>
                  <a:schemeClr val="tx1"/>
                </a:solidFill>
                <a:effectLst/>
                <a:latin typeface="+mn-lt"/>
                <a:ea typeface="+mn-ea"/>
                <a:cs typeface="+mn-cs"/>
              </a:rPr>
              <a:t> point of view, then allows you to directly telephone the appropriate representatives’ offices.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5 Calls</a:t>
            </a:r>
            <a:r>
              <a:rPr lang="en-US" sz="1200" kern="1200" dirty="0">
                <a:solidFill>
                  <a:schemeClr val="tx1"/>
                </a:solidFill>
                <a:effectLst/>
                <a:latin typeface="+mn-lt"/>
                <a:ea typeface="+mn-ea"/>
                <a:cs typeface="+mn-cs"/>
              </a:rPr>
              <a:t> phone app: </a:t>
            </a:r>
            <a:r>
              <a:rPr lang="en-US" sz="1200" b="1" kern="1200" dirty="0">
                <a:solidFill>
                  <a:schemeClr val="tx1"/>
                </a:solidFill>
                <a:effectLst/>
                <a:latin typeface="+mn-lt"/>
                <a:ea typeface="+mn-ea"/>
                <a:cs typeface="+mn-cs"/>
              </a:rPr>
              <a:t>Progressive</a:t>
            </a:r>
            <a:r>
              <a:rPr lang="en-US" sz="1200" kern="1200" dirty="0">
                <a:solidFill>
                  <a:schemeClr val="tx1"/>
                </a:solidFill>
                <a:effectLst/>
                <a:latin typeface="+mn-lt"/>
                <a:ea typeface="+mn-ea"/>
                <a:cs typeface="+mn-cs"/>
              </a:rPr>
              <a:t> non-profit</a:t>
            </a:r>
          </a:p>
          <a:p>
            <a:r>
              <a:rPr lang="en-US" sz="1200" kern="1200" dirty="0">
                <a:solidFill>
                  <a:schemeClr val="tx1"/>
                </a:solidFill>
                <a:effectLst/>
                <a:latin typeface="+mn-lt"/>
                <a:ea typeface="+mn-ea"/>
                <a:cs typeface="+mn-cs"/>
              </a:rPr>
              <a:t>“Type in your ZIP code (or let your browser or the app find your location for you).</a:t>
            </a:r>
          </a:p>
          <a:p>
            <a:r>
              <a:rPr lang="en-US" sz="1200" kern="1200" dirty="0">
                <a:solidFill>
                  <a:schemeClr val="tx1"/>
                </a:solidFill>
                <a:effectLst/>
                <a:latin typeface="+mn-lt"/>
                <a:ea typeface="+mn-ea"/>
                <a:cs typeface="+mn-cs"/>
              </a:rPr>
              <a:t>Choose an issue that’s important to you and 5 Calls will give you a progressive script for a phone call</a:t>
            </a:r>
          </a:p>
          <a:p>
            <a:r>
              <a:rPr lang="en-US" sz="1200" kern="1200" dirty="0">
                <a:solidFill>
                  <a:schemeClr val="tx1"/>
                </a:solidFill>
                <a:effectLst/>
                <a:latin typeface="+mn-lt"/>
                <a:ea typeface="+mn-ea"/>
                <a:cs typeface="+mn-cs"/>
              </a:rPr>
              <a:t>Some issues need calls to all three elected federal representatives (we’ll tell you when they do). For those, call the first person on the list. When you’re done, enter your call results and then move to the next person on your list.</a:t>
            </a:r>
          </a:p>
          <a:p>
            <a:r>
              <a:rPr lang="en-US" sz="1200" kern="1200" dirty="0">
                <a:solidFill>
                  <a:schemeClr val="tx1"/>
                </a:solidFill>
                <a:effectLst/>
                <a:latin typeface="+mn-lt"/>
                <a:ea typeface="+mn-ea"/>
                <a:cs typeface="+mn-cs"/>
              </a:rPr>
              <a:t>5 Calls does the research for each issue, determining which representatives are most influential for which topic, collecting phone numbers for those offices and writing scripts that clearly articulate a progressive position. You just have to call.</a:t>
            </a:r>
          </a:p>
          <a:p>
            <a:r>
              <a:rPr lang="en-US" sz="1200" kern="1200" dirty="0">
                <a:solidFill>
                  <a:schemeClr val="tx1"/>
                </a:solidFill>
                <a:effectLst/>
                <a:latin typeface="+mn-lt"/>
                <a:ea typeface="+mn-ea"/>
                <a:cs typeface="+mn-cs"/>
              </a:rPr>
              <a:t>Calls should take less than a minute. You’ll be speaking to a staffer, so make your point clearly so they can tally your opinion correctly. The provided scripts are useful but you can, of course, add your own words.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Capitol Call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Download the ‘Capitol Call’ app to your </a:t>
            </a:r>
            <a:r>
              <a:rPr lang="en-US" sz="1200" kern="1200" dirty="0" err="1">
                <a:solidFill>
                  <a:schemeClr val="tx1"/>
                </a:solidFill>
                <a:effectLst/>
                <a:latin typeface="+mn-lt"/>
                <a:ea typeface="+mn-ea"/>
                <a:cs typeface="+mn-cs"/>
              </a:rPr>
              <a:t>SmartPhone</a:t>
            </a:r>
            <a:r>
              <a:rPr lang="en-US" sz="1200" kern="1200" dirty="0">
                <a:solidFill>
                  <a:schemeClr val="tx1"/>
                </a:solidFill>
                <a:effectLst/>
                <a:latin typeface="+mn-lt"/>
                <a:ea typeface="+mn-ea"/>
                <a:cs typeface="+mn-cs"/>
              </a:rPr>
              <a:t>.  Enter your info, choose your news sources. See your representatives voting record, contact them.</a:t>
            </a:r>
          </a:p>
          <a:p>
            <a:endParaRPr lang="en-US" dirty="0"/>
          </a:p>
        </p:txBody>
      </p:sp>
      <p:sp>
        <p:nvSpPr>
          <p:cNvPr id="4" name="Slide Number Placeholder 3"/>
          <p:cNvSpPr>
            <a:spLocks noGrp="1"/>
          </p:cNvSpPr>
          <p:nvPr>
            <p:ph type="sldNum" sz="quarter" idx="10"/>
          </p:nvPr>
        </p:nvSpPr>
        <p:spPr/>
        <p:txBody>
          <a:bodyPr/>
          <a:lstStyle/>
          <a:p>
            <a:fld id="{7A863CF4-9A9C-42DA-8CCB-90232E0D224E}" type="slidenum">
              <a:rPr lang="en-US" smtClean="0"/>
              <a:t>23</a:t>
            </a:fld>
            <a:endParaRPr lang="en-US"/>
          </a:p>
        </p:txBody>
      </p:sp>
    </p:spTree>
    <p:extLst>
      <p:ext uri="{BB962C8B-B14F-4D97-AF65-F5344CB8AC3E}">
        <p14:creationId xmlns:p14="http://schemas.microsoft.com/office/powerpoint/2010/main" val="693101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863CF4-9A9C-42DA-8CCB-90232E0D224E}" type="slidenum">
              <a:rPr lang="en-US" smtClean="0"/>
              <a:t>24</a:t>
            </a:fld>
            <a:endParaRPr lang="en-US"/>
          </a:p>
        </p:txBody>
      </p:sp>
    </p:spTree>
    <p:extLst>
      <p:ext uri="{BB962C8B-B14F-4D97-AF65-F5344CB8AC3E}">
        <p14:creationId xmlns:p14="http://schemas.microsoft.com/office/powerpoint/2010/main" val="408929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863CF4-9A9C-42DA-8CCB-90232E0D224E}" type="slidenum">
              <a:rPr lang="en-US" smtClean="0"/>
              <a:t>25</a:t>
            </a:fld>
            <a:endParaRPr lang="en-US"/>
          </a:p>
        </p:txBody>
      </p:sp>
    </p:spTree>
    <p:extLst>
      <p:ext uri="{BB962C8B-B14F-4D97-AF65-F5344CB8AC3E}">
        <p14:creationId xmlns:p14="http://schemas.microsoft.com/office/powerpoint/2010/main" val="2364412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non-engagement</a:t>
            </a:r>
          </a:p>
        </p:txBody>
      </p:sp>
      <p:sp>
        <p:nvSpPr>
          <p:cNvPr id="4" name="Slide Number Placeholder 3"/>
          <p:cNvSpPr>
            <a:spLocks noGrp="1"/>
          </p:cNvSpPr>
          <p:nvPr>
            <p:ph type="sldNum" sz="quarter" idx="10"/>
          </p:nvPr>
        </p:nvSpPr>
        <p:spPr/>
        <p:txBody>
          <a:bodyPr/>
          <a:lstStyle/>
          <a:p>
            <a:fld id="{7A863CF4-9A9C-42DA-8CCB-90232E0D224E}" type="slidenum">
              <a:rPr lang="en-US" smtClean="0"/>
              <a:t>26</a:t>
            </a:fld>
            <a:endParaRPr lang="en-US"/>
          </a:p>
        </p:txBody>
      </p:sp>
    </p:spTree>
    <p:extLst>
      <p:ext uri="{BB962C8B-B14F-4D97-AF65-F5344CB8AC3E}">
        <p14:creationId xmlns:p14="http://schemas.microsoft.com/office/powerpoint/2010/main" val="336165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There are plenty of people who can teach you about general stress relief—that is not this presentation.  Our focus is specifically on how to manage the activism you feel you want to take on in your life.</a:t>
            </a:r>
          </a:p>
          <a:p>
            <a:endParaRPr lang="en-US" dirty="0"/>
          </a:p>
          <a:p>
            <a:r>
              <a:rPr lang="en-US" dirty="0"/>
              <a:t>This is not a guilt-fest, meant to push you to take action; because you are here, I assume you want to be active.  </a:t>
            </a:r>
          </a:p>
          <a:p>
            <a:endParaRPr lang="en-US" dirty="0"/>
          </a:p>
          <a:p>
            <a:r>
              <a:rPr lang="en-US" dirty="0"/>
              <a:t>As Heather </a:t>
            </a:r>
            <a:r>
              <a:rPr lang="en-US" dirty="0" err="1"/>
              <a:t>Heyer</a:t>
            </a:r>
            <a:r>
              <a:rPr lang="en-US" dirty="0"/>
              <a:t> said, ‘If you’re not outraged, you’re not paying attention.’  (In case you have forgotten, Heather </a:t>
            </a:r>
            <a:r>
              <a:rPr lang="en-US" dirty="0" err="1"/>
              <a:t>Heyer</a:t>
            </a:r>
            <a:r>
              <a:rPr lang="en-US" dirty="0"/>
              <a:t> is the young woman run over and killed by a white supremacist in Charlottesville, VA last year.)  Whatever your political stance, there are probably issues compelling you to act.</a:t>
            </a:r>
          </a:p>
          <a:p>
            <a:endParaRPr lang="en-US" dirty="0"/>
          </a:p>
          <a:p>
            <a:r>
              <a:rPr lang="en-US" dirty="0"/>
              <a:t>I’m hoping these techniques will allow you to pay attention without becoming paralyzed by despair. Action is the antidote to despair: Joan Baez</a:t>
            </a:r>
          </a:p>
          <a:p>
            <a:endParaRPr lang="en-US" dirty="0"/>
          </a:p>
          <a:p>
            <a:r>
              <a:rPr lang="en-US" dirty="0"/>
              <a:t>These techniques come from various sources—we hope you find something that suits you and your life.  If not, we encourage you to keep looking.</a:t>
            </a:r>
          </a:p>
        </p:txBody>
      </p:sp>
      <p:sp>
        <p:nvSpPr>
          <p:cNvPr id="4" name="Slide Number Placeholder 3"/>
          <p:cNvSpPr>
            <a:spLocks noGrp="1"/>
          </p:cNvSpPr>
          <p:nvPr>
            <p:ph type="sldNum" sz="quarter" idx="10"/>
          </p:nvPr>
        </p:nvSpPr>
        <p:spPr/>
        <p:txBody>
          <a:bodyPr/>
          <a:lstStyle/>
          <a:p>
            <a:fld id="{7A863CF4-9A9C-42DA-8CCB-90232E0D224E}" type="slidenum">
              <a:rPr lang="en-US" smtClean="0"/>
              <a:t>3</a:t>
            </a:fld>
            <a:endParaRPr lang="en-US"/>
          </a:p>
        </p:txBody>
      </p:sp>
    </p:spTree>
    <p:extLst>
      <p:ext uri="{BB962C8B-B14F-4D97-AF65-F5344CB8AC3E}">
        <p14:creationId xmlns:p14="http://schemas.microsoft.com/office/powerpoint/2010/main" val="396593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Though this is not a general stress workshop, being overwhelmed, or being paralyzed not knowing what to do can translate into chronic stress.</a:t>
            </a:r>
          </a:p>
          <a:p>
            <a:endParaRPr lang="en-US" dirty="0"/>
          </a:p>
          <a:p>
            <a:r>
              <a:rPr lang="en-US" dirty="0"/>
              <a:t>Question: How many of you have felt stressed by the results of the election:  no matter who you voted for?</a:t>
            </a:r>
          </a:p>
          <a:p>
            <a:endParaRPr lang="en-US" dirty="0"/>
          </a:p>
          <a:p>
            <a:r>
              <a:rPr lang="en-US" dirty="0"/>
              <a:t>A report released in February of 2017 by the American Psychological Association said that the political climate is a very or somewhat significant source of their stress and close to half of Americans say the outcome of the election causes them stress.   72% of Democrats surveyed said that the results of the election were a significant source of stress, while 26% of Republicans said the same.  But overall, 2/3 of people said they were stressed about the future of the country, including nearly 60% of Republicans and 76% of Democrats.</a:t>
            </a:r>
          </a:p>
          <a:p>
            <a:endParaRPr lang="en-US" dirty="0"/>
          </a:p>
          <a:p>
            <a:r>
              <a:rPr lang="en-US" dirty="0"/>
              <a:t>People with more than a high school education were more likely to report stress related to the election outcome compared to people with a high school education or less.  People in urban areas also reported more election related stress at 62%, followed by people living in suburbs (45%) and rural areas (33%).  (These rural numbers may have changed since the imposition of trade tariffs, if feedback from my farmer relatives in the Midwest can be generalized).</a:t>
            </a:r>
          </a:p>
          <a:p>
            <a:endParaRPr lang="en-US" dirty="0"/>
          </a:p>
          <a:p>
            <a:endParaRPr lang="en-US" dirty="0"/>
          </a:p>
        </p:txBody>
      </p:sp>
      <p:sp>
        <p:nvSpPr>
          <p:cNvPr id="4" name="Slide Number Placeholder 3"/>
          <p:cNvSpPr>
            <a:spLocks noGrp="1"/>
          </p:cNvSpPr>
          <p:nvPr>
            <p:ph type="sldNum" sz="quarter" idx="10"/>
          </p:nvPr>
        </p:nvSpPr>
        <p:spPr/>
        <p:txBody>
          <a:bodyPr/>
          <a:lstStyle/>
          <a:p>
            <a:fld id="{7A863CF4-9A9C-42DA-8CCB-90232E0D224E}" type="slidenum">
              <a:rPr lang="en-US" smtClean="0"/>
              <a:t>4</a:t>
            </a:fld>
            <a:endParaRPr lang="en-US"/>
          </a:p>
        </p:txBody>
      </p:sp>
    </p:spTree>
    <p:extLst>
      <p:ext uri="{BB962C8B-B14F-4D97-AF65-F5344CB8AC3E}">
        <p14:creationId xmlns:p14="http://schemas.microsoft.com/office/powerpoint/2010/main" val="4285285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First, let’s talk about where you are.  There are a couple of ways that you might be experiencing politics.  You may have dived in, or you may have retreated to the beach café, worried about drowning in a rip tide if you even put one foot into the water…..</a:t>
            </a:r>
          </a:p>
          <a:p>
            <a:endParaRPr lang="en-US" dirty="0"/>
          </a:p>
          <a:p>
            <a:r>
              <a:rPr lang="en-US" dirty="0"/>
              <a:t>No matter which experience you are having, some of the following may apply:</a:t>
            </a:r>
          </a:p>
          <a:p>
            <a:endParaRPr lang="en-US" dirty="0"/>
          </a:p>
          <a:p>
            <a:r>
              <a:rPr lang="en-US" dirty="0"/>
              <a:t>-Do you feel like there’s so much information and so much to do that you’re paralyzed? </a:t>
            </a:r>
          </a:p>
          <a:p>
            <a:r>
              <a:rPr lang="en-US" dirty="0"/>
              <a:t>-Do you question which news source is giving you correct information, and don’t know who to trust?</a:t>
            </a:r>
          </a:p>
          <a:p>
            <a:r>
              <a:rPr lang="en-US" dirty="0"/>
              <a:t>-Are you new to political activism and feel like you don’t know enough about how it ‘all works.’ </a:t>
            </a:r>
          </a:p>
          <a:p>
            <a:r>
              <a:rPr lang="en-US" dirty="0"/>
              <a:t>-Do you just feel like your one voice won’t make a difference?</a:t>
            </a:r>
          </a:p>
          <a:p>
            <a:r>
              <a:rPr lang="en-US" dirty="0"/>
              <a:t>-Do you see veteran ‘newsies’ or ‘activists’ setting a standard you just can’t meet?</a:t>
            </a:r>
          </a:p>
          <a:p>
            <a:r>
              <a:rPr lang="en-US" dirty="0"/>
              <a:t>-Or are you a political or news junkie that needs a 12-step program? </a:t>
            </a:r>
          </a:p>
          <a:p>
            <a:endParaRPr lang="en-US" dirty="0"/>
          </a:p>
          <a:p>
            <a:r>
              <a:rPr lang="en-US" dirty="0"/>
              <a:t>You marched, but worry that that pink hat will go into the closet like a bridesmaids dress and never be worn again.  </a:t>
            </a:r>
          </a:p>
          <a:p>
            <a:endParaRPr lang="en-US" dirty="0"/>
          </a:p>
          <a:p>
            <a:r>
              <a:rPr lang="en-US" dirty="0"/>
              <a:t>Whether your personal views are leading you to decry policies that are being proposed or defend methods being proposed.  </a:t>
            </a:r>
          </a:p>
          <a:p>
            <a:endParaRPr lang="en-US" dirty="0"/>
          </a:p>
          <a:p>
            <a:r>
              <a:rPr lang="en-US" dirty="0"/>
              <a:t>We’re not from the government, but we’re here to help.</a:t>
            </a:r>
          </a:p>
        </p:txBody>
      </p:sp>
      <p:sp>
        <p:nvSpPr>
          <p:cNvPr id="4" name="Slide Number Placeholder 3"/>
          <p:cNvSpPr>
            <a:spLocks noGrp="1"/>
          </p:cNvSpPr>
          <p:nvPr>
            <p:ph type="sldNum" sz="quarter" idx="10"/>
          </p:nvPr>
        </p:nvSpPr>
        <p:spPr/>
        <p:txBody>
          <a:bodyPr/>
          <a:lstStyle/>
          <a:p>
            <a:fld id="{7A863CF4-9A9C-42DA-8CCB-90232E0D224E}" type="slidenum">
              <a:rPr lang="en-US" smtClean="0"/>
              <a:t>5</a:t>
            </a:fld>
            <a:endParaRPr lang="en-US"/>
          </a:p>
        </p:txBody>
      </p:sp>
    </p:spTree>
    <p:extLst>
      <p:ext uri="{BB962C8B-B14F-4D97-AF65-F5344CB8AC3E}">
        <p14:creationId xmlns:p14="http://schemas.microsoft.com/office/powerpoint/2010/main" val="278149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It seems like everything is blowing up at once…..and you feel like you have to act on every issue.  But you know that this isn’t going to be sustainable....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CANNOT do everything well! (Not if you expect to also maintain family relationships, perhaps a job, and your health and sanity!)  </a:t>
            </a:r>
          </a:p>
          <a:p>
            <a:endParaRPr lang="en-US" dirty="0"/>
          </a:p>
        </p:txBody>
      </p:sp>
      <p:sp>
        <p:nvSpPr>
          <p:cNvPr id="4" name="Slide Number Placeholder 3"/>
          <p:cNvSpPr>
            <a:spLocks noGrp="1"/>
          </p:cNvSpPr>
          <p:nvPr>
            <p:ph type="sldNum" sz="quarter" idx="10"/>
          </p:nvPr>
        </p:nvSpPr>
        <p:spPr/>
        <p:txBody>
          <a:bodyPr/>
          <a:lstStyle/>
          <a:p>
            <a:fld id="{7A863CF4-9A9C-42DA-8CCB-90232E0D224E}" type="slidenum">
              <a:rPr lang="en-US" smtClean="0"/>
              <a:t>6</a:t>
            </a:fld>
            <a:endParaRPr lang="en-US"/>
          </a:p>
        </p:txBody>
      </p:sp>
    </p:spTree>
    <p:extLst>
      <p:ext uri="{BB962C8B-B14F-4D97-AF65-F5344CB8AC3E}">
        <p14:creationId xmlns:p14="http://schemas.microsoft.com/office/powerpoint/2010/main" val="359688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If you’re anything like me, this is how you feel after you watch the first few minutes of the morning news show. (I think this is actually a photo of me that my daughter took and photoshopped…)</a:t>
            </a:r>
          </a:p>
          <a:p>
            <a:endParaRPr lang="en-US" dirty="0"/>
          </a:p>
          <a:p>
            <a:r>
              <a:rPr lang="en-US" dirty="0"/>
              <a:t>Yes, everything is important, but we need to ‘pick our battles.’ This is a hard one for me, but I had a wise woman who loved me tell me, “Peg, love, the sun will come up in the morning EVEN IF you are not there to pull it up over the horizon…”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A863CF4-9A9C-42DA-8CCB-90232E0D224E}" type="slidenum">
              <a:rPr lang="en-US" smtClean="0"/>
              <a:t>7</a:t>
            </a:fld>
            <a:endParaRPr lang="en-US"/>
          </a:p>
        </p:txBody>
      </p:sp>
    </p:spTree>
    <p:extLst>
      <p:ext uri="{BB962C8B-B14F-4D97-AF65-F5344CB8AC3E}">
        <p14:creationId xmlns:p14="http://schemas.microsoft.com/office/powerpoint/2010/main" val="2845976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a:t>
            </a:r>
          </a:p>
          <a:p>
            <a:r>
              <a:rPr lang="en-US" i="1" dirty="0"/>
              <a:t>(We have given you two cards:  on the first card) </a:t>
            </a:r>
            <a:r>
              <a:rPr lang="en-US" dirty="0"/>
              <a:t>write down up to 6 topics that you are concerned about—I will give you two minutes to think about that….</a:t>
            </a:r>
          </a:p>
          <a:p>
            <a:r>
              <a:rPr lang="en-US" dirty="0"/>
              <a:t>Now that you’ve written those down, rank them 1 to 6---there can be only ONE 1, etc. – I’ll </a:t>
            </a:r>
            <a:r>
              <a:rPr lang="en-US" dirty="0" err="1"/>
              <a:t>vige</a:t>
            </a:r>
            <a:r>
              <a:rPr lang="en-US" dirty="0"/>
              <a:t> you a minute to do that.</a:t>
            </a:r>
          </a:p>
          <a:p>
            <a:r>
              <a:rPr lang="en-US" dirty="0"/>
              <a:t>Transfer your lower ranking items to the second card, in any order</a:t>
            </a:r>
          </a:p>
          <a:p>
            <a:r>
              <a:rPr lang="en-US" dirty="0"/>
              <a:t>We’re going to collect those cards…… (or should we just have people tell me a lower ranking one---might be more efficient…..)</a:t>
            </a:r>
          </a:p>
          <a:p>
            <a:endParaRPr lang="en-US" dirty="0"/>
          </a:p>
          <a:p>
            <a:r>
              <a:rPr lang="en-US" dirty="0"/>
              <a:t>Someone please give me one of their lower ranking topics…….does anyone have that in their top priorities?</a:t>
            </a:r>
          </a:p>
          <a:p>
            <a:endParaRPr lang="en-US" dirty="0"/>
          </a:p>
          <a:p>
            <a:endParaRPr lang="en-US" dirty="0"/>
          </a:p>
        </p:txBody>
      </p:sp>
      <p:sp>
        <p:nvSpPr>
          <p:cNvPr id="4" name="Slide Number Placeholder 3"/>
          <p:cNvSpPr>
            <a:spLocks noGrp="1"/>
          </p:cNvSpPr>
          <p:nvPr>
            <p:ph type="sldNum" sz="quarter" idx="10"/>
          </p:nvPr>
        </p:nvSpPr>
        <p:spPr/>
        <p:txBody>
          <a:bodyPr/>
          <a:lstStyle/>
          <a:p>
            <a:fld id="{7A863CF4-9A9C-42DA-8CCB-90232E0D224E}" type="slidenum">
              <a:rPr lang="en-US" smtClean="0"/>
              <a:t>8</a:t>
            </a:fld>
            <a:endParaRPr lang="en-US"/>
          </a:p>
        </p:txBody>
      </p:sp>
    </p:spTree>
    <p:extLst>
      <p:ext uri="{BB962C8B-B14F-4D97-AF65-F5344CB8AC3E}">
        <p14:creationId xmlns:p14="http://schemas.microsoft.com/office/powerpoint/2010/main" val="429017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 really a question of trusting each other and letting go….confronting some of our trust issues.  Do you trust like-minded people to do a good job advocating for the issues you care about?  </a:t>
            </a:r>
          </a:p>
          <a:p>
            <a:endParaRPr lang="en-US" dirty="0"/>
          </a:p>
          <a:p>
            <a:r>
              <a:rPr lang="en-US" dirty="0"/>
              <a:t>Have you considered incorporating a ‘team’ model into your thinking—allowing yourself to let go of the reins a bit just play the position they need you to play when you need to play it (like attending a march, or contacting your legislator at just the right time?) Or have you considered getting an advocacy partner, who can take responsibility for advocating for one issue, while you advocate for others—keeping each other informed so you can let go of the guilt?</a:t>
            </a:r>
          </a:p>
          <a:p>
            <a:endParaRPr lang="en-US" dirty="0"/>
          </a:p>
          <a:p>
            <a:r>
              <a:rPr lang="en-US" dirty="0"/>
              <a:t>If you heard </a:t>
            </a:r>
            <a:r>
              <a:rPr lang="en-US" dirty="0" err="1"/>
              <a:t>somone</a:t>
            </a:r>
            <a:r>
              <a:rPr lang="en-US" dirty="0"/>
              <a:t> else’s priority that matched your same top concern, know that you are unburdening another person.</a:t>
            </a:r>
          </a:p>
          <a:p>
            <a:endParaRPr lang="en-US" dirty="0"/>
          </a:p>
          <a:p>
            <a:r>
              <a:rPr lang="en-US" dirty="0"/>
              <a:t>If one of your lower ranking priorities is someone else’s high ranking priority, trust that that person will serve the cause well.</a:t>
            </a:r>
          </a:p>
          <a:p>
            <a:endParaRPr lang="en-US" dirty="0"/>
          </a:p>
          <a:p>
            <a:r>
              <a:rPr lang="en-US" dirty="0"/>
              <a:t>If your priorities remain, you may want to keep them for a later time—do not take these causes back up now—keep them for when you meet someone who is addressing them, or for a time when you have enough bandwidth to take them on.</a:t>
            </a:r>
          </a:p>
        </p:txBody>
      </p:sp>
      <p:sp>
        <p:nvSpPr>
          <p:cNvPr id="4" name="Slide Number Placeholder 3"/>
          <p:cNvSpPr>
            <a:spLocks noGrp="1"/>
          </p:cNvSpPr>
          <p:nvPr>
            <p:ph type="sldNum" sz="quarter" idx="10"/>
          </p:nvPr>
        </p:nvSpPr>
        <p:spPr/>
        <p:txBody>
          <a:bodyPr/>
          <a:lstStyle/>
          <a:p>
            <a:fld id="{7A863CF4-9A9C-42DA-8CCB-90232E0D224E}" type="slidenum">
              <a:rPr lang="en-US" smtClean="0"/>
              <a:t>10</a:t>
            </a:fld>
            <a:endParaRPr lang="en-US"/>
          </a:p>
        </p:txBody>
      </p:sp>
    </p:spTree>
    <p:extLst>
      <p:ext uri="{BB962C8B-B14F-4D97-AF65-F5344CB8AC3E}">
        <p14:creationId xmlns:p14="http://schemas.microsoft.com/office/powerpoint/2010/main" val="2335949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1E700B27-DE4C-4B9E-BB11-B9027034A00F}" type="datetimeFigureOut">
              <a:rPr lang="en-US" smtClean="0"/>
              <a:pPr/>
              <a:t>4/20/2018</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r>
              <a:rPr lang="en-US"/>
              <a:t>
              </a:t>
            </a:r>
            <a:endParaRPr lang="en-US" dirty="0"/>
          </a:p>
        </p:txBody>
      </p:sp>
    </p:spTree>
    <p:extLst>
      <p:ext uri="{BB962C8B-B14F-4D97-AF65-F5344CB8AC3E}">
        <p14:creationId xmlns:p14="http://schemas.microsoft.com/office/powerpoint/2010/main" val="2273208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smtClean="0"/>
              <a:t>4/20/2018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2824666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smtClean="0"/>
              <a:t>4/20/2018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2131023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smtClean="0"/>
              <a:t>4/20/2018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1903802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smtClean="0"/>
              <a:t>4/20/2018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3934424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smtClean="0"/>
              <a:t>4/20/2018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2232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smtClean="0"/>
              <a:t>4/20/2018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4080929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4/20/2018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2631985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userDrawn="1"/>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4/20/2018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2923905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4/20/2018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196207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4/20/2018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411099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4/20/2018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4759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4/20/2018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773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4/20/2018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7219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4/20/2018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421891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t>4/20/2018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364291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t>4/20/2018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64542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7E0D914D-B099-4142-A885-11F276715148}" type="datetimeFigureOut">
              <a:rPr lang="en-US" smtClean="0"/>
              <a:t>4/20/2018</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a:t>
              </a:t>
            </a:r>
            <a:endParaRPr lang="en-US" dirty="0"/>
          </a:p>
        </p:txBody>
      </p:sp>
    </p:spTree>
    <p:extLst>
      <p:ext uri="{BB962C8B-B14F-4D97-AF65-F5344CB8AC3E}">
        <p14:creationId xmlns:p14="http://schemas.microsoft.com/office/powerpoint/2010/main" val="162784399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DC5D7-9B94-48B2-A0A8-C571D5CB0A94}"/>
              </a:ext>
            </a:extLst>
          </p:cNvPr>
          <p:cNvSpPr>
            <a:spLocks noGrp="1"/>
          </p:cNvSpPr>
          <p:nvPr>
            <p:ph type="ctrTitle"/>
          </p:nvPr>
        </p:nvSpPr>
        <p:spPr>
          <a:xfrm>
            <a:off x="1262378" y="1275278"/>
            <a:ext cx="6619244" cy="2008236"/>
          </a:xfrm>
        </p:spPr>
        <p:txBody>
          <a:bodyPr/>
          <a:lstStyle/>
          <a:p>
            <a:pPr algn="ctr"/>
            <a:r>
              <a:rPr lang="en-US" dirty="0">
                <a:effectLst>
                  <a:outerShdw blurRad="38100" dist="38100" dir="2700000" algn="tl">
                    <a:srgbClr val="000000">
                      <a:alpha val="43137"/>
                    </a:srgbClr>
                  </a:outerShdw>
                </a:effectLst>
              </a:rPr>
              <a:t>Overcoming Political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‘Overwhelm’</a:t>
            </a:r>
          </a:p>
        </p:txBody>
      </p:sp>
      <p:sp>
        <p:nvSpPr>
          <p:cNvPr id="3" name="Subtitle 2">
            <a:extLst>
              <a:ext uri="{FF2B5EF4-FFF2-40B4-BE49-F238E27FC236}">
                <a16:creationId xmlns:a16="http://schemas.microsoft.com/office/drawing/2014/main" id="{1046C14C-FF25-4786-B70E-EFE0467420E7}"/>
              </a:ext>
            </a:extLst>
          </p:cNvPr>
          <p:cNvSpPr>
            <a:spLocks noGrp="1"/>
          </p:cNvSpPr>
          <p:nvPr>
            <p:ph type="subTitle" idx="1"/>
          </p:nvPr>
        </p:nvSpPr>
        <p:spPr>
          <a:xfrm>
            <a:off x="2479394" y="3429000"/>
            <a:ext cx="4185212" cy="646065"/>
          </a:xfrm>
        </p:spPr>
        <p:txBody>
          <a:bodyPr>
            <a:normAutofit fontScale="92500"/>
          </a:bodyPr>
          <a:lstStyle/>
          <a:p>
            <a:pPr algn="r"/>
            <a:r>
              <a:rPr lang="en-US" sz="3200" dirty="0">
                <a:effectLst>
                  <a:outerShdw blurRad="38100" dist="38100" dir="2700000" algn="tl">
                    <a:srgbClr val="000000">
                      <a:alpha val="43137"/>
                    </a:srgbClr>
                  </a:outerShdw>
                </a:effectLst>
              </a:rPr>
              <a:t>…But NOT giving up</a:t>
            </a:r>
          </a:p>
        </p:txBody>
      </p:sp>
      <p:sp>
        <p:nvSpPr>
          <p:cNvPr id="4" name="TextBox 3">
            <a:extLst>
              <a:ext uri="{FF2B5EF4-FFF2-40B4-BE49-F238E27FC236}">
                <a16:creationId xmlns:a16="http://schemas.microsoft.com/office/drawing/2014/main" id="{24131BF7-B523-4A92-8C62-04EB872E3EB8}"/>
              </a:ext>
            </a:extLst>
          </p:cNvPr>
          <p:cNvSpPr txBox="1"/>
          <p:nvPr/>
        </p:nvSpPr>
        <p:spPr>
          <a:xfrm>
            <a:off x="605848" y="4561933"/>
            <a:ext cx="5836993" cy="1569660"/>
          </a:xfrm>
          <a:prstGeom prst="rect">
            <a:avLst/>
          </a:prstGeom>
          <a:noFill/>
        </p:spPr>
        <p:txBody>
          <a:bodyPr wrap="square" rtlCol="0">
            <a:spAutoFit/>
          </a:bodyPr>
          <a:lstStyle/>
          <a:p>
            <a:r>
              <a:rPr lang="en-US" sz="2400" dirty="0">
                <a:solidFill>
                  <a:schemeClr val="accent1"/>
                </a:solidFill>
                <a:effectLst>
                  <a:outerShdw blurRad="38100" dist="38100" dir="2700000" algn="tl">
                    <a:srgbClr val="000000">
                      <a:alpha val="43137"/>
                    </a:srgbClr>
                  </a:outerShdw>
                </a:effectLst>
              </a:rPr>
              <a:t>Peg Carlson-Bowen</a:t>
            </a:r>
          </a:p>
          <a:p>
            <a:r>
              <a:rPr lang="en-US" sz="2400" dirty="0">
                <a:solidFill>
                  <a:schemeClr val="accent1"/>
                </a:solidFill>
                <a:effectLst>
                  <a:outerShdw blurRad="38100" dist="38100" dir="2700000" algn="tl">
                    <a:srgbClr val="000000">
                      <a:alpha val="43137"/>
                    </a:srgbClr>
                  </a:outerShdw>
                </a:effectLst>
              </a:rPr>
              <a:t>AAUW San Jose </a:t>
            </a:r>
          </a:p>
          <a:p>
            <a:r>
              <a:rPr lang="en-US" sz="2400" dirty="0">
                <a:solidFill>
                  <a:schemeClr val="accent1"/>
                </a:solidFill>
                <a:effectLst>
                  <a:outerShdw blurRad="38100" dist="38100" dir="2700000" algn="tl">
                    <a:srgbClr val="000000">
                      <a:alpha val="43137"/>
                    </a:srgbClr>
                  </a:outerShdw>
                </a:effectLst>
              </a:rPr>
              <a:t>Public Policy Chair</a:t>
            </a:r>
          </a:p>
          <a:p>
            <a:r>
              <a:rPr lang="en-US" sz="2400" dirty="0">
                <a:solidFill>
                  <a:schemeClr val="accent1"/>
                </a:solidFill>
                <a:effectLst>
                  <a:outerShdw blurRad="38100" dist="38100" dir="2700000" algn="tl">
                    <a:srgbClr val="000000">
                      <a:alpha val="43137"/>
                    </a:srgbClr>
                  </a:outerShdw>
                </a:effectLst>
              </a:rPr>
              <a:t>April 2018  AAUW CA Conference</a:t>
            </a:r>
          </a:p>
        </p:txBody>
      </p:sp>
      <p:grpSp>
        <p:nvGrpSpPr>
          <p:cNvPr id="7" name="Group 6">
            <a:extLst>
              <a:ext uri="{FF2B5EF4-FFF2-40B4-BE49-F238E27FC236}">
                <a16:creationId xmlns:a16="http://schemas.microsoft.com/office/drawing/2014/main" id="{3689E8F2-E229-4634-A789-6CE8698ED394}"/>
              </a:ext>
            </a:extLst>
          </p:cNvPr>
          <p:cNvGrpSpPr/>
          <p:nvPr/>
        </p:nvGrpSpPr>
        <p:grpSpPr>
          <a:xfrm>
            <a:off x="6180083" y="4687614"/>
            <a:ext cx="2438400" cy="1303283"/>
            <a:chOff x="6180083" y="4687614"/>
            <a:chExt cx="2438400" cy="1303283"/>
          </a:xfrm>
        </p:grpSpPr>
        <p:sp>
          <p:nvSpPr>
            <p:cNvPr id="5" name="Rectangle 4">
              <a:extLst>
                <a:ext uri="{FF2B5EF4-FFF2-40B4-BE49-F238E27FC236}">
                  <a16:creationId xmlns:a16="http://schemas.microsoft.com/office/drawing/2014/main" id="{E179CB5F-0734-4984-A49F-BA0D1D61D67B}"/>
                </a:ext>
              </a:extLst>
            </p:cNvPr>
            <p:cNvSpPr/>
            <p:nvPr/>
          </p:nvSpPr>
          <p:spPr>
            <a:xfrm>
              <a:off x="6180083" y="4687614"/>
              <a:ext cx="2438400" cy="1303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19A6B9B-0FD0-401E-99A7-65175DD10511}"/>
                </a:ext>
              </a:extLst>
            </p:cNvPr>
            <p:cNvPicPr>
              <a:picLocks noChangeAspect="1"/>
            </p:cNvPicPr>
            <p:nvPr/>
          </p:nvPicPr>
          <p:blipFill>
            <a:blip r:embed="rId3"/>
            <a:stretch>
              <a:fillRect/>
            </a:stretch>
          </p:blipFill>
          <p:spPr>
            <a:xfrm>
              <a:off x="6331718" y="4895898"/>
              <a:ext cx="2135130" cy="901730"/>
            </a:xfrm>
            <a:prstGeom prst="rect">
              <a:avLst/>
            </a:prstGeom>
          </p:spPr>
        </p:pic>
      </p:grpSp>
    </p:spTree>
    <p:extLst>
      <p:ext uri="{BB962C8B-B14F-4D97-AF65-F5344CB8AC3E}">
        <p14:creationId xmlns:p14="http://schemas.microsoft.com/office/powerpoint/2010/main" val="203533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320D-6516-4A49-9185-A81DD079CF6F}"/>
              </a:ext>
            </a:extLst>
          </p:cNvPr>
          <p:cNvSpPr>
            <a:spLocks noGrp="1"/>
          </p:cNvSpPr>
          <p:nvPr>
            <p:ph type="title"/>
          </p:nvPr>
        </p:nvSpPr>
        <p:spPr/>
        <p:txBody>
          <a:bodyPr/>
          <a:lstStyle/>
          <a:p>
            <a:r>
              <a:rPr lang="en-US" sz="4000" dirty="0"/>
              <a:t>Trust can lead to….</a:t>
            </a:r>
          </a:p>
        </p:txBody>
      </p:sp>
      <p:sp>
        <p:nvSpPr>
          <p:cNvPr id="3" name="Content Placeholder 2">
            <a:extLst>
              <a:ext uri="{FF2B5EF4-FFF2-40B4-BE49-F238E27FC236}">
                <a16:creationId xmlns:a16="http://schemas.microsoft.com/office/drawing/2014/main" id="{B4D18DDD-68F1-422E-A6BA-B4F31C701284}"/>
              </a:ext>
            </a:extLst>
          </p:cNvPr>
          <p:cNvSpPr>
            <a:spLocks noGrp="1"/>
          </p:cNvSpPr>
          <p:nvPr>
            <p:ph idx="1"/>
          </p:nvPr>
        </p:nvSpPr>
        <p:spPr>
          <a:xfrm>
            <a:off x="460154" y="2547255"/>
            <a:ext cx="4535962" cy="4201885"/>
          </a:xfrm>
        </p:spPr>
        <p:txBody>
          <a:bodyPr>
            <a:normAutofit/>
          </a:bodyPr>
          <a:lstStyle/>
          <a:p>
            <a:endParaRPr lang="en-US" sz="2800" dirty="0"/>
          </a:p>
          <a:p>
            <a:pPr algn="ctr"/>
            <a:r>
              <a:rPr lang="en-US" sz="2800" dirty="0"/>
              <a:t>Letting go</a:t>
            </a:r>
          </a:p>
          <a:p>
            <a:pPr marL="0" indent="0" algn="ctr">
              <a:buNone/>
            </a:pPr>
            <a:endParaRPr lang="en-US" sz="2800" dirty="0"/>
          </a:p>
          <a:p>
            <a:pPr algn="ctr"/>
            <a:r>
              <a:rPr lang="en-US" sz="2800" dirty="0"/>
              <a:t>Unburdening others</a:t>
            </a:r>
          </a:p>
          <a:p>
            <a:endParaRPr lang="en-US" sz="2800" dirty="0"/>
          </a:p>
        </p:txBody>
      </p:sp>
      <p:pic>
        <p:nvPicPr>
          <p:cNvPr id="5" name="Picture 4">
            <a:extLst>
              <a:ext uri="{FF2B5EF4-FFF2-40B4-BE49-F238E27FC236}">
                <a16:creationId xmlns:a16="http://schemas.microsoft.com/office/drawing/2014/main" id="{7695FEB9-ADBB-47AB-BB93-F1A5BE0BB68E}"/>
              </a:ext>
            </a:extLst>
          </p:cNvPr>
          <p:cNvPicPr>
            <a:picLocks noChangeAspect="1"/>
          </p:cNvPicPr>
          <p:nvPr/>
        </p:nvPicPr>
        <p:blipFill>
          <a:blip r:embed="rId3"/>
          <a:stretch>
            <a:fillRect/>
          </a:stretch>
        </p:blipFill>
        <p:spPr>
          <a:xfrm>
            <a:off x="4996116" y="2773779"/>
            <a:ext cx="3665585" cy="2685550"/>
          </a:xfrm>
          <a:prstGeom prst="rect">
            <a:avLst/>
          </a:prstGeom>
          <a:solidFill>
            <a:srgbClr val="FFFFFF">
              <a:shade val="85000"/>
            </a:srgbClr>
          </a:solidFill>
          <a:ln w="88900" cap="sq">
            <a:solidFill>
              <a:srgbClr val="FFFFFF"/>
            </a:solidFill>
            <a:miter lim="800000"/>
          </a:ln>
          <a:effectLst>
            <a:glow rad="228600">
              <a:schemeClr val="accent4">
                <a:alpha val="40000"/>
              </a:schemeClr>
            </a:glo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732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A4E6-FB17-41EB-9A62-1D3A2A3F4E15}"/>
              </a:ext>
            </a:extLst>
          </p:cNvPr>
          <p:cNvSpPr>
            <a:spLocks noGrp="1"/>
          </p:cNvSpPr>
          <p:nvPr>
            <p:ph type="title"/>
          </p:nvPr>
        </p:nvSpPr>
        <p:spPr>
          <a:xfrm>
            <a:off x="808382" y="1964039"/>
            <a:ext cx="3263267" cy="1712868"/>
          </a:xfrm>
        </p:spPr>
        <p:txBody>
          <a:bodyPr/>
          <a:lstStyle/>
          <a:p>
            <a:r>
              <a:rPr lang="en-US" sz="4800" dirty="0">
                <a:solidFill>
                  <a:schemeClr val="accent1"/>
                </a:solidFill>
                <a:effectLst>
                  <a:outerShdw blurRad="38100" dist="38100" dir="2700000" algn="tl">
                    <a:srgbClr val="000000">
                      <a:alpha val="43137"/>
                    </a:srgbClr>
                  </a:outerShdw>
                </a:effectLst>
              </a:rPr>
              <a:t>Add </a:t>
            </a:r>
            <a:br>
              <a:rPr lang="en-US" sz="4800" dirty="0">
                <a:solidFill>
                  <a:schemeClr val="accent1"/>
                </a:solidFill>
                <a:effectLst>
                  <a:outerShdw blurRad="38100" dist="38100" dir="2700000" algn="tl">
                    <a:srgbClr val="000000">
                      <a:alpha val="43137"/>
                    </a:srgbClr>
                  </a:outerShdw>
                </a:effectLst>
              </a:rPr>
            </a:br>
            <a:r>
              <a:rPr lang="en-US" sz="4800" dirty="0">
                <a:solidFill>
                  <a:schemeClr val="accent1"/>
                </a:solidFill>
                <a:effectLst>
                  <a:outerShdw blurRad="38100" dist="38100" dir="2700000" algn="tl">
                    <a:srgbClr val="000000">
                      <a:alpha val="43137"/>
                    </a:srgbClr>
                  </a:outerShdw>
                </a:effectLst>
              </a:rPr>
              <a:t>Self-Care</a:t>
            </a:r>
          </a:p>
        </p:txBody>
      </p:sp>
      <p:pic>
        <p:nvPicPr>
          <p:cNvPr id="5" name="Content Placeholder 4">
            <a:extLst>
              <a:ext uri="{FF2B5EF4-FFF2-40B4-BE49-F238E27FC236}">
                <a16:creationId xmlns:a16="http://schemas.microsoft.com/office/drawing/2014/main" id="{58F0077B-5C18-44A8-AFFE-6C957CE92CDB}"/>
              </a:ext>
            </a:extLst>
          </p:cNvPr>
          <p:cNvPicPr>
            <a:picLocks noGrp="1" noChangeAspect="1"/>
          </p:cNvPicPr>
          <p:nvPr>
            <p:ph idx="4294967295"/>
          </p:nvPr>
        </p:nvPicPr>
        <p:blipFill>
          <a:blip r:embed="rId2"/>
          <a:stretch>
            <a:fillRect/>
          </a:stretch>
        </p:blipFill>
        <p:spPr>
          <a:xfrm>
            <a:off x="4969308" y="1558925"/>
            <a:ext cx="3894137" cy="3894138"/>
          </a:xfrm>
          <a:prstGeom prst="rect">
            <a:avLst/>
          </a:prstGeom>
          <a:solidFill>
            <a:srgbClr val="FFFFFF">
              <a:shade val="85000"/>
            </a:srgbClr>
          </a:solidFill>
          <a:ln w="88900" cap="sq">
            <a:solidFill>
              <a:srgbClr val="FFFFFF"/>
            </a:solidFill>
            <a:miter lim="800000"/>
          </a:ln>
          <a:effectLst>
            <a:glow rad="228600">
              <a:schemeClr val="accent4">
                <a:alpha val="40000"/>
              </a:schemeClr>
            </a:glow>
            <a:softEdge rad="63500"/>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6442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DC843D0-2072-49E4-936D-471D0227D056}"/>
              </a:ext>
            </a:extLst>
          </p:cNvPr>
          <p:cNvPicPr>
            <a:picLocks noGrp="1" noChangeAspect="1"/>
          </p:cNvPicPr>
          <p:nvPr>
            <p:ph idx="1"/>
          </p:nvPr>
        </p:nvPicPr>
        <p:blipFill>
          <a:blip r:embed="rId3"/>
          <a:stretch>
            <a:fillRect/>
          </a:stretch>
        </p:blipFill>
        <p:spPr>
          <a:xfrm>
            <a:off x="4390509" y="1974326"/>
            <a:ext cx="4448691" cy="3332225"/>
          </a:xfrm>
          <a:prstGeom prst="rect">
            <a:avLst/>
          </a:prstGeom>
          <a:solidFill>
            <a:srgbClr val="FFFFFF">
              <a:shade val="85000"/>
            </a:srgbClr>
          </a:solidFill>
          <a:ln w="88900" cap="sq">
            <a:solidFill>
              <a:srgbClr val="FFFFFF"/>
            </a:solidFill>
            <a:miter lim="800000"/>
          </a:ln>
          <a:effectLst>
            <a:glow rad="127000">
              <a:schemeClr val="accent4"/>
            </a:glow>
          </a:effectLst>
          <a:scene3d>
            <a:camera prst="orthographicFront"/>
            <a:lightRig rig="twoPt" dir="t">
              <a:rot lat="0" lon="0" rev="7200000"/>
            </a:lightRig>
          </a:scene3d>
          <a:sp3d>
            <a:bevelT w="25400" h="19050"/>
            <a:contourClr>
              <a:srgbClr val="FFFFFF"/>
            </a:contourClr>
          </a:sp3d>
        </p:spPr>
      </p:pic>
      <p:sp>
        <p:nvSpPr>
          <p:cNvPr id="6" name="Text Placeholder 5">
            <a:extLst>
              <a:ext uri="{FF2B5EF4-FFF2-40B4-BE49-F238E27FC236}">
                <a16:creationId xmlns:a16="http://schemas.microsoft.com/office/drawing/2014/main" id="{0CAAA381-0062-4FA9-91C4-6C284E31D312}"/>
              </a:ext>
            </a:extLst>
          </p:cNvPr>
          <p:cNvSpPr>
            <a:spLocks noGrp="1"/>
          </p:cNvSpPr>
          <p:nvPr>
            <p:ph type="body" sz="half" idx="2"/>
          </p:nvPr>
        </p:nvSpPr>
        <p:spPr>
          <a:xfrm>
            <a:off x="739463" y="2255520"/>
            <a:ext cx="3256583" cy="2346959"/>
          </a:xfrm>
        </p:spPr>
        <p:txBody>
          <a:bodyPr>
            <a:noAutofit/>
          </a:bodyPr>
          <a:lstStyle/>
          <a:p>
            <a:r>
              <a:rPr lang="en-US" sz="4800" dirty="0">
                <a:effectLst>
                  <a:outerShdw blurRad="38100" dist="38100" dir="2700000" algn="tl">
                    <a:srgbClr val="000000">
                      <a:alpha val="43137"/>
                    </a:srgbClr>
                  </a:outerShdw>
                </a:effectLst>
              </a:rPr>
              <a:t>Quality,</a:t>
            </a:r>
          </a:p>
          <a:p>
            <a:r>
              <a:rPr lang="en-US" sz="4800" dirty="0">
                <a:effectLst>
                  <a:outerShdw blurRad="38100" dist="38100" dir="2700000" algn="tl">
                    <a:srgbClr val="000000">
                      <a:alpha val="43137"/>
                    </a:srgbClr>
                  </a:outerShdw>
                </a:effectLst>
              </a:rPr>
              <a:t>Not Quantity</a:t>
            </a:r>
          </a:p>
        </p:txBody>
      </p:sp>
    </p:spTree>
    <p:extLst>
      <p:ext uri="{BB962C8B-B14F-4D97-AF65-F5344CB8AC3E}">
        <p14:creationId xmlns:p14="http://schemas.microsoft.com/office/powerpoint/2010/main" val="3436081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8C6A-CDD8-46F3-B4B5-037ACB993780}"/>
              </a:ext>
            </a:extLst>
          </p:cNvPr>
          <p:cNvSpPr>
            <a:spLocks noGrp="1"/>
          </p:cNvSpPr>
          <p:nvPr>
            <p:ph type="title"/>
          </p:nvPr>
        </p:nvSpPr>
        <p:spPr/>
        <p:txBody>
          <a:bodyPr/>
          <a:lstStyle/>
          <a:p>
            <a:r>
              <a:rPr lang="en-US" sz="4800" dirty="0"/>
              <a:t>Dealing with News</a:t>
            </a:r>
          </a:p>
        </p:txBody>
      </p:sp>
      <p:sp>
        <p:nvSpPr>
          <p:cNvPr id="3" name="Content Placeholder 2">
            <a:extLst>
              <a:ext uri="{FF2B5EF4-FFF2-40B4-BE49-F238E27FC236}">
                <a16:creationId xmlns:a16="http://schemas.microsoft.com/office/drawing/2014/main" id="{4F145196-0CFF-4B97-B6F1-EB7EF81DC305}"/>
              </a:ext>
            </a:extLst>
          </p:cNvPr>
          <p:cNvSpPr>
            <a:spLocks noGrp="1"/>
          </p:cNvSpPr>
          <p:nvPr>
            <p:ph idx="1"/>
          </p:nvPr>
        </p:nvSpPr>
        <p:spPr>
          <a:xfrm>
            <a:off x="500743" y="2417991"/>
            <a:ext cx="8458200" cy="3873952"/>
          </a:xfrm>
        </p:spPr>
        <p:txBody>
          <a:bodyPr>
            <a:normAutofit/>
          </a:bodyPr>
          <a:lstStyle/>
          <a:p>
            <a:r>
              <a:rPr lang="en-US" sz="3200" dirty="0"/>
              <a:t>Does this </a:t>
            </a:r>
            <a:r>
              <a:rPr lang="en-US" sz="3200" u="sng" dirty="0"/>
              <a:t>relate</a:t>
            </a:r>
            <a:r>
              <a:rPr lang="en-US" sz="3200" dirty="0"/>
              <a:t> to my top three?</a:t>
            </a:r>
          </a:p>
          <a:p>
            <a:r>
              <a:rPr lang="en-US" sz="3200" dirty="0"/>
              <a:t>Do I </a:t>
            </a:r>
            <a:r>
              <a:rPr lang="en-US" sz="3200" u="sng" dirty="0"/>
              <a:t>already</a:t>
            </a:r>
            <a:r>
              <a:rPr lang="en-US" sz="3200" dirty="0"/>
              <a:t> know this?</a:t>
            </a:r>
          </a:p>
          <a:p>
            <a:r>
              <a:rPr lang="en-US" sz="3200" dirty="0"/>
              <a:t>Is this item </a:t>
            </a:r>
            <a:r>
              <a:rPr lang="en-US" sz="3200" u="sng" dirty="0"/>
              <a:t>too</a:t>
            </a:r>
            <a:r>
              <a:rPr lang="en-US" sz="3200" dirty="0"/>
              <a:t> </a:t>
            </a:r>
            <a:r>
              <a:rPr lang="en-US" sz="3200" u="sng" dirty="0"/>
              <a:t>recent</a:t>
            </a:r>
            <a:r>
              <a:rPr lang="en-US" sz="3200" dirty="0"/>
              <a:t>?</a:t>
            </a:r>
          </a:p>
          <a:p>
            <a:r>
              <a:rPr lang="en-US" sz="3200" dirty="0"/>
              <a:t>Is this </a:t>
            </a:r>
            <a:r>
              <a:rPr lang="en-US" sz="3200" u="sng" dirty="0"/>
              <a:t>conjecture</a:t>
            </a:r>
            <a:r>
              <a:rPr lang="en-US" sz="3200" dirty="0"/>
              <a:t>, </a:t>
            </a:r>
            <a:r>
              <a:rPr lang="en-US" sz="3200" u="sng" dirty="0"/>
              <a:t>opinion</a:t>
            </a:r>
            <a:r>
              <a:rPr lang="en-US" sz="3200" dirty="0"/>
              <a:t>, or </a:t>
            </a:r>
            <a:r>
              <a:rPr lang="en-US" sz="3200" u="sng" dirty="0"/>
              <a:t>analysis</a:t>
            </a:r>
            <a:r>
              <a:rPr lang="en-US" sz="3200" dirty="0"/>
              <a:t>?</a:t>
            </a:r>
          </a:p>
          <a:p>
            <a:r>
              <a:rPr lang="en-US" sz="3200" dirty="0"/>
              <a:t>Your attention = $$$$ for news outlets</a:t>
            </a:r>
          </a:p>
          <a:p>
            <a:pPr lvl="1"/>
            <a:endParaRPr lang="en-US" sz="2800" dirty="0"/>
          </a:p>
        </p:txBody>
      </p:sp>
    </p:spTree>
    <p:extLst>
      <p:ext uri="{BB962C8B-B14F-4D97-AF65-F5344CB8AC3E}">
        <p14:creationId xmlns:p14="http://schemas.microsoft.com/office/powerpoint/2010/main" val="202196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AE0698-6CBA-4B06-B6F1-E91FB231142D}"/>
              </a:ext>
            </a:extLst>
          </p:cNvPr>
          <p:cNvSpPr>
            <a:spLocks noGrp="1"/>
          </p:cNvSpPr>
          <p:nvPr>
            <p:ph type="title"/>
          </p:nvPr>
        </p:nvSpPr>
        <p:spPr>
          <a:xfrm>
            <a:off x="804469" y="927099"/>
            <a:ext cx="7705686" cy="709865"/>
          </a:xfrm>
        </p:spPr>
        <p:txBody>
          <a:bodyPr/>
          <a:lstStyle/>
          <a:p>
            <a:r>
              <a:rPr lang="en-US" sz="4400" dirty="0"/>
              <a:t>Consider the News Source</a:t>
            </a:r>
          </a:p>
        </p:txBody>
      </p:sp>
      <p:grpSp>
        <p:nvGrpSpPr>
          <p:cNvPr id="18" name="Group 17">
            <a:extLst>
              <a:ext uri="{FF2B5EF4-FFF2-40B4-BE49-F238E27FC236}">
                <a16:creationId xmlns:a16="http://schemas.microsoft.com/office/drawing/2014/main" id="{FD4521BB-7D63-49C3-A20A-8E676A02739A}"/>
              </a:ext>
            </a:extLst>
          </p:cNvPr>
          <p:cNvGrpSpPr/>
          <p:nvPr/>
        </p:nvGrpSpPr>
        <p:grpSpPr>
          <a:xfrm>
            <a:off x="282035" y="2139500"/>
            <a:ext cx="8570416" cy="4075597"/>
            <a:chOff x="1154953" y="2373085"/>
            <a:chExt cx="10413119" cy="4371125"/>
          </a:xfrm>
        </p:grpSpPr>
        <p:pic>
          <p:nvPicPr>
            <p:cNvPr id="15" name="Picture 14">
              <a:extLst>
                <a:ext uri="{FF2B5EF4-FFF2-40B4-BE49-F238E27FC236}">
                  <a16:creationId xmlns:a16="http://schemas.microsoft.com/office/drawing/2014/main" id="{AAA90DEC-F60B-4511-89C6-3359F1E09CB9}"/>
                </a:ext>
              </a:extLst>
            </p:cNvPr>
            <p:cNvPicPr>
              <a:picLocks noChangeAspect="1"/>
            </p:cNvPicPr>
            <p:nvPr/>
          </p:nvPicPr>
          <p:blipFill rotWithShape="1">
            <a:blip r:embed="rId3"/>
            <a:srcRect b="26506"/>
            <a:stretch/>
          </p:blipFill>
          <p:spPr>
            <a:xfrm>
              <a:off x="5462214" y="4045639"/>
              <a:ext cx="1765900" cy="2698571"/>
            </a:xfrm>
            <a:prstGeom prst="rect">
              <a:avLst/>
            </a:prstGeom>
            <a:effectLst>
              <a:outerShdw blurRad="50800" dist="50800" dir="5400000" algn="tl" rotWithShape="0">
                <a:schemeClr val="accent1">
                  <a:alpha val="40000"/>
                </a:schemeClr>
              </a:outerShdw>
            </a:effectLst>
          </p:spPr>
        </p:pic>
        <p:pic>
          <p:nvPicPr>
            <p:cNvPr id="17" name="Picture 16">
              <a:extLst>
                <a:ext uri="{FF2B5EF4-FFF2-40B4-BE49-F238E27FC236}">
                  <a16:creationId xmlns:a16="http://schemas.microsoft.com/office/drawing/2014/main" id="{78648BEC-624C-4FAB-B7F0-4627CE9AFD4E}"/>
                </a:ext>
              </a:extLst>
            </p:cNvPr>
            <p:cNvPicPr>
              <a:picLocks noChangeAspect="1"/>
            </p:cNvPicPr>
            <p:nvPr/>
          </p:nvPicPr>
          <p:blipFill>
            <a:blip r:embed="rId4"/>
            <a:stretch>
              <a:fillRect/>
            </a:stretch>
          </p:blipFill>
          <p:spPr>
            <a:xfrm>
              <a:off x="1154953" y="2373085"/>
              <a:ext cx="10413119" cy="1840593"/>
            </a:xfrm>
            <a:prstGeom prst="rect">
              <a:avLst/>
            </a:prstGeom>
            <a:effectLst>
              <a:outerShdw blurRad="50800" dist="50800" dir="5400000" algn="tl" rotWithShape="0">
                <a:schemeClr val="accent1">
                  <a:alpha val="40000"/>
                </a:schemeClr>
              </a:outerShdw>
            </a:effectLst>
          </p:spPr>
        </p:pic>
      </p:grpSp>
      <p:sp>
        <p:nvSpPr>
          <p:cNvPr id="23" name="TextBox 22">
            <a:extLst>
              <a:ext uri="{FF2B5EF4-FFF2-40B4-BE49-F238E27FC236}">
                <a16:creationId xmlns:a16="http://schemas.microsoft.com/office/drawing/2014/main" id="{E3D08E3C-5D8D-4BBF-B702-B83759D18C32}"/>
              </a:ext>
            </a:extLst>
          </p:cNvPr>
          <p:cNvSpPr txBox="1"/>
          <p:nvPr/>
        </p:nvSpPr>
        <p:spPr>
          <a:xfrm>
            <a:off x="291549" y="3946467"/>
            <a:ext cx="2539093" cy="461665"/>
          </a:xfrm>
          <a:prstGeom prst="rect">
            <a:avLst/>
          </a:prstGeom>
          <a:noFill/>
        </p:spPr>
        <p:txBody>
          <a:bodyPr wrap="square" rtlCol="0">
            <a:spAutoFit/>
          </a:bodyPr>
          <a:lstStyle/>
          <a:p>
            <a:r>
              <a:rPr lang="en-US" sz="2400" b="1" dirty="0"/>
              <a:t>Progressive</a:t>
            </a:r>
          </a:p>
        </p:txBody>
      </p:sp>
      <p:sp>
        <p:nvSpPr>
          <p:cNvPr id="24" name="TextBox 23">
            <a:extLst>
              <a:ext uri="{FF2B5EF4-FFF2-40B4-BE49-F238E27FC236}">
                <a16:creationId xmlns:a16="http://schemas.microsoft.com/office/drawing/2014/main" id="{4BCDF93E-5B05-4B24-A5EF-E3CC996BC30D}"/>
              </a:ext>
            </a:extLst>
          </p:cNvPr>
          <p:cNvSpPr txBox="1"/>
          <p:nvPr/>
        </p:nvSpPr>
        <p:spPr>
          <a:xfrm>
            <a:off x="6322872" y="3946467"/>
            <a:ext cx="2539093" cy="461665"/>
          </a:xfrm>
          <a:prstGeom prst="rect">
            <a:avLst/>
          </a:prstGeom>
          <a:noFill/>
        </p:spPr>
        <p:txBody>
          <a:bodyPr wrap="square" rtlCol="0">
            <a:spAutoFit/>
          </a:bodyPr>
          <a:lstStyle/>
          <a:p>
            <a:pPr algn="r"/>
            <a:r>
              <a:rPr lang="en-US" sz="2400" b="1" dirty="0"/>
              <a:t>Conservative</a:t>
            </a:r>
          </a:p>
        </p:txBody>
      </p:sp>
      <p:sp>
        <p:nvSpPr>
          <p:cNvPr id="2" name="TextBox 1">
            <a:extLst>
              <a:ext uri="{FF2B5EF4-FFF2-40B4-BE49-F238E27FC236}">
                <a16:creationId xmlns:a16="http://schemas.microsoft.com/office/drawing/2014/main" id="{556FA00E-57E7-4042-8CFB-2A8B38D60E04}"/>
              </a:ext>
            </a:extLst>
          </p:cNvPr>
          <p:cNvSpPr txBox="1"/>
          <p:nvPr/>
        </p:nvSpPr>
        <p:spPr>
          <a:xfrm>
            <a:off x="1011168" y="6305912"/>
            <a:ext cx="7617791" cy="461665"/>
          </a:xfrm>
          <a:prstGeom prst="rect">
            <a:avLst/>
          </a:prstGeom>
          <a:noFill/>
        </p:spPr>
        <p:txBody>
          <a:bodyPr wrap="none" rtlCol="0">
            <a:spAutoFit/>
          </a:bodyPr>
          <a:lstStyle/>
          <a:p>
            <a:r>
              <a:rPr lang="en-US" sz="2400" b="1" dirty="0"/>
              <a:t>Note: Whatever the slant, this is </a:t>
            </a:r>
            <a:r>
              <a:rPr lang="en-US" sz="2400" b="1" i="1" dirty="0"/>
              <a:t>too</a:t>
            </a:r>
            <a:r>
              <a:rPr lang="en-US" sz="2400" b="1" dirty="0"/>
              <a:t> </a:t>
            </a:r>
            <a:r>
              <a:rPr lang="en-US" sz="2400" b="1" i="1" dirty="0"/>
              <a:t>many</a:t>
            </a:r>
            <a:r>
              <a:rPr lang="en-US" sz="2400" b="1" dirty="0"/>
              <a:t> sources.</a:t>
            </a:r>
          </a:p>
        </p:txBody>
      </p:sp>
    </p:spTree>
    <p:extLst>
      <p:ext uri="{BB962C8B-B14F-4D97-AF65-F5344CB8AC3E}">
        <p14:creationId xmlns:p14="http://schemas.microsoft.com/office/powerpoint/2010/main" val="41266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87DA-96E8-4E15-8B21-A6F16AF7DCD0}"/>
              </a:ext>
            </a:extLst>
          </p:cNvPr>
          <p:cNvSpPr>
            <a:spLocks noGrp="1"/>
          </p:cNvSpPr>
          <p:nvPr>
            <p:ph type="title"/>
          </p:nvPr>
        </p:nvSpPr>
        <p:spPr>
          <a:xfrm>
            <a:off x="866439" y="927099"/>
            <a:ext cx="7667961" cy="709865"/>
          </a:xfrm>
        </p:spPr>
        <p:txBody>
          <a:bodyPr/>
          <a:lstStyle/>
          <a:p>
            <a:r>
              <a:rPr lang="en-US" sz="4400" dirty="0"/>
              <a:t>Social/Anti-Social Media</a:t>
            </a:r>
          </a:p>
        </p:txBody>
      </p:sp>
      <p:pic>
        <p:nvPicPr>
          <p:cNvPr id="4" name="Picture 3">
            <a:extLst>
              <a:ext uri="{FF2B5EF4-FFF2-40B4-BE49-F238E27FC236}">
                <a16:creationId xmlns:a16="http://schemas.microsoft.com/office/drawing/2014/main" id="{72DBE039-673F-40F4-8BA8-CB4581D58367}"/>
              </a:ext>
            </a:extLst>
          </p:cNvPr>
          <p:cNvPicPr>
            <a:picLocks noChangeAspect="1"/>
          </p:cNvPicPr>
          <p:nvPr/>
        </p:nvPicPr>
        <p:blipFill>
          <a:blip r:embed="rId3"/>
          <a:stretch>
            <a:fillRect/>
          </a:stretch>
        </p:blipFill>
        <p:spPr>
          <a:xfrm rot="1360923">
            <a:off x="6023187" y="2082012"/>
            <a:ext cx="2613324" cy="1521146"/>
          </a:xfrm>
          <a:prstGeom prst="rect">
            <a:avLst/>
          </a:prstGeom>
          <a:effectLst>
            <a:outerShdw blurRad="50800" dist="50800" dir="5400000" algn="t" rotWithShape="0">
              <a:schemeClr val="accent1">
                <a:alpha val="40000"/>
              </a:schemeClr>
            </a:outerShdw>
          </a:effectLst>
        </p:spPr>
      </p:pic>
      <p:sp>
        <p:nvSpPr>
          <p:cNvPr id="5" name="TextBox 4">
            <a:extLst>
              <a:ext uri="{FF2B5EF4-FFF2-40B4-BE49-F238E27FC236}">
                <a16:creationId xmlns:a16="http://schemas.microsoft.com/office/drawing/2014/main" id="{85618834-6A8F-4855-8C09-91BDE6CF5C7A}"/>
              </a:ext>
            </a:extLst>
          </p:cNvPr>
          <p:cNvSpPr txBox="1"/>
          <p:nvPr/>
        </p:nvSpPr>
        <p:spPr>
          <a:xfrm>
            <a:off x="539390" y="2209552"/>
            <a:ext cx="8289353" cy="3924151"/>
          </a:xfrm>
          <a:prstGeom prst="rect">
            <a:avLst/>
          </a:prstGeom>
          <a:noFill/>
        </p:spPr>
        <p:txBody>
          <a:bodyPr wrap="square" rtlCol="0">
            <a:spAutoFit/>
          </a:bodyPr>
          <a:lstStyle/>
          <a:p>
            <a:pPr marL="214308" indent="-214308">
              <a:spcBef>
                <a:spcPts val="450"/>
              </a:spcBef>
              <a:buFont typeface="Arial" panose="020B0604020202020204" pitchFamily="34" charset="0"/>
              <a:buChar char="•"/>
            </a:pPr>
            <a:r>
              <a:rPr lang="en-US" sz="2800" dirty="0"/>
              <a:t>Don’t read the comments</a:t>
            </a:r>
          </a:p>
          <a:p>
            <a:pPr marL="214308" indent="-214308">
              <a:spcBef>
                <a:spcPts val="450"/>
              </a:spcBef>
              <a:buFont typeface="Arial" panose="020B0604020202020204" pitchFamily="34" charset="0"/>
              <a:buChar char="•"/>
            </a:pPr>
            <a:r>
              <a:rPr lang="en-US" sz="2800" dirty="0"/>
              <a:t>Okay, so you read them– </a:t>
            </a:r>
            <a:br>
              <a:rPr lang="en-US" sz="2800" dirty="0"/>
            </a:br>
            <a:r>
              <a:rPr lang="en-US" sz="2800" i="1" dirty="0"/>
              <a:t>don’t</a:t>
            </a:r>
            <a:r>
              <a:rPr lang="en-US" sz="2800" dirty="0"/>
              <a:t> respond</a:t>
            </a:r>
          </a:p>
          <a:p>
            <a:pPr marL="214308" indent="-214308">
              <a:spcBef>
                <a:spcPts val="450"/>
              </a:spcBef>
              <a:buFont typeface="Arial" panose="020B0604020202020204" pitchFamily="34" charset="0"/>
              <a:buChar char="•"/>
            </a:pPr>
            <a:r>
              <a:rPr lang="en-US" sz="2800" dirty="0"/>
              <a:t>Watch your emotional temperature</a:t>
            </a:r>
          </a:p>
          <a:p>
            <a:pPr marL="214308" indent="-214308">
              <a:spcBef>
                <a:spcPts val="450"/>
              </a:spcBef>
              <a:buFont typeface="Arial" panose="020B0604020202020204" pitchFamily="34" charset="0"/>
              <a:buChar char="•"/>
            </a:pPr>
            <a:r>
              <a:rPr lang="en-US" sz="2800" dirty="0"/>
              <a:t>Identify your trigger words</a:t>
            </a:r>
          </a:p>
          <a:p>
            <a:pPr marL="214308" indent="-214308">
              <a:spcBef>
                <a:spcPts val="450"/>
              </a:spcBef>
              <a:buFont typeface="Arial" panose="020B0604020202020204" pitchFamily="34" charset="0"/>
              <a:buChar char="•"/>
            </a:pPr>
            <a:r>
              <a:rPr lang="en-US" sz="2800" dirty="0"/>
              <a:t>DVR the news…and use fast forward</a:t>
            </a:r>
          </a:p>
          <a:p>
            <a:pPr marL="214308" indent="-214308">
              <a:spcBef>
                <a:spcPts val="450"/>
              </a:spcBef>
              <a:buFont typeface="Arial" panose="020B0604020202020204" pitchFamily="34" charset="0"/>
              <a:buChar char="•"/>
            </a:pPr>
            <a:r>
              <a:rPr lang="en-US" sz="2800" dirty="0"/>
              <a:t>Online communities to provide </a:t>
            </a:r>
            <a:r>
              <a:rPr lang="en-US" sz="2800" u="sng" dirty="0"/>
              <a:t>support</a:t>
            </a:r>
          </a:p>
          <a:p>
            <a:pPr marL="214308" indent="-214308">
              <a:spcBef>
                <a:spcPts val="450"/>
              </a:spcBef>
              <a:buFont typeface="Arial" panose="020B0604020202020204" pitchFamily="34" charset="0"/>
              <a:buChar char="•"/>
            </a:pPr>
            <a:r>
              <a:rPr lang="en-US" sz="2800" dirty="0"/>
              <a:t>Rationing: odds and evens</a:t>
            </a:r>
          </a:p>
        </p:txBody>
      </p:sp>
    </p:spTree>
    <p:extLst>
      <p:ext uri="{BB962C8B-B14F-4D97-AF65-F5344CB8AC3E}">
        <p14:creationId xmlns:p14="http://schemas.microsoft.com/office/powerpoint/2010/main" val="334692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7F3FA-FB19-4943-B426-7DC470235FAD}"/>
              </a:ext>
            </a:extLst>
          </p:cNvPr>
          <p:cNvSpPr>
            <a:spLocks noGrp="1"/>
          </p:cNvSpPr>
          <p:nvPr>
            <p:ph type="title"/>
          </p:nvPr>
        </p:nvSpPr>
        <p:spPr>
          <a:xfrm>
            <a:off x="689924" y="727102"/>
            <a:ext cx="7764151" cy="2895658"/>
          </a:xfrm>
        </p:spPr>
        <p:txBody>
          <a:bodyPr/>
          <a:lstStyle/>
          <a:p>
            <a:pPr algn="ctr"/>
            <a:r>
              <a:rPr lang="en-US" i="1" u="sng" dirty="0"/>
              <a:t>Successful</a:t>
            </a:r>
            <a:r>
              <a:rPr lang="en-US" i="1" dirty="0"/>
              <a:t> social movements don’t win by convincing the fringes, but by finding common denominators.</a:t>
            </a:r>
          </a:p>
        </p:txBody>
      </p:sp>
      <p:sp>
        <p:nvSpPr>
          <p:cNvPr id="3" name="Content Placeholder 2">
            <a:extLst>
              <a:ext uri="{FF2B5EF4-FFF2-40B4-BE49-F238E27FC236}">
                <a16:creationId xmlns:a16="http://schemas.microsoft.com/office/drawing/2014/main" id="{B0EABE53-818F-4E8F-B62C-9724BAD7561E}"/>
              </a:ext>
            </a:extLst>
          </p:cNvPr>
          <p:cNvSpPr>
            <a:spLocks noGrp="1"/>
          </p:cNvSpPr>
          <p:nvPr>
            <p:ph type="body" sz="half" idx="2"/>
          </p:nvPr>
        </p:nvSpPr>
        <p:spPr>
          <a:xfrm>
            <a:off x="0" y="5000815"/>
            <a:ext cx="8945217" cy="1024065"/>
          </a:xfrm>
        </p:spPr>
        <p:txBody>
          <a:bodyPr>
            <a:noAutofit/>
          </a:bodyPr>
          <a:lstStyle/>
          <a:p>
            <a:pPr marL="0" indent="0">
              <a:spcBef>
                <a:spcPts val="450"/>
              </a:spcBef>
              <a:buNone/>
            </a:pPr>
            <a:endParaRPr lang="en-US" sz="700" dirty="0"/>
          </a:p>
          <a:p>
            <a:pPr marL="0" indent="0" algn="ctr">
              <a:buNone/>
            </a:pPr>
            <a:endParaRPr lang="en-US" sz="700" i="1" dirty="0"/>
          </a:p>
          <a:p>
            <a:pPr marL="0" indent="0" algn="r">
              <a:buNone/>
            </a:pPr>
            <a:r>
              <a:rPr lang="en-US" sz="3600" dirty="0"/>
              <a:t>    </a:t>
            </a:r>
            <a:r>
              <a:rPr lang="en-US" sz="2400" dirty="0"/>
              <a:t>Successful Non-Violent Social Movements Course,</a:t>
            </a:r>
          </a:p>
          <a:p>
            <a:pPr marL="0" indent="0" algn="r">
              <a:buNone/>
            </a:pPr>
            <a:r>
              <a:rPr lang="en-US" sz="2400" dirty="0"/>
              <a:t>Harvard University</a:t>
            </a:r>
            <a:endParaRPr lang="en-US" sz="3600" dirty="0"/>
          </a:p>
          <a:p>
            <a:pPr marL="0" indent="0">
              <a:buNone/>
            </a:pPr>
            <a:endParaRPr lang="en-US" sz="700" dirty="0"/>
          </a:p>
          <a:p>
            <a:pPr marL="0" indent="0">
              <a:buNone/>
            </a:pPr>
            <a:endParaRPr lang="en-US" sz="700" dirty="0"/>
          </a:p>
          <a:p>
            <a:pPr marL="0" indent="0">
              <a:buNone/>
            </a:pPr>
            <a:endParaRPr lang="en-US" sz="700" dirty="0"/>
          </a:p>
        </p:txBody>
      </p:sp>
    </p:spTree>
    <p:extLst>
      <p:ext uri="{BB962C8B-B14F-4D97-AF65-F5344CB8AC3E}">
        <p14:creationId xmlns:p14="http://schemas.microsoft.com/office/powerpoint/2010/main" val="16338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E5A0-A770-4C2F-A04B-A25DF98CFE23}"/>
              </a:ext>
            </a:extLst>
          </p:cNvPr>
          <p:cNvSpPr>
            <a:spLocks noGrp="1"/>
          </p:cNvSpPr>
          <p:nvPr>
            <p:ph type="title"/>
          </p:nvPr>
        </p:nvSpPr>
        <p:spPr/>
        <p:txBody>
          <a:bodyPr/>
          <a:lstStyle/>
          <a:p>
            <a:r>
              <a:rPr lang="en-US" dirty="0"/>
              <a:t>Handling Incoming Appeals</a:t>
            </a:r>
          </a:p>
        </p:txBody>
      </p:sp>
      <p:sp>
        <p:nvSpPr>
          <p:cNvPr id="3" name="Content Placeholder 2">
            <a:extLst>
              <a:ext uri="{FF2B5EF4-FFF2-40B4-BE49-F238E27FC236}">
                <a16:creationId xmlns:a16="http://schemas.microsoft.com/office/drawing/2014/main" id="{5D72E9A9-2B97-4D31-9DAF-93664F3E16B3}"/>
              </a:ext>
            </a:extLst>
          </p:cNvPr>
          <p:cNvSpPr>
            <a:spLocks noGrp="1"/>
          </p:cNvSpPr>
          <p:nvPr>
            <p:ph idx="1"/>
          </p:nvPr>
        </p:nvSpPr>
        <p:spPr>
          <a:xfrm>
            <a:off x="606668" y="2478809"/>
            <a:ext cx="7176123" cy="3530600"/>
          </a:xfrm>
        </p:spPr>
        <p:txBody>
          <a:bodyPr>
            <a:normAutofit/>
          </a:bodyPr>
          <a:lstStyle/>
          <a:p>
            <a:r>
              <a:rPr lang="en-US" sz="2800" dirty="0"/>
              <a:t>Sign this petition </a:t>
            </a:r>
          </a:p>
          <a:p>
            <a:r>
              <a:rPr lang="en-US" sz="2800" dirty="0"/>
              <a:t>Send this pre-formatted letter…</a:t>
            </a:r>
          </a:p>
          <a:p>
            <a:r>
              <a:rPr lang="en-US" sz="2800" dirty="0"/>
              <a:t>Join a group…</a:t>
            </a:r>
          </a:p>
          <a:p>
            <a:r>
              <a:rPr lang="en-US" sz="2800" dirty="0"/>
              <a:t>Start a new organization…</a:t>
            </a:r>
          </a:p>
          <a:p>
            <a:r>
              <a:rPr lang="en-US" sz="2800" dirty="0"/>
              <a:t>Give money…</a:t>
            </a:r>
          </a:p>
          <a:p>
            <a:r>
              <a:rPr lang="en-US" sz="2800" dirty="0"/>
              <a:t>Contact your legislator</a:t>
            </a:r>
          </a:p>
          <a:p>
            <a:endParaRPr lang="en-US" sz="2800" dirty="0"/>
          </a:p>
        </p:txBody>
      </p:sp>
    </p:spTree>
    <p:extLst>
      <p:ext uri="{BB962C8B-B14F-4D97-AF65-F5344CB8AC3E}">
        <p14:creationId xmlns:p14="http://schemas.microsoft.com/office/powerpoint/2010/main" val="2481219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336D-5F1F-4202-AD26-9BC2EDA75C81}"/>
              </a:ext>
            </a:extLst>
          </p:cNvPr>
          <p:cNvSpPr>
            <a:spLocks noGrp="1"/>
          </p:cNvSpPr>
          <p:nvPr>
            <p:ph type="title"/>
          </p:nvPr>
        </p:nvSpPr>
        <p:spPr>
          <a:xfrm>
            <a:off x="931535" y="2114369"/>
            <a:ext cx="3263267" cy="1712868"/>
          </a:xfrm>
        </p:spPr>
        <p:txBody>
          <a:bodyPr/>
          <a:lstStyle/>
          <a:p>
            <a:r>
              <a:rPr lang="en-US" sz="4800" dirty="0">
                <a:solidFill>
                  <a:schemeClr val="accent1"/>
                </a:solidFill>
                <a:effectLst>
                  <a:outerShdw blurRad="38100" dist="38100" dir="2700000" algn="tl">
                    <a:srgbClr val="000000">
                      <a:alpha val="43137"/>
                    </a:srgbClr>
                  </a:outerShdw>
                </a:effectLst>
              </a:rPr>
              <a:t>Act</a:t>
            </a:r>
          </a:p>
        </p:txBody>
      </p:sp>
      <p:pic>
        <p:nvPicPr>
          <p:cNvPr id="4" name="Picture 3">
            <a:extLst>
              <a:ext uri="{FF2B5EF4-FFF2-40B4-BE49-F238E27FC236}">
                <a16:creationId xmlns:a16="http://schemas.microsoft.com/office/drawing/2014/main" id="{3F5B12B6-81E7-487F-8033-CBA93677DF59}"/>
              </a:ext>
            </a:extLst>
          </p:cNvPr>
          <p:cNvPicPr>
            <a:picLocks noChangeAspect="1"/>
          </p:cNvPicPr>
          <p:nvPr/>
        </p:nvPicPr>
        <p:blipFill>
          <a:blip r:embed="rId3"/>
          <a:stretch>
            <a:fillRect/>
          </a:stretch>
        </p:blipFill>
        <p:spPr>
          <a:xfrm>
            <a:off x="5191562" y="616634"/>
            <a:ext cx="3212460" cy="2354169"/>
          </a:xfrm>
          <a:prstGeom prst="rect">
            <a:avLst/>
          </a:prstGeom>
          <a:solidFill>
            <a:srgbClr val="FFFFFF">
              <a:shade val="85000"/>
            </a:srgbClr>
          </a:solidFill>
          <a:ln w="88900" cap="sq">
            <a:solidFill>
              <a:srgbClr val="FFFFFF"/>
            </a:solidFill>
            <a:miter lim="800000"/>
          </a:ln>
          <a:effectLst>
            <a:glow rad="63500">
              <a:schemeClr val="accent4">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2">
            <a:extLst>
              <a:ext uri="{FF2B5EF4-FFF2-40B4-BE49-F238E27FC236}">
                <a16:creationId xmlns:a16="http://schemas.microsoft.com/office/drawing/2014/main" id="{608A271F-CC1C-420F-BE00-30AF40874170}"/>
              </a:ext>
            </a:extLst>
          </p:cNvPr>
          <p:cNvSpPr>
            <a:spLocks noGrp="1"/>
          </p:cNvSpPr>
          <p:nvPr>
            <p:ph type="body" idx="1"/>
          </p:nvPr>
        </p:nvSpPr>
        <p:spPr>
          <a:xfrm>
            <a:off x="5068059" y="2760266"/>
            <a:ext cx="3706687" cy="4381752"/>
          </a:xfrm>
        </p:spPr>
        <p:txBody>
          <a:bodyPr>
            <a:normAutofit/>
          </a:bodyPr>
          <a:lstStyle/>
          <a:p>
            <a:r>
              <a:rPr lang="en-US" sz="4400" cap="none" dirty="0">
                <a:solidFill>
                  <a:schemeClr val="tx1"/>
                </a:solidFill>
                <a:latin typeface="Bradley Hand ITC" panose="03070402050302030203" pitchFamily="66" charset="0"/>
              </a:rPr>
              <a:t>“Action is the antidote to despair.”</a:t>
            </a:r>
          </a:p>
          <a:p>
            <a:pPr algn="r"/>
            <a:r>
              <a:rPr lang="en-US" sz="4400" cap="none" dirty="0">
                <a:solidFill>
                  <a:schemeClr val="tx1"/>
                </a:solidFill>
                <a:latin typeface="Bradley Hand ITC" panose="03070402050302030203" pitchFamily="66" charset="0"/>
              </a:rPr>
              <a:t>Joan Baez</a:t>
            </a:r>
          </a:p>
        </p:txBody>
      </p:sp>
    </p:spTree>
    <p:extLst>
      <p:ext uri="{BB962C8B-B14F-4D97-AF65-F5344CB8AC3E}">
        <p14:creationId xmlns:p14="http://schemas.microsoft.com/office/powerpoint/2010/main" val="1190393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C7D5E-E4C4-4391-A7D2-1DDD881B52A1}"/>
              </a:ext>
            </a:extLst>
          </p:cNvPr>
          <p:cNvSpPr>
            <a:spLocks noGrp="1"/>
          </p:cNvSpPr>
          <p:nvPr>
            <p:ph type="title"/>
          </p:nvPr>
        </p:nvSpPr>
        <p:spPr>
          <a:xfrm>
            <a:off x="4684642" y="1021486"/>
            <a:ext cx="4613958" cy="4999263"/>
          </a:xfrm>
        </p:spPr>
        <p:txBody>
          <a:bodyPr/>
          <a:lstStyle/>
          <a:p>
            <a:r>
              <a:rPr lang="en-US" sz="2800" i="1" dirty="0">
                <a:solidFill>
                  <a:schemeClr val="tx1"/>
                </a:solidFill>
              </a:rPr>
              <a:t>“Self-criticism is consistently associated with less motivation…. </a:t>
            </a:r>
            <a:br>
              <a:rPr lang="en-US" sz="2800" i="1" dirty="0">
                <a:solidFill>
                  <a:schemeClr val="tx1"/>
                </a:solidFill>
              </a:rPr>
            </a:br>
            <a:br>
              <a:rPr lang="en-US" sz="2800" i="1" dirty="0">
                <a:solidFill>
                  <a:schemeClr val="tx1"/>
                </a:solidFill>
              </a:rPr>
            </a:br>
            <a:r>
              <a:rPr lang="en-US" sz="2800" i="1" dirty="0">
                <a:solidFill>
                  <a:schemeClr val="tx1"/>
                </a:solidFill>
              </a:rPr>
              <a:t>It is also one of the single biggest predictors of depression….”</a:t>
            </a:r>
            <a:endParaRPr lang="en-US" sz="2800" dirty="0">
              <a:solidFill>
                <a:schemeClr val="tx1"/>
              </a:solidFill>
            </a:endParaRPr>
          </a:p>
        </p:txBody>
      </p:sp>
      <p:sp>
        <p:nvSpPr>
          <p:cNvPr id="3" name="Content Placeholder 2">
            <a:extLst>
              <a:ext uri="{FF2B5EF4-FFF2-40B4-BE49-F238E27FC236}">
                <a16:creationId xmlns:a16="http://schemas.microsoft.com/office/drawing/2014/main" id="{2FB6AD31-F825-4642-B194-C4BF341BBF2C}"/>
              </a:ext>
            </a:extLst>
          </p:cNvPr>
          <p:cNvSpPr>
            <a:spLocks noGrp="1"/>
          </p:cNvSpPr>
          <p:nvPr>
            <p:ph type="body" idx="1"/>
          </p:nvPr>
        </p:nvSpPr>
        <p:spPr>
          <a:xfrm>
            <a:off x="1037820" y="1260023"/>
            <a:ext cx="3262038" cy="4084863"/>
          </a:xfrm>
        </p:spPr>
        <p:txBody>
          <a:bodyPr>
            <a:normAutofit/>
          </a:bodyPr>
          <a:lstStyle/>
          <a:p>
            <a:pPr algn="ctr"/>
            <a:r>
              <a:rPr lang="en-US" sz="6000" dirty="0">
                <a:effectLst>
                  <a:outerShdw blurRad="38100" dist="38100" dir="2700000" algn="tl">
                    <a:srgbClr val="000000">
                      <a:alpha val="43137"/>
                    </a:srgbClr>
                  </a:outerShdw>
                </a:effectLst>
              </a:rPr>
              <a:t>First, </a:t>
            </a:r>
          </a:p>
          <a:p>
            <a:pPr algn="ctr"/>
            <a:r>
              <a:rPr lang="en-US" sz="6000" dirty="0">
                <a:effectLst>
                  <a:outerShdw blurRad="38100" dist="38100" dir="2700000" algn="tl">
                    <a:srgbClr val="000000">
                      <a:alpha val="43137"/>
                    </a:srgbClr>
                  </a:outerShdw>
                </a:effectLst>
              </a:rPr>
              <a:t>give up guilt</a:t>
            </a:r>
          </a:p>
        </p:txBody>
      </p:sp>
      <p:sp>
        <p:nvSpPr>
          <p:cNvPr id="4" name="Text Placeholder 3">
            <a:extLst>
              <a:ext uri="{FF2B5EF4-FFF2-40B4-BE49-F238E27FC236}">
                <a16:creationId xmlns:a16="http://schemas.microsoft.com/office/drawing/2014/main" id="{64FBDD15-7066-4264-B120-E04C7F60D9D5}"/>
              </a:ext>
            </a:extLst>
          </p:cNvPr>
          <p:cNvSpPr>
            <a:spLocks noGrp="1"/>
          </p:cNvSpPr>
          <p:nvPr>
            <p:ph type="body" sz="half" idx="4294967295"/>
          </p:nvPr>
        </p:nvSpPr>
        <p:spPr>
          <a:xfrm>
            <a:off x="382588" y="6432550"/>
            <a:ext cx="8761412" cy="425450"/>
          </a:xfrm>
        </p:spPr>
        <p:txBody>
          <a:bodyPr>
            <a:normAutofit fontScale="70000" lnSpcReduction="20000"/>
          </a:bodyPr>
          <a:lstStyle/>
          <a:p>
            <a:pPr marL="0" indent="0">
              <a:buNone/>
            </a:pPr>
            <a:r>
              <a:rPr lang="en-US" i="1" dirty="0">
                <a:solidFill>
                  <a:schemeClr val="tx1"/>
                </a:solidFill>
              </a:rPr>
              <a:t>The Willpower Instinct: How Self-Control Works, Why It Matters and What You Can Do to Get More of It”</a:t>
            </a:r>
          </a:p>
          <a:p>
            <a:pPr marL="0" indent="0">
              <a:buNone/>
            </a:pPr>
            <a:endParaRPr lang="en-US" dirty="0">
              <a:solidFill>
                <a:schemeClr val="tx1"/>
              </a:solidFill>
            </a:endParaRPr>
          </a:p>
        </p:txBody>
      </p:sp>
    </p:spTree>
    <p:extLst>
      <p:ext uri="{BB962C8B-B14F-4D97-AF65-F5344CB8AC3E}">
        <p14:creationId xmlns:p14="http://schemas.microsoft.com/office/powerpoint/2010/main" val="2271602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F33A-4092-41E8-97E3-D0D73695A4E2}"/>
              </a:ext>
            </a:extLst>
          </p:cNvPr>
          <p:cNvSpPr>
            <a:spLocks noGrp="1"/>
          </p:cNvSpPr>
          <p:nvPr>
            <p:ph type="title"/>
          </p:nvPr>
        </p:nvSpPr>
        <p:spPr/>
        <p:txBody>
          <a:bodyPr/>
          <a:lstStyle/>
          <a:p>
            <a:r>
              <a:rPr lang="en-US" sz="4800" dirty="0"/>
              <a:t>Agenda</a:t>
            </a:r>
          </a:p>
        </p:txBody>
      </p:sp>
      <p:sp>
        <p:nvSpPr>
          <p:cNvPr id="3" name="Content Placeholder 2">
            <a:extLst>
              <a:ext uri="{FF2B5EF4-FFF2-40B4-BE49-F238E27FC236}">
                <a16:creationId xmlns:a16="http://schemas.microsoft.com/office/drawing/2014/main" id="{D5AD61B0-4976-414F-B563-7B0298CA0978}"/>
              </a:ext>
            </a:extLst>
          </p:cNvPr>
          <p:cNvSpPr>
            <a:spLocks noGrp="1"/>
          </p:cNvSpPr>
          <p:nvPr>
            <p:ph idx="1"/>
          </p:nvPr>
        </p:nvSpPr>
        <p:spPr>
          <a:xfrm>
            <a:off x="430790" y="1861457"/>
            <a:ext cx="6571059" cy="4147457"/>
          </a:xfrm>
        </p:spPr>
        <p:txBody>
          <a:bodyPr>
            <a:normAutofit/>
          </a:bodyPr>
          <a:lstStyle/>
          <a:p>
            <a:pPr marL="0" indent="0">
              <a:buNone/>
            </a:pPr>
            <a:endParaRPr lang="en-US" sz="3200" dirty="0"/>
          </a:p>
          <a:p>
            <a:r>
              <a:rPr lang="en-US" sz="3200" dirty="0"/>
              <a:t>Where Are You?</a:t>
            </a:r>
          </a:p>
          <a:p>
            <a:r>
              <a:rPr lang="en-US" sz="3200" dirty="0"/>
              <a:t>What’s Important to you?</a:t>
            </a:r>
            <a:endParaRPr lang="en-US" sz="2800" dirty="0"/>
          </a:p>
          <a:p>
            <a:r>
              <a:rPr lang="en-US" sz="3200" dirty="0"/>
              <a:t>How to Manage</a:t>
            </a:r>
          </a:p>
          <a:p>
            <a:r>
              <a:rPr lang="en-US" sz="3200" dirty="0"/>
              <a:t>Taking Action</a:t>
            </a:r>
          </a:p>
          <a:p>
            <a:r>
              <a:rPr lang="en-US" sz="3200" dirty="0"/>
              <a:t>Letting Go</a:t>
            </a:r>
            <a:endParaRPr lang="en-US" sz="2800" dirty="0"/>
          </a:p>
          <a:p>
            <a:endParaRPr lang="en-US" sz="3200" dirty="0"/>
          </a:p>
          <a:p>
            <a:endParaRPr lang="en-US" sz="3200" dirty="0"/>
          </a:p>
        </p:txBody>
      </p:sp>
    </p:spTree>
    <p:extLst>
      <p:ext uri="{BB962C8B-B14F-4D97-AF65-F5344CB8AC3E}">
        <p14:creationId xmlns:p14="http://schemas.microsoft.com/office/powerpoint/2010/main" val="2486843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92283-E669-4A3F-A29A-06D58A3AC6AA}"/>
              </a:ext>
            </a:extLst>
          </p:cNvPr>
          <p:cNvSpPr>
            <a:spLocks noGrp="1"/>
          </p:cNvSpPr>
          <p:nvPr>
            <p:ph type="title"/>
          </p:nvPr>
        </p:nvSpPr>
        <p:spPr/>
        <p:txBody>
          <a:bodyPr/>
          <a:lstStyle/>
          <a:p>
            <a:r>
              <a:rPr lang="en-US" dirty="0"/>
              <a:t>It’s more important to get started than to succeed.</a:t>
            </a:r>
          </a:p>
        </p:txBody>
      </p:sp>
      <p:sp>
        <p:nvSpPr>
          <p:cNvPr id="6" name="Text Placeholder 5">
            <a:extLst>
              <a:ext uri="{FF2B5EF4-FFF2-40B4-BE49-F238E27FC236}">
                <a16:creationId xmlns:a16="http://schemas.microsoft.com/office/drawing/2014/main" id="{03520199-220F-4789-BF8F-A4EFF285661A}"/>
              </a:ext>
            </a:extLst>
          </p:cNvPr>
          <p:cNvSpPr>
            <a:spLocks noGrp="1"/>
          </p:cNvSpPr>
          <p:nvPr>
            <p:ph type="body" sz="half" idx="13"/>
          </p:nvPr>
        </p:nvSpPr>
        <p:spPr>
          <a:xfrm>
            <a:off x="1387279" y="3809278"/>
            <a:ext cx="5646142" cy="715425"/>
          </a:xfrm>
        </p:spPr>
        <p:txBody>
          <a:bodyPr>
            <a:normAutofit/>
          </a:bodyPr>
          <a:lstStyle/>
          <a:p>
            <a:pPr algn="r"/>
            <a:r>
              <a:rPr lang="en-US" sz="2400" dirty="0"/>
              <a:t>James Clear</a:t>
            </a:r>
          </a:p>
        </p:txBody>
      </p:sp>
      <p:sp>
        <p:nvSpPr>
          <p:cNvPr id="5" name="Text Placeholder 4">
            <a:extLst>
              <a:ext uri="{FF2B5EF4-FFF2-40B4-BE49-F238E27FC236}">
                <a16:creationId xmlns:a16="http://schemas.microsoft.com/office/drawing/2014/main" id="{226D6D69-0BF2-4891-B802-7C4CDFEECEF3}"/>
              </a:ext>
            </a:extLst>
          </p:cNvPr>
          <p:cNvSpPr>
            <a:spLocks noGrp="1"/>
          </p:cNvSpPr>
          <p:nvPr>
            <p:ph type="body" sz="half" idx="2"/>
          </p:nvPr>
        </p:nvSpPr>
        <p:spPr>
          <a:xfrm>
            <a:off x="536028" y="4843159"/>
            <a:ext cx="8071944" cy="1731061"/>
          </a:xfrm>
        </p:spPr>
        <p:txBody>
          <a:bodyPr>
            <a:normAutofit/>
          </a:bodyPr>
          <a:lstStyle/>
          <a:p>
            <a:r>
              <a:rPr lang="en-US" sz="2800" dirty="0"/>
              <a:t>“To overcome procrastination, find a way to start your task in less than two minutes….You don’t even have to finish….”</a:t>
            </a:r>
          </a:p>
        </p:txBody>
      </p:sp>
    </p:spTree>
    <p:extLst>
      <p:ext uri="{BB962C8B-B14F-4D97-AF65-F5344CB8AC3E}">
        <p14:creationId xmlns:p14="http://schemas.microsoft.com/office/powerpoint/2010/main" val="3475405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62180-94EB-477E-9E8B-FD00B2EB5E61}"/>
              </a:ext>
            </a:extLst>
          </p:cNvPr>
          <p:cNvSpPr>
            <a:spLocks noGrp="1"/>
          </p:cNvSpPr>
          <p:nvPr>
            <p:ph type="title"/>
          </p:nvPr>
        </p:nvSpPr>
        <p:spPr/>
        <p:txBody>
          <a:bodyPr/>
          <a:lstStyle/>
          <a:p>
            <a:r>
              <a:rPr lang="en-US" dirty="0"/>
              <a:t>Rethink Goals</a:t>
            </a:r>
          </a:p>
        </p:txBody>
      </p:sp>
      <p:sp>
        <p:nvSpPr>
          <p:cNvPr id="5" name="Content Placeholder 4">
            <a:extLst>
              <a:ext uri="{FF2B5EF4-FFF2-40B4-BE49-F238E27FC236}">
                <a16:creationId xmlns:a16="http://schemas.microsoft.com/office/drawing/2014/main" id="{A85D8CFE-94BB-4A50-939E-1D483F340C6F}"/>
              </a:ext>
            </a:extLst>
          </p:cNvPr>
          <p:cNvSpPr>
            <a:spLocks noGrp="1"/>
          </p:cNvSpPr>
          <p:nvPr>
            <p:ph idx="1"/>
          </p:nvPr>
        </p:nvSpPr>
        <p:spPr>
          <a:xfrm>
            <a:off x="646580" y="2316479"/>
            <a:ext cx="7850839" cy="4270177"/>
          </a:xfrm>
        </p:spPr>
        <p:txBody>
          <a:bodyPr>
            <a:normAutofit/>
          </a:bodyPr>
          <a:lstStyle/>
          <a:p>
            <a:r>
              <a:rPr lang="en-US" sz="2400" dirty="0"/>
              <a:t>Goals put happiness off into the future; </a:t>
            </a:r>
            <a:br>
              <a:rPr lang="en-US" sz="2400" dirty="0"/>
            </a:br>
            <a:r>
              <a:rPr lang="en-US" sz="2400" dirty="0"/>
              <a:t>pull rewards into the present</a:t>
            </a:r>
          </a:p>
          <a:p>
            <a:r>
              <a:rPr lang="en-US" sz="2400" dirty="0"/>
              <a:t>Micro goals help you start; small increments add up and produce more consistent results</a:t>
            </a:r>
          </a:p>
          <a:p>
            <a:r>
              <a:rPr lang="en-US" sz="2400" dirty="0"/>
              <a:t>Break tasks into easily achievable actions</a:t>
            </a:r>
          </a:p>
          <a:p>
            <a:r>
              <a:rPr lang="en-US" sz="2400" dirty="0"/>
              <a:t>Don’t push harder; remove more obstacles</a:t>
            </a:r>
          </a:p>
          <a:p>
            <a:r>
              <a:rPr lang="en-US" sz="2400" dirty="0"/>
              <a:t>Environment is more important than motivation</a:t>
            </a:r>
          </a:p>
          <a:p>
            <a:r>
              <a:rPr lang="en-US" sz="2400" dirty="0"/>
              <a:t>Set up processes and practice consistency</a:t>
            </a:r>
          </a:p>
          <a:p>
            <a:r>
              <a:rPr lang="en-US" sz="2400" dirty="0"/>
              <a:t>Don’t sacrifice the good for the perfect</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093990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C8E9-B40B-4258-9042-C711F1103433}"/>
              </a:ext>
            </a:extLst>
          </p:cNvPr>
          <p:cNvSpPr>
            <a:spLocks noGrp="1"/>
          </p:cNvSpPr>
          <p:nvPr>
            <p:ph type="title"/>
          </p:nvPr>
        </p:nvSpPr>
        <p:spPr/>
        <p:txBody>
          <a:bodyPr/>
          <a:lstStyle/>
          <a:p>
            <a:r>
              <a:rPr lang="en-US" sz="4000" dirty="0"/>
              <a:t>Find Your Community</a:t>
            </a:r>
          </a:p>
        </p:txBody>
      </p:sp>
      <p:sp>
        <p:nvSpPr>
          <p:cNvPr id="6" name="TextBox 5">
            <a:extLst>
              <a:ext uri="{FF2B5EF4-FFF2-40B4-BE49-F238E27FC236}">
                <a16:creationId xmlns:a16="http://schemas.microsoft.com/office/drawing/2014/main" id="{C357F2EF-978B-4AC2-9D32-1419CAD5998E}"/>
              </a:ext>
            </a:extLst>
          </p:cNvPr>
          <p:cNvSpPr txBox="1"/>
          <p:nvPr/>
        </p:nvSpPr>
        <p:spPr>
          <a:xfrm>
            <a:off x="483565" y="2388402"/>
            <a:ext cx="8194952" cy="830997"/>
          </a:xfrm>
          <a:prstGeom prst="rect">
            <a:avLst/>
          </a:prstGeom>
          <a:noFill/>
        </p:spPr>
        <p:txBody>
          <a:bodyPr wrap="square" rtlCol="0">
            <a:spAutoFit/>
          </a:bodyPr>
          <a:lstStyle/>
          <a:p>
            <a:pPr algn="ctr"/>
            <a:r>
              <a:rPr lang="en-US" sz="2400" b="1" dirty="0"/>
              <a:t>Advancing equity for women and girls through advocacy, education, philanthropy, and research.</a:t>
            </a:r>
          </a:p>
        </p:txBody>
      </p:sp>
      <p:pic>
        <p:nvPicPr>
          <p:cNvPr id="7" name="Picture 6">
            <a:extLst>
              <a:ext uri="{FF2B5EF4-FFF2-40B4-BE49-F238E27FC236}">
                <a16:creationId xmlns:a16="http://schemas.microsoft.com/office/drawing/2014/main" id="{317F7FF3-036A-41DB-AAD5-075E0CC39FDF}"/>
              </a:ext>
            </a:extLst>
          </p:cNvPr>
          <p:cNvPicPr>
            <a:picLocks noChangeAspect="1"/>
          </p:cNvPicPr>
          <p:nvPr/>
        </p:nvPicPr>
        <p:blipFill>
          <a:blip r:embed="rId2"/>
          <a:stretch>
            <a:fillRect/>
          </a:stretch>
        </p:blipFill>
        <p:spPr>
          <a:xfrm>
            <a:off x="314602" y="3588234"/>
            <a:ext cx="3335394" cy="871027"/>
          </a:xfrm>
          <a:prstGeom prst="rect">
            <a:avLst/>
          </a:prstGeom>
        </p:spPr>
      </p:pic>
      <p:pic>
        <p:nvPicPr>
          <p:cNvPr id="8" name="Picture 7">
            <a:extLst>
              <a:ext uri="{FF2B5EF4-FFF2-40B4-BE49-F238E27FC236}">
                <a16:creationId xmlns:a16="http://schemas.microsoft.com/office/drawing/2014/main" id="{78926FC4-4F34-4078-9649-FAD6C65F457D}"/>
              </a:ext>
            </a:extLst>
          </p:cNvPr>
          <p:cNvPicPr>
            <a:picLocks noChangeAspect="1"/>
          </p:cNvPicPr>
          <p:nvPr/>
        </p:nvPicPr>
        <p:blipFill>
          <a:blip r:embed="rId3"/>
          <a:stretch>
            <a:fillRect/>
          </a:stretch>
        </p:blipFill>
        <p:spPr>
          <a:xfrm>
            <a:off x="953432" y="4711576"/>
            <a:ext cx="3844425" cy="1157365"/>
          </a:xfrm>
          <a:prstGeom prst="rect">
            <a:avLst/>
          </a:prstGeom>
        </p:spPr>
      </p:pic>
      <p:pic>
        <p:nvPicPr>
          <p:cNvPr id="9" name="Picture 8">
            <a:extLst>
              <a:ext uri="{FF2B5EF4-FFF2-40B4-BE49-F238E27FC236}">
                <a16:creationId xmlns:a16="http://schemas.microsoft.com/office/drawing/2014/main" id="{5A565406-02B0-4043-B288-A4D26636FCE8}"/>
              </a:ext>
            </a:extLst>
          </p:cNvPr>
          <p:cNvPicPr>
            <a:picLocks noChangeAspect="1"/>
          </p:cNvPicPr>
          <p:nvPr/>
        </p:nvPicPr>
        <p:blipFill>
          <a:blip r:embed="rId4"/>
          <a:stretch>
            <a:fillRect/>
          </a:stretch>
        </p:blipFill>
        <p:spPr>
          <a:xfrm>
            <a:off x="5569301" y="4916579"/>
            <a:ext cx="2747385" cy="1508534"/>
          </a:xfrm>
          <a:prstGeom prst="rect">
            <a:avLst/>
          </a:prstGeom>
        </p:spPr>
      </p:pic>
      <p:pic>
        <p:nvPicPr>
          <p:cNvPr id="10" name="Picture 9">
            <a:extLst>
              <a:ext uri="{FF2B5EF4-FFF2-40B4-BE49-F238E27FC236}">
                <a16:creationId xmlns:a16="http://schemas.microsoft.com/office/drawing/2014/main" id="{6764CE0A-280C-424D-B90F-C024D80AD6D6}"/>
              </a:ext>
            </a:extLst>
          </p:cNvPr>
          <p:cNvPicPr>
            <a:picLocks noChangeAspect="1"/>
          </p:cNvPicPr>
          <p:nvPr/>
        </p:nvPicPr>
        <p:blipFill>
          <a:blip r:embed="rId5"/>
          <a:stretch>
            <a:fillRect/>
          </a:stretch>
        </p:blipFill>
        <p:spPr>
          <a:xfrm>
            <a:off x="4708616" y="3570999"/>
            <a:ext cx="3608070" cy="993980"/>
          </a:xfrm>
          <a:prstGeom prst="rect">
            <a:avLst/>
          </a:prstGeom>
        </p:spPr>
      </p:pic>
    </p:spTree>
    <p:extLst>
      <p:ext uri="{BB962C8B-B14F-4D97-AF65-F5344CB8AC3E}">
        <p14:creationId xmlns:p14="http://schemas.microsoft.com/office/powerpoint/2010/main" val="3676410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B764-F7F0-49C5-94A4-A75CB48ECA08}"/>
              </a:ext>
            </a:extLst>
          </p:cNvPr>
          <p:cNvSpPr>
            <a:spLocks noGrp="1"/>
          </p:cNvSpPr>
          <p:nvPr>
            <p:ph type="title"/>
          </p:nvPr>
        </p:nvSpPr>
        <p:spPr/>
        <p:txBody>
          <a:bodyPr/>
          <a:lstStyle/>
          <a:p>
            <a:r>
              <a:rPr lang="en-US" dirty="0"/>
              <a:t>Leverage Technology</a:t>
            </a:r>
          </a:p>
        </p:txBody>
      </p:sp>
      <p:grpSp>
        <p:nvGrpSpPr>
          <p:cNvPr id="12" name="Group 11">
            <a:extLst>
              <a:ext uri="{FF2B5EF4-FFF2-40B4-BE49-F238E27FC236}">
                <a16:creationId xmlns:a16="http://schemas.microsoft.com/office/drawing/2014/main" id="{FE07423A-9FFB-46E3-97D4-697D8B1E5FCF}"/>
              </a:ext>
            </a:extLst>
          </p:cNvPr>
          <p:cNvGrpSpPr/>
          <p:nvPr/>
        </p:nvGrpSpPr>
        <p:grpSpPr>
          <a:xfrm>
            <a:off x="966931" y="2363601"/>
            <a:ext cx="1939290" cy="1597025"/>
            <a:chOff x="3602355" y="2630487"/>
            <a:chExt cx="1939290" cy="1597025"/>
          </a:xfrm>
        </p:grpSpPr>
        <p:pic>
          <p:nvPicPr>
            <p:cNvPr id="10" name="Picture 9">
              <a:extLst>
                <a:ext uri="{FF2B5EF4-FFF2-40B4-BE49-F238E27FC236}">
                  <a16:creationId xmlns:a16="http://schemas.microsoft.com/office/drawing/2014/main" id="{9724F731-695F-4BAB-87B6-F4F8B181A6FB}"/>
                </a:ext>
              </a:extLst>
            </p:cNvPr>
            <p:cNvPicPr/>
            <p:nvPr/>
          </p:nvPicPr>
          <p:blipFill rotWithShape="1">
            <a:blip r:embed="rId3">
              <a:extLst>
                <a:ext uri="{28A0092B-C50C-407E-A947-70E740481C1C}">
                  <a14:useLocalDpi xmlns:a14="http://schemas.microsoft.com/office/drawing/2010/main" val="0"/>
                </a:ext>
              </a:extLst>
            </a:blip>
            <a:srcRect l="53603" t="2353" r="4108" b="21412"/>
            <a:stretch/>
          </p:blipFill>
          <p:spPr bwMode="auto">
            <a:xfrm>
              <a:off x="3602355" y="2630487"/>
              <a:ext cx="1237615" cy="1277620"/>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E5D024CC-ED2B-4B6E-A2F3-CB94A15C6551}"/>
                </a:ext>
              </a:extLst>
            </p:cNvPr>
            <p:cNvPicPr/>
            <p:nvPr/>
          </p:nvPicPr>
          <p:blipFill rotWithShape="1">
            <a:blip r:embed="rId4">
              <a:extLst>
                <a:ext uri="{28A0092B-C50C-407E-A947-70E740481C1C}">
                  <a14:useLocalDpi xmlns:a14="http://schemas.microsoft.com/office/drawing/2010/main" val="0"/>
                </a:ext>
              </a:extLst>
            </a:blip>
            <a:srcRect l="2177" t="3867" r="1749" b="5909"/>
            <a:stretch/>
          </p:blipFill>
          <p:spPr bwMode="auto">
            <a:xfrm>
              <a:off x="4238625" y="3768407"/>
              <a:ext cx="1303020" cy="459105"/>
            </a:xfrm>
            <a:prstGeom prst="rect">
              <a:avLst/>
            </a:prstGeom>
            <a:ln>
              <a:noFill/>
            </a:ln>
            <a:extLst>
              <a:ext uri="{53640926-AAD7-44D8-BBD7-CCE9431645EC}">
                <a14:shadowObscured xmlns:a14="http://schemas.microsoft.com/office/drawing/2010/main"/>
              </a:ext>
            </a:extLst>
          </p:spPr>
        </p:pic>
      </p:grpSp>
      <p:grpSp>
        <p:nvGrpSpPr>
          <p:cNvPr id="17" name="Group 16">
            <a:extLst>
              <a:ext uri="{FF2B5EF4-FFF2-40B4-BE49-F238E27FC236}">
                <a16:creationId xmlns:a16="http://schemas.microsoft.com/office/drawing/2014/main" id="{67021CC0-B46E-4448-9CD5-BE0F733CB88F}"/>
              </a:ext>
            </a:extLst>
          </p:cNvPr>
          <p:cNvGrpSpPr/>
          <p:nvPr/>
        </p:nvGrpSpPr>
        <p:grpSpPr>
          <a:xfrm>
            <a:off x="6449941" y="2404824"/>
            <a:ext cx="1920406" cy="3526160"/>
            <a:chOff x="6724452" y="2555547"/>
            <a:chExt cx="1920406" cy="3526160"/>
          </a:xfrm>
        </p:grpSpPr>
        <p:pic>
          <p:nvPicPr>
            <p:cNvPr id="9" name="Picture 8">
              <a:extLst>
                <a:ext uri="{FF2B5EF4-FFF2-40B4-BE49-F238E27FC236}">
                  <a16:creationId xmlns:a16="http://schemas.microsoft.com/office/drawing/2014/main" id="{5B08B1C3-E05C-4FBE-9AC5-0A6F3E08AE0B}"/>
                </a:ext>
              </a:extLst>
            </p:cNvPr>
            <p:cNvPicPr>
              <a:picLocks noChangeAspect="1"/>
            </p:cNvPicPr>
            <p:nvPr/>
          </p:nvPicPr>
          <p:blipFill>
            <a:blip r:embed="rId5"/>
            <a:stretch>
              <a:fillRect/>
            </a:stretch>
          </p:blipFill>
          <p:spPr>
            <a:xfrm>
              <a:off x="6724452" y="2555547"/>
              <a:ext cx="1920406" cy="707197"/>
            </a:xfrm>
            <a:prstGeom prst="rect">
              <a:avLst/>
            </a:prstGeom>
          </p:spPr>
        </p:pic>
        <p:pic>
          <p:nvPicPr>
            <p:cNvPr id="13" name="Picture 12">
              <a:extLst>
                <a:ext uri="{FF2B5EF4-FFF2-40B4-BE49-F238E27FC236}">
                  <a16:creationId xmlns:a16="http://schemas.microsoft.com/office/drawing/2014/main" id="{CCB88B62-D49E-48AF-8B91-B3876984970F}"/>
                </a:ext>
              </a:extLst>
            </p:cNvPr>
            <p:cNvPicPr>
              <a:picLocks noChangeAspect="1"/>
            </p:cNvPicPr>
            <p:nvPr/>
          </p:nvPicPr>
          <p:blipFill>
            <a:blip r:embed="rId6"/>
            <a:stretch>
              <a:fillRect/>
            </a:stretch>
          </p:blipFill>
          <p:spPr>
            <a:xfrm>
              <a:off x="6909740" y="3250762"/>
              <a:ext cx="1592407" cy="2830945"/>
            </a:xfrm>
            <a:prstGeom prst="rect">
              <a:avLst/>
            </a:prstGeom>
          </p:spPr>
        </p:pic>
      </p:grpSp>
      <p:pic>
        <p:nvPicPr>
          <p:cNvPr id="14" name="Picture 13">
            <a:extLst>
              <a:ext uri="{FF2B5EF4-FFF2-40B4-BE49-F238E27FC236}">
                <a16:creationId xmlns:a16="http://schemas.microsoft.com/office/drawing/2014/main" id="{5105616C-5947-4134-A1B4-A83424489188}"/>
              </a:ext>
            </a:extLst>
          </p:cNvPr>
          <p:cNvPicPr>
            <a:picLocks noChangeAspect="1"/>
          </p:cNvPicPr>
          <p:nvPr/>
        </p:nvPicPr>
        <p:blipFill>
          <a:blip r:embed="rId7"/>
          <a:stretch>
            <a:fillRect/>
          </a:stretch>
        </p:blipFill>
        <p:spPr>
          <a:xfrm>
            <a:off x="3496850" y="2452249"/>
            <a:ext cx="2229695" cy="1167934"/>
          </a:xfrm>
          <a:prstGeom prst="rect">
            <a:avLst/>
          </a:prstGeom>
        </p:spPr>
      </p:pic>
      <p:pic>
        <p:nvPicPr>
          <p:cNvPr id="15" name="Picture 14">
            <a:extLst>
              <a:ext uri="{FF2B5EF4-FFF2-40B4-BE49-F238E27FC236}">
                <a16:creationId xmlns:a16="http://schemas.microsoft.com/office/drawing/2014/main" id="{6FE6B404-1096-4BBE-A7B1-EEF47EC94B82}"/>
              </a:ext>
            </a:extLst>
          </p:cNvPr>
          <p:cNvPicPr>
            <a:picLocks noChangeAspect="1"/>
          </p:cNvPicPr>
          <p:nvPr/>
        </p:nvPicPr>
        <p:blipFill>
          <a:blip r:embed="rId8"/>
          <a:stretch>
            <a:fillRect/>
          </a:stretch>
        </p:blipFill>
        <p:spPr>
          <a:xfrm>
            <a:off x="1281200" y="4384606"/>
            <a:ext cx="2590985" cy="1450952"/>
          </a:xfrm>
          <a:prstGeom prst="rect">
            <a:avLst/>
          </a:prstGeom>
        </p:spPr>
      </p:pic>
      <p:pic>
        <p:nvPicPr>
          <p:cNvPr id="16" name="Picture 15">
            <a:extLst>
              <a:ext uri="{FF2B5EF4-FFF2-40B4-BE49-F238E27FC236}">
                <a16:creationId xmlns:a16="http://schemas.microsoft.com/office/drawing/2014/main" id="{B740A91C-D15A-4833-A244-25CF36318C5C}"/>
              </a:ext>
            </a:extLst>
          </p:cNvPr>
          <p:cNvPicPr>
            <a:picLocks noChangeAspect="1"/>
          </p:cNvPicPr>
          <p:nvPr/>
        </p:nvPicPr>
        <p:blipFill>
          <a:blip r:embed="rId9"/>
          <a:stretch>
            <a:fillRect/>
          </a:stretch>
        </p:blipFill>
        <p:spPr>
          <a:xfrm>
            <a:off x="4218294" y="3815086"/>
            <a:ext cx="2107046" cy="2107046"/>
          </a:xfrm>
          <a:prstGeom prst="rect">
            <a:avLst/>
          </a:prstGeom>
        </p:spPr>
      </p:pic>
    </p:spTree>
    <p:extLst>
      <p:ext uri="{BB962C8B-B14F-4D97-AF65-F5344CB8AC3E}">
        <p14:creationId xmlns:p14="http://schemas.microsoft.com/office/powerpoint/2010/main" val="2702903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8D8E-B6A9-4C17-8704-DE874E24D040}"/>
              </a:ext>
            </a:extLst>
          </p:cNvPr>
          <p:cNvSpPr>
            <a:spLocks noGrp="1"/>
          </p:cNvSpPr>
          <p:nvPr>
            <p:ph type="title"/>
          </p:nvPr>
        </p:nvSpPr>
        <p:spPr/>
        <p:txBody>
          <a:bodyPr/>
          <a:lstStyle/>
          <a:p>
            <a:r>
              <a:rPr lang="en-US" sz="4800" dirty="0"/>
              <a:t>Act Local</a:t>
            </a:r>
          </a:p>
        </p:txBody>
      </p:sp>
      <p:sp>
        <p:nvSpPr>
          <p:cNvPr id="3" name="Content Placeholder 2">
            <a:extLst>
              <a:ext uri="{FF2B5EF4-FFF2-40B4-BE49-F238E27FC236}">
                <a16:creationId xmlns:a16="http://schemas.microsoft.com/office/drawing/2014/main" id="{69598047-E50B-4007-980E-F36B1570734C}"/>
              </a:ext>
            </a:extLst>
          </p:cNvPr>
          <p:cNvSpPr>
            <a:spLocks noGrp="1"/>
          </p:cNvSpPr>
          <p:nvPr>
            <p:ph idx="1"/>
          </p:nvPr>
        </p:nvSpPr>
        <p:spPr>
          <a:xfrm>
            <a:off x="441898" y="2315028"/>
            <a:ext cx="8593244" cy="2376716"/>
          </a:xfrm>
        </p:spPr>
        <p:txBody>
          <a:bodyPr>
            <a:normAutofit/>
          </a:bodyPr>
          <a:lstStyle/>
          <a:p>
            <a:r>
              <a:rPr lang="en-US" sz="2800" dirty="0"/>
              <a:t>Local can action may happen more quickly</a:t>
            </a:r>
          </a:p>
          <a:p>
            <a:r>
              <a:rPr lang="en-US" sz="2800" dirty="0"/>
              <a:t>Person-to-person contact changes attitudes</a:t>
            </a:r>
          </a:p>
          <a:p>
            <a:r>
              <a:rPr lang="en-US" sz="2800" dirty="0"/>
              <a:t>Local progress feels more ‘real’</a:t>
            </a:r>
          </a:p>
          <a:p>
            <a:pPr lvl="1"/>
            <a:endParaRPr lang="en-US" sz="2400" dirty="0"/>
          </a:p>
        </p:txBody>
      </p:sp>
      <p:pic>
        <p:nvPicPr>
          <p:cNvPr id="6" name="Picture 5">
            <a:extLst>
              <a:ext uri="{FF2B5EF4-FFF2-40B4-BE49-F238E27FC236}">
                <a16:creationId xmlns:a16="http://schemas.microsoft.com/office/drawing/2014/main" id="{AB6DF5ED-1CD4-43EE-8210-B89FA0F6D9C0}"/>
              </a:ext>
            </a:extLst>
          </p:cNvPr>
          <p:cNvPicPr>
            <a:picLocks noChangeAspect="1"/>
          </p:cNvPicPr>
          <p:nvPr/>
        </p:nvPicPr>
        <p:blipFill>
          <a:blip r:embed="rId3"/>
          <a:stretch>
            <a:fillRect/>
          </a:stretch>
        </p:blipFill>
        <p:spPr>
          <a:xfrm>
            <a:off x="957389" y="4554526"/>
            <a:ext cx="19050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FDEF4E67-68CC-4793-BEE1-15FFD7289794}"/>
              </a:ext>
            </a:extLst>
          </p:cNvPr>
          <p:cNvPicPr>
            <a:picLocks noChangeAspect="1"/>
          </p:cNvPicPr>
          <p:nvPr/>
        </p:nvPicPr>
        <p:blipFill>
          <a:blip r:embed="rId4"/>
          <a:stretch>
            <a:fillRect/>
          </a:stretch>
        </p:blipFill>
        <p:spPr>
          <a:xfrm>
            <a:off x="2610368" y="4308451"/>
            <a:ext cx="19050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7E513265-DEDF-4D7C-AA22-E8770471F34A}"/>
              </a:ext>
            </a:extLst>
          </p:cNvPr>
          <p:cNvPicPr>
            <a:picLocks noChangeAspect="1"/>
          </p:cNvPicPr>
          <p:nvPr/>
        </p:nvPicPr>
        <p:blipFill>
          <a:blip r:embed="rId5"/>
          <a:stretch>
            <a:fillRect/>
          </a:stretch>
        </p:blipFill>
        <p:spPr>
          <a:xfrm>
            <a:off x="4318723" y="4691744"/>
            <a:ext cx="19050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C38A93F3-694C-4680-A1F2-0CC3297083F7}"/>
              </a:ext>
            </a:extLst>
          </p:cNvPr>
          <p:cNvPicPr>
            <a:picLocks noChangeAspect="1"/>
          </p:cNvPicPr>
          <p:nvPr/>
        </p:nvPicPr>
        <p:blipFill rotWithShape="1">
          <a:blip r:embed="rId6"/>
          <a:srcRect t="4762" b="37176"/>
          <a:stretch/>
        </p:blipFill>
        <p:spPr>
          <a:xfrm>
            <a:off x="6168347" y="4053903"/>
            <a:ext cx="1974874" cy="2042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7972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336D-5F1F-4202-AD26-9BC2EDA75C81}"/>
              </a:ext>
            </a:extLst>
          </p:cNvPr>
          <p:cNvSpPr>
            <a:spLocks noGrp="1"/>
          </p:cNvSpPr>
          <p:nvPr>
            <p:ph type="title"/>
          </p:nvPr>
        </p:nvSpPr>
        <p:spPr>
          <a:xfrm>
            <a:off x="931535" y="2114369"/>
            <a:ext cx="3263267" cy="1096917"/>
          </a:xfrm>
        </p:spPr>
        <p:txBody>
          <a:bodyPr/>
          <a:lstStyle/>
          <a:p>
            <a:r>
              <a:rPr lang="en-US" sz="4800" dirty="0">
                <a:solidFill>
                  <a:schemeClr val="accent1"/>
                </a:solidFill>
                <a:effectLst>
                  <a:outerShdw blurRad="38100" dist="38100" dir="2700000" algn="tl">
                    <a:srgbClr val="000000">
                      <a:alpha val="43137"/>
                    </a:srgbClr>
                  </a:outerShdw>
                </a:effectLst>
              </a:rPr>
              <a:t>Let Go</a:t>
            </a:r>
          </a:p>
        </p:txBody>
      </p:sp>
      <p:pic>
        <p:nvPicPr>
          <p:cNvPr id="5" name="Picture 4">
            <a:extLst>
              <a:ext uri="{FF2B5EF4-FFF2-40B4-BE49-F238E27FC236}">
                <a16:creationId xmlns:a16="http://schemas.microsoft.com/office/drawing/2014/main" id="{4FF2A488-9606-44F1-8DD8-D1E036319264}"/>
              </a:ext>
            </a:extLst>
          </p:cNvPr>
          <p:cNvPicPr>
            <a:picLocks noChangeAspect="1"/>
          </p:cNvPicPr>
          <p:nvPr/>
        </p:nvPicPr>
        <p:blipFill>
          <a:blip r:embed="rId3"/>
          <a:stretch>
            <a:fillRect/>
          </a:stretch>
        </p:blipFill>
        <p:spPr>
          <a:xfrm>
            <a:off x="4921433" y="1711598"/>
            <a:ext cx="3980363" cy="2653574"/>
          </a:xfrm>
          <a:prstGeom prst="rect">
            <a:avLst/>
          </a:prstGeom>
          <a:solidFill>
            <a:srgbClr val="FFFFFF">
              <a:shade val="85000"/>
            </a:srgbClr>
          </a:solidFill>
          <a:ln w="88900" cap="sq">
            <a:solidFill>
              <a:srgbClr val="FFFFFF"/>
            </a:solidFill>
            <a:miter lim="800000"/>
          </a:ln>
          <a:effectLst>
            <a:glow rad="228600">
              <a:schemeClr val="accent4">
                <a:alpha val="40000"/>
              </a:schemeClr>
            </a:glow>
          </a:effectLst>
          <a:scene3d>
            <a:camera prst="orthographicFront"/>
            <a:lightRig rig="twoPt" dir="t">
              <a:rot lat="0" lon="0" rev="7200000"/>
            </a:lightRig>
          </a:scene3d>
          <a:sp3d>
            <a:bevelT w="25400" h="19050"/>
            <a:contourClr>
              <a:srgbClr val="FFFFFF"/>
            </a:contourClr>
          </a:sp3d>
        </p:spPr>
      </p:pic>
      <p:sp>
        <p:nvSpPr>
          <p:cNvPr id="4" name="Title 1">
            <a:extLst>
              <a:ext uri="{FF2B5EF4-FFF2-40B4-BE49-F238E27FC236}">
                <a16:creationId xmlns:a16="http://schemas.microsoft.com/office/drawing/2014/main" id="{2AAFCA85-9144-4798-8FA3-75CBB97423B4}"/>
              </a:ext>
            </a:extLst>
          </p:cNvPr>
          <p:cNvSpPr txBox="1">
            <a:spLocks/>
          </p:cNvSpPr>
          <p:nvPr/>
        </p:nvSpPr>
        <p:spPr bwMode="gray">
          <a:xfrm>
            <a:off x="1203677" y="3038385"/>
            <a:ext cx="3263267" cy="109691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solidFill>
                  <a:schemeClr val="accent1"/>
                </a:solidFill>
                <a:effectLst>
                  <a:outerShdw blurRad="38100" dist="38100" dir="2700000" algn="tl">
                    <a:srgbClr val="000000">
                      <a:alpha val="43137"/>
                    </a:srgbClr>
                  </a:outerShdw>
                </a:effectLst>
              </a:rPr>
              <a:t>For Now…</a:t>
            </a:r>
          </a:p>
        </p:txBody>
      </p:sp>
    </p:spTree>
    <p:extLst>
      <p:ext uri="{BB962C8B-B14F-4D97-AF65-F5344CB8AC3E}">
        <p14:creationId xmlns:p14="http://schemas.microsoft.com/office/powerpoint/2010/main" val="429135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CFF738-9A71-4E1A-B83C-39340020240B}"/>
              </a:ext>
            </a:extLst>
          </p:cNvPr>
          <p:cNvSpPr>
            <a:spLocks noGrp="1"/>
          </p:cNvSpPr>
          <p:nvPr>
            <p:ph type="title"/>
          </p:nvPr>
        </p:nvSpPr>
        <p:spPr/>
        <p:txBody>
          <a:bodyPr/>
          <a:lstStyle/>
          <a:p>
            <a:r>
              <a:rPr lang="en-US" sz="4000" dirty="0"/>
              <a:t>When to Re-engage?</a:t>
            </a:r>
          </a:p>
        </p:txBody>
      </p:sp>
      <p:pic>
        <p:nvPicPr>
          <p:cNvPr id="8" name="Picture 7">
            <a:extLst>
              <a:ext uri="{FF2B5EF4-FFF2-40B4-BE49-F238E27FC236}">
                <a16:creationId xmlns:a16="http://schemas.microsoft.com/office/drawing/2014/main" id="{1EC451C9-883D-4466-BFD8-51FE69289E9F}"/>
              </a:ext>
            </a:extLst>
          </p:cNvPr>
          <p:cNvPicPr>
            <a:picLocks noChangeAspect="1"/>
          </p:cNvPicPr>
          <p:nvPr/>
        </p:nvPicPr>
        <p:blipFill>
          <a:blip r:embed="rId3"/>
          <a:stretch>
            <a:fillRect/>
          </a:stretch>
        </p:blipFill>
        <p:spPr>
          <a:xfrm>
            <a:off x="1950718" y="2523308"/>
            <a:ext cx="4803866" cy="3202577"/>
          </a:xfrm>
          <a:prstGeom prst="rect">
            <a:avLst/>
          </a:prstGeom>
          <a:solidFill>
            <a:srgbClr val="FFFFFF">
              <a:shade val="85000"/>
            </a:srgbClr>
          </a:solidFill>
          <a:ln w="88900" cap="sq">
            <a:solidFill>
              <a:srgbClr val="FFFFFF"/>
            </a:solidFill>
            <a:miter lim="800000"/>
          </a:ln>
          <a:effectLst>
            <a:glow rad="228600">
              <a:schemeClr val="accent1">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3FF005E0-AFD6-4340-ABB8-1603DD7A50C6}"/>
              </a:ext>
            </a:extLst>
          </p:cNvPr>
          <p:cNvSpPr txBox="1"/>
          <p:nvPr/>
        </p:nvSpPr>
        <p:spPr>
          <a:xfrm>
            <a:off x="1179443" y="6103099"/>
            <a:ext cx="7383928" cy="646331"/>
          </a:xfrm>
          <a:prstGeom prst="rect">
            <a:avLst/>
          </a:prstGeom>
          <a:noFill/>
        </p:spPr>
        <p:txBody>
          <a:bodyPr wrap="square" rtlCol="0">
            <a:spAutoFit/>
          </a:bodyPr>
          <a:lstStyle/>
          <a:p>
            <a:r>
              <a:rPr lang="en-US" sz="3600" dirty="0"/>
              <a:t>Calendar it….and let it go….</a:t>
            </a:r>
          </a:p>
        </p:txBody>
      </p:sp>
    </p:spTree>
    <p:extLst>
      <p:ext uri="{BB962C8B-B14F-4D97-AF65-F5344CB8AC3E}">
        <p14:creationId xmlns:p14="http://schemas.microsoft.com/office/powerpoint/2010/main" val="1598398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1CAD-CE38-4CCA-A69D-E83983D94A88}"/>
              </a:ext>
            </a:extLst>
          </p:cNvPr>
          <p:cNvSpPr>
            <a:spLocks noGrp="1"/>
          </p:cNvSpPr>
          <p:nvPr>
            <p:ph type="title"/>
          </p:nvPr>
        </p:nvSpPr>
        <p:spPr/>
        <p:txBody>
          <a:bodyPr/>
          <a:lstStyle/>
          <a:p>
            <a:r>
              <a:rPr lang="en-US" sz="4800" dirty="0"/>
              <a:t>Thank You</a:t>
            </a:r>
          </a:p>
        </p:txBody>
      </p:sp>
      <p:sp>
        <p:nvSpPr>
          <p:cNvPr id="4" name="Content Placeholder 3">
            <a:extLst>
              <a:ext uri="{FF2B5EF4-FFF2-40B4-BE49-F238E27FC236}">
                <a16:creationId xmlns:a16="http://schemas.microsoft.com/office/drawing/2014/main" id="{9CE1E15B-75FE-4F65-973C-1BBE7B21A9F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1199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DAE79-3BE4-4F44-93CE-4D6479A00582}"/>
              </a:ext>
            </a:extLst>
          </p:cNvPr>
          <p:cNvSpPr>
            <a:spLocks noGrp="1"/>
          </p:cNvSpPr>
          <p:nvPr>
            <p:ph type="title"/>
          </p:nvPr>
        </p:nvSpPr>
        <p:spPr>
          <a:xfrm>
            <a:off x="866439" y="927099"/>
            <a:ext cx="7851534" cy="709865"/>
          </a:xfrm>
        </p:spPr>
        <p:txBody>
          <a:bodyPr/>
          <a:lstStyle/>
          <a:p>
            <a:r>
              <a:rPr lang="en-US" sz="3600" dirty="0"/>
              <a:t>Political Overwhelm     Life Stresses </a:t>
            </a:r>
          </a:p>
        </p:txBody>
      </p:sp>
      <p:pic>
        <p:nvPicPr>
          <p:cNvPr id="8" name="Content Placeholder 7">
            <a:extLst>
              <a:ext uri="{FF2B5EF4-FFF2-40B4-BE49-F238E27FC236}">
                <a16:creationId xmlns:a16="http://schemas.microsoft.com/office/drawing/2014/main" id="{5F9CECBE-40D5-476B-A79C-7D57373196DC}"/>
              </a:ext>
            </a:extLst>
          </p:cNvPr>
          <p:cNvPicPr>
            <a:picLocks noGrp="1" noChangeAspect="1"/>
          </p:cNvPicPr>
          <p:nvPr>
            <p:ph idx="1"/>
          </p:nvPr>
        </p:nvPicPr>
        <p:blipFill>
          <a:blip r:embed="rId3"/>
          <a:stretch>
            <a:fillRect/>
          </a:stretch>
        </p:blipFill>
        <p:spPr>
          <a:xfrm>
            <a:off x="5573852" y="2678780"/>
            <a:ext cx="2795016" cy="2926080"/>
          </a:xfrm>
        </p:spPr>
      </p:pic>
      <p:sp>
        <p:nvSpPr>
          <p:cNvPr id="4" name="Not Equal 3">
            <a:extLst>
              <a:ext uri="{FF2B5EF4-FFF2-40B4-BE49-F238E27FC236}">
                <a16:creationId xmlns:a16="http://schemas.microsoft.com/office/drawing/2014/main" id="{EC5946B3-82C5-485D-B630-D8E674D703B4}"/>
              </a:ext>
            </a:extLst>
          </p:cNvPr>
          <p:cNvSpPr/>
          <p:nvPr/>
        </p:nvSpPr>
        <p:spPr>
          <a:xfrm>
            <a:off x="5455903" y="1204712"/>
            <a:ext cx="496303" cy="180473"/>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9" name="&quot;Not Allowed&quot; Symbol 8">
            <a:extLst>
              <a:ext uri="{FF2B5EF4-FFF2-40B4-BE49-F238E27FC236}">
                <a16:creationId xmlns:a16="http://schemas.microsoft.com/office/drawing/2014/main" id="{7BA934FA-6EC3-42EF-92BF-15F37842E888}"/>
              </a:ext>
            </a:extLst>
          </p:cNvPr>
          <p:cNvSpPr/>
          <p:nvPr/>
        </p:nvSpPr>
        <p:spPr>
          <a:xfrm>
            <a:off x="5502703" y="2720590"/>
            <a:ext cx="2851484" cy="2842461"/>
          </a:xfrm>
          <a:prstGeom prst="noSmoking">
            <a:avLst/>
          </a:prstGeom>
          <a:solidFill>
            <a:schemeClr val="accent3">
              <a:alpha val="61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3" name="TextBox 2">
            <a:extLst>
              <a:ext uri="{FF2B5EF4-FFF2-40B4-BE49-F238E27FC236}">
                <a16:creationId xmlns:a16="http://schemas.microsoft.com/office/drawing/2014/main" id="{C5BA9AC4-6C3C-44C8-A306-A4C629A9DB00}"/>
              </a:ext>
            </a:extLst>
          </p:cNvPr>
          <p:cNvSpPr txBox="1"/>
          <p:nvPr/>
        </p:nvSpPr>
        <p:spPr>
          <a:xfrm>
            <a:off x="775131" y="3079991"/>
            <a:ext cx="3732119" cy="2123658"/>
          </a:xfrm>
          <a:prstGeom prst="rect">
            <a:avLst/>
          </a:prstGeom>
          <a:noFill/>
        </p:spPr>
        <p:txBody>
          <a:bodyPr wrap="square" rtlCol="0">
            <a:spAutoFit/>
          </a:bodyPr>
          <a:lstStyle/>
          <a:p>
            <a:pPr algn="ctr"/>
            <a:r>
              <a:rPr lang="en-US" sz="4400" dirty="0"/>
              <a:t>This workshop is not this</a:t>
            </a:r>
          </a:p>
        </p:txBody>
      </p:sp>
      <p:sp>
        <p:nvSpPr>
          <p:cNvPr id="5" name="Arrow: Right 4">
            <a:extLst>
              <a:ext uri="{FF2B5EF4-FFF2-40B4-BE49-F238E27FC236}">
                <a16:creationId xmlns:a16="http://schemas.microsoft.com/office/drawing/2014/main" id="{795C54DE-A5AF-467E-B1FA-B09AEA797A26}"/>
              </a:ext>
            </a:extLst>
          </p:cNvPr>
          <p:cNvSpPr/>
          <p:nvPr/>
        </p:nvSpPr>
        <p:spPr>
          <a:xfrm>
            <a:off x="4746999" y="3922364"/>
            <a:ext cx="515956" cy="438912"/>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37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B860-AE3D-4771-9DB3-F2E2F3E28E7F}"/>
              </a:ext>
            </a:extLst>
          </p:cNvPr>
          <p:cNvSpPr>
            <a:spLocks noGrp="1"/>
          </p:cNvSpPr>
          <p:nvPr>
            <p:ph type="title"/>
          </p:nvPr>
        </p:nvSpPr>
        <p:spPr>
          <a:xfrm>
            <a:off x="852055" y="550164"/>
            <a:ext cx="7793181" cy="1423822"/>
          </a:xfrm>
        </p:spPr>
        <p:txBody>
          <a:bodyPr/>
          <a:lstStyle/>
          <a:p>
            <a:r>
              <a:rPr lang="en-US" sz="4400" dirty="0"/>
              <a:t>Overwhelm    Chronic Stress</a:t>
            </a:r>
          </a:p>
        </p:txBody>
      </p:sp>
      <p:pic>
        <p:nvPicPr>
          <p:cNvPr id="6" name="Picture 5">
            <a:extLst>
              <a:ext uri="{FF2B5EF4-FFF2-40B4-BE49-F238E27FC236}">
                <a16:creationId xmlns:a16="http://schemas.microsoft.com/office/drawing/2014/main" id="{A0997A03-0F44-44E7-8B60-B33C1EFE47E0}"/>
              </a:ext>
            </a:extLst>
          </p:cNvPr>
          <p:cNvPicPr>
            <a:picLocks noChangeAspect="1"/>
          </p:cNvPicPr>
          <p:nvPr/>
        </p:nvPicPr>
        <p:blipFill>
          <a:blip r:embed="rId3"/>
          <a:stretch>
            <a:fillRect/>
          </a:stretch>
        </p:blipFill>
        <p:spPr>
          <a:xfrm>
            <a:off x="1556656" y="3003875"/>
            <a:ext cx="6148829" cy="2372740"/>
          </a:xfrm>
          <a:prstGeom prst="rect">
            <a:avLst/>
          </a:prstGeom>
          <a:effectLst>
            <a:glow rad="228600">
              <a:schemeClr val="accent1">
                <a:satMod val="175000"/>
                <a:alpha val="40000"/>
              </a:schemeClr>
            </a:glow>
          </a:effectLst>
        </p:spPr>
      </p:pic>
      <p:sp>
        <p:nvSpPr>
          <p:cNvPr id="7" name="Equals 6">
            <a:extLst>
              <a:ext uri="{FF2B5EF4-FFF2-40B4-BE49-F238E27FC236}">
                <a16:creationId xmlns:a16="http://schemas.microsoft.com/office/drawing/2014/main" id="{69A3F3B5-2A3F-40F5-82BC-F7E7DACF25A0}"/>
              </a:ext>
            </a:extLst>
          </p:cNvPr>
          <p:cNvSpPr/>
          <p:nvPr/>
        </p:nvSpPr>
        <p:spPr>
          <a:xfrm flipV="1">
            <a:off x="4189126" y="1163237"/>
            <a:ext cx="439949" cy="29271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8" name="Content Placeholder 2">
            <a:extLst>
              <a:ext uri="{FF2B5EF4-FFF2-40B4-BE49-F238E27FC236}">
                <a16:creationId xmlns:a16="http://schemas.microsoft.com/office/drawing/2014/main" id="{8BC5E790-E87B-43D1-920C-C4EE936772B9}"/>
              </a:ext>
            </a:extLst>
          </p:cNvPr>
          <p:cNvSpPr txBox="1">
            <a:spLocks/>
          </p:cNvSpPr>
          <p:nvPr/>
        </p:nvSpPr>
        <p:spPr>
          <a:xfrm rot="21344661">
            <a:off x="2509766" y="2326273"/>
            <a:ext cx="3651068" cy="465400"/>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400" dirty="0"/>
              <a:t>Adverse Health Effects</a:t>
            </a:r>
          </a:p>
          <a:p>
            <a:endParaRPr lang="en-US" sz="2400" dirty="0"/>
          </a:p>
        </p:txBody>
      </p:sp>
      <p:sp>
        <p:nvSpPr>
          <p:cNvPr id="4" name="TextBox 3">
            <a:extLst>
              <a:ext uri="{FF2B5EF4-FFF2-40B4-BE49-F238E27FC236}">
                <a16:creationId xmlns:a16="http://schemas.microsoft.com/office/drawing/2014/main" id="{66CE4B99-9AB2-4733-8559-BF68D29FC755}"/>
              </a:ext>
            </a:extLst>
          </p:cNvPr>
          <p:cNvSpPr txBox="1"/>
          <p:nvPr/>
        </p:nvSpPr>
        <p:spPr>
          <a:xfrm rot="1114867">
            <a:off x="194571" y="2480671"/>
            <a:ext cx="1782979" cy="461665"/>
          </a:xfrm>
          <a:prstGeom prst="rect">
            <a:avLst/>
          </a:prstGeom>
          <a:noFill/>
        </p:spPr>
        <p:txBody>
          <a:bodyPr wrap="square" rtlCol="0">
            <a:spAutoFit/>
          </a:bodyPr>
          <a:lstStyle/>
          <a:p>
            <a:r>
              <a:rPr lang="en-US" sz="2400" dirty="0"/>
              <a:t>Irritability </a:t>
            </a:r>
          </a:p>
        </p:txBody>
      </p:sp>
      <p:sp>
        <p:nvSpPr>
          <p:cNvPr id="5" name="TextBox 4">
            <a:extLst>
              <a:ext uri="{FF2B5EF4-FFF2-40B4-BE49-F238E27FC236}">
                <a16:creationId xmlns:a16="http://schemas.microsoft.com/office/drawing/2014/main" id="{31341760-151C-4D2E-A20F-262CFF577111}"/>
              </a:ext>
            </a:extLst>
          </p:cNvPr>
          <p:cNvSpPr txBox="1"/>
          <p:nvPr/>
        </p:nvSpPr>
        <p:spPr>
          <a:xfrm rot="1472640">
            <a:off x="6433343" y="2543145"/>
            <a:ext cx="2544286" cy="461665"/>
          </a:xfrm>
          <a:prstGeom prst="rect">
            <a:avLst/>
          </a:prstGeom>
          <a:noFill/>
        </p:spPr>
        <p:txBody>
          <a:bodyPr wrap="none" rtlCol="0">
            <a:spAutoFit/>
          </a:bodyPr>
          <a:lstStyle/>
          <a:p>
            <a:r>
              <a:rPr lang="en-US" sz="2400" dirty="0"/>
              <a:t>Lack of Agency</a:t>
            </a:r>
          </a:p>
        </p:txBody>
      </p:sp>
      <p:sp>
        <p:nvSpPr>
          <p:cNvPr id="9" name="TextBox 8">
            <a:extLst>
              <a:ext uri="{FF2B5EF4-FFF2-40B4-BE49-F238E27FC236}">
                <a16:creationId xmlns:a16="http://schemas.microsoft.com/office/drawing/2014/main" id="{E7410BDD-DCC0-4F50-A04C-C7844A318A16}"/>
              </a:ext>
            </a:extLst>
          </p:cNvPr>
          <p:cNvSpPr txBox="1"/>
          <p:nvPr/>
        </p:nvSpPr>
        <p:spPr>
          <a:xfrm rot="19341548">
            <a:off x="-163751" y="4300294"/>
            <a:ext cx="1996059" cy="461665"/>
          </a:xfrm>
          <a:prstGeom prst="rect">
            <a:avLst/>
          </a:prstGeom>
          <a:noFill/>
        </p:spPr>
        <p:txBody>
          <a:bodyPr wrap="none" rtlCol="0">
            <a:spAutoFit/>
          </a:bodyPr>
          <a:lstStyle/>
          <a:p>
            <a:r>
              <a:rPr lang="en-US" sz="2400" dirty="0"/>
              <a:t>Helplessness</a:t>
            </a:r>
          </a:p>
        </p:txBody>
      </p:sp>
      <p:sp>
        <p:nvSpPr>
          <p:cNvPr id="10" name="TextBox 9">
            <a:extLst>
              <a:ext uri="{FF2B5EF4-FFF2-40B4-BE49-F238E27FC236}">
                <a16:creationId xmlns:a16="http://schemas.microsoft.com/office/drawing/2014/main" id="{4BCFC0E3-8990-4A8A-9EE5-484359F2CBF5}"/>
              </a:ext>
            </a:extLst>
          </p:cNvPr>
          <p:cNvSpPr txBox="1"/>
          <p:nvPr/>
        </p:nvSpPr>
        <p:spPr>
          <a:xfrm rot="19605397">
            <a:off x="6912437" y="5127207"/>
            <a:ext cx="2292615" cy="461665"/>
          </a:xfrm>
          <a:prstGeom prst="rect">
            <a:avLst/>
          </a:prstGeom>
          <a:noFill/>
        </p:spPr>
        <p:txBody>
          <a:bodyPr wrap="none" rtlCol="0">
            <a:spAutoFit/>
          </a:bodyPr>
          <a:lstStyle/>
          <a:p>
            <a:r>
              <a:rPr lang="en-US" sz="2400" dirty="0"/>
              <a:t>Indecisiveness</a:t>
            </a:r>
          </a:p>
        </p:txBody>
      </p:sp>
      <p:sp>
        <p:nvSpPr>
          <p:cNvPr id="13" name="TextBox 12">
            <a:extLst>
              <a:ext uri="{FF2B5EF4-FFF2-40B4-BE49-F238E27FC236}">
                <a16:creationId xmlns:a16="http://schemas.microsoft.com/office/drawing/2014/main" id="{D221E1E9-95DF-498A-A678-D2862344752A}"/>
              </a:ext>
            </a:extLst>
          </p:cNvPr>
          <p:cNvSpPr txBox="1"/>
          <p:nvPr/>
        </p:nvSpPr>
        <p:spPr>
          <a:xfrm rot="21395486">
            <a:off x="2766301" y="5695488"/>
            <a:ext cx="2845651" cy="461665"/>
          </a:xfrm>
          <a:prstGeom prst="rect">
            <a:avLst/>
          </a:prstGeom>
          <a:noFill/>
        </p:spPr>
        <p:txBody>
          <a:bodyPr wrap="none" rtlCol="0">
            <a:spAutoFit/>
          </a:bodyPr>
          <a:lstStyle/>
          <a:p>
            <a:r>
              <a:rPr lang="en-US" sz="2400" dirty="0"/>
              <a:t>Social Withdrawal</a:t>
            </a:r>
          </a:p>
        </p:txBody>
      </p:sp>
      <p:sp>
        <p:nvSpPr>
          <p:cNvPr id="14" name="TextBox 13">
            <a:extLst>
              <a:ext uri="{FF2B5EF4-FFF2-40B4-BE49-F238E27FC236}">
                <a16:creationId xmlns:a16="http://schemas.microsoft.com/office/drawing/2014/main" id="{25E28425-E96C-425F-BCAC-9C1BF09E0975}"/>
              </a:ext>
            </a:extLst>
          </p:cNvPr>
          <p:cNvSpPr txBox="1"/>
          <p:nvPr/>
        </p:nvSpPr>
        <p:spPr>
          <a:xfrm rot="21347827">
            <a:off x="5563487" y="6214826"/>
            <a:ext cx="2820003" cy="461665"/>
          </a:xfrm>
          <a:prstGeom prst="rect">
            <a:avLst/>
          </a:prstGeom>
          <a:noFill/>
        </p:spPr>
        <p:txBody>
          <a:bodyPr wrap="none" rtlCol="0">
            <a:spAutoFit/>
          </a:bodyPr>
          <a:lstStyle/>
          <a:p>
            <a:r>
              <a:rPr lang="en-US" sz="2400" dirty="0"/>
              <a:t>Negative Self-Talk</a:t>
            </a:r>
          </a:p>
        </p:txBody>
      </p:sp>
      <p:sp>
        <p:nvSpPr>
          <p:cNvPr id="15" name="TextBox 14">
            <a:extLst>
              <a:ext uri="{FF2B5EF4-FFF2-40B4-BE49-F238E27FC236}">
                <a16:creationId xmlns:a16="http://schemas.microsoft.com/office/drawing/2014/main" id="{A7574C2B-D2A7-4763-91BB-86AF515ACCEE}"/>
              </a:ext>
            </a:extLst>
          </p:cNvPr>
          <p:cNvSpPr txBox="1"/>
          <p:nvPr/>
        </p:nvSpPr>
        <p:spPr>
          <a:xfrm rot="733509">
            <a:off x="317071" y="6010507"/>
            <a:ext cx="2896947" cy="461665"/>
          </a:xfrm>
          <a:prstGeom prst="rect">
            <a:avLst/>
          </a:prstGeom>
          <a:noFill/>
        </p:spPr>
        <p:txBody>
          <a:bodyPr wrap="none" rtlCol="0">
            <a:spAutoFit/>
          </a:bodyPr>
          <a:lstStyle/>
          <a:p>
            <a:r>
              <a:rPr lang="en-US" sz="2400" dirty="0"/>
              <a:t>Sleep Disturbance</a:t>
            </a:r>
          </a:p>
        </p:txBody>
      </p:sp>
    </p:spTree>
    <p:extLst>
      <p:ext uri="{BB962C8B-B14F-4D97-AF65-F5344CB8AC3E}">
        <p14:creationId xmlns:p14="http://schemas.microsoft.com/office/powerpoint/2010/main" val="372559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56A6-FB8B-4B99-931B-A3312B94DC05}"/>
              </a:ext>
            </a:extLst>
          </p:cNvPr>
          <p:cNvSpPr>
            <a:spLocks noGrp="1"/>
          </p:cNvSpPr>
          <p:nvPr>
            <p:ph type="title"/>
          </p:nvPr>
        </p:nvSpPr>
        <p:spPr>
          <a:xfrm>
            <a:off x="866440" y="927099"/>
            <a:ext cx="6766812" cy="709865"/>
          </a:xfrm>
        </p:spPr>
        <p:txBody>
          <a:bodyPr/>
          <a:lstStyle/>
          <a:p>
            <a:r>
              <a:rPr lang="en-US" sz="4800" dirty="0"/>
              <a:t>Where are you now?</a:t>
            </a:r>
          </a:p>
        </p:txBody>
      </p:sp>
      <p:pic>
        <p:nvPicPr>
          <p:cNvPr id="9" name="Content Placeholder 8">
            <a:extLst>
              <a:ext uri="{FF2B5EF4-FFF2-40B4-BE49-F238E27FC236}">
                <a16:creationId xmlns:a16="http://schemas.microsoft.com/office/drawing/2014/main" id="{47CBDB20-B8D7-400C-A8E8-10D10E66A234}"/>
              </a:ext>
            </a:extLst>
          </p:cNvPr>
          <p:cNvPicPr>
            <a:picLocks noGrp="1" noChangeAspect="1"/>
          </p:cNvPicPr>
          <p:nvPr>
            <p:ph idx="1"/>
          </p:nvPr>
        </p:nvPicPr>
        <p:blipFill>
          <a:blip r:embed="rId3"/>
          <a:stretch>
            <a:fillRect/>
          </a:stretch>
        </p:blipFill>
        <p:spPr>
          <a:xfrm>
            <a:off x="508353" y="2887826"/>
            <a:ext cx="3932087" cy="2616625"/>
          </a:xfrm>
          <a:effectLst>
            <a:glow rad="228600">
              <a:schemeClr val="bg1">
                <a:lumMod val="65000"/>
                <a:alpha val="40000"/>
              </a:schemeClr>
            </a:glow>
          </a:effectLst>
        </p:spPr>
      </p:pic>
      <p:cxnSp>
        <p:nvCxnSpPr>
          <p:cNvPr id="12" name="Straight Arrow Connector 11">
            <a:extLst>
              <a:ext uri="{FF2B5EF4-FFF2-40B4-BE49-F238E27FC236}">
                <a16:creationId xmlns:a16="http://schemas.microsoft.com/office/drawing/2014/main" id="{D5AFAADA-1B6F-48EA-834E-469D5670586D}"/>
              </a:ext>
            </a:extLst>
          </p:cNvPr>
          <p:cNvCxnSpPr>
            <a:cxnSpLocks/>
          </p:cNvCxnSpPr>
          <p:nvPr/>
        </p:nvCxnSpPr>
        <p:spPr>
          <a:xfrm>
            <a:off x="2616872" y="3690810"/>
            <a:ext cx="667305" cy="1073818"/>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DF36431-43FA-401B-A8D4-4B422DFAC345}"/>
              </a:ext>
            </a:extLst>
          </p:cNvPr>
          <p:cNvSpPr txBox="1"/>
          <p:nvPr/>
        </p:nvSpPr>
        <p:spPr>
          <a:xfrm>
            <a:off x="1328552" y="3298393"/>
            <a:ext cx="2136545" cy="415498"/>
          </a:xfrm>
          <a:prstGeom prst="rect">
            <a:avLst/>
          </a:prstGeom>
          <a:noFill/>
        </p:spPr>
        <p:txBody>
          <a:bodyPr wrap="square" rtlCol="0">
            <a:spAutoFit/>
          </a:bodyPr>
          <a:lstStyle/>
          <a:p>
            <a:r>
              <a:rPr lang="en-US" sz="2100" dirty="0">
                <a:solidFill>
                  <a:srgbClr val="FF0000"/>
                </a:solidFill>
                <a:effectLst>
                  <a:outerShdw blurRad="38100" dist="38100" dir="2700000" algn="tl">
                    <a:srgbClr val="000000">
                      <a:alpha val="43137"/>
                    </a:srgbClr>
                  </a:outerShdw>
                </a:effectLst>
              </a:rPr>
              <a:t>Are you here?</a:t>
            </a:r>
          </a:p>
        </p:txBody>
      </p:sp>
      <p:pic>
        <p:nvPicPr>
          <p:cNvPr id="6" name="Picture 5">
            <a:extLst>
              <a:ext uri="{FF2B5EF4-FFF2-40B4-BE49-F238E27FC236}">
                <a16:creationId xmlns:a16="http://schemas.microsoft.com/office/drawing/2014/main" id="{DE28A91C-99A6-4C71-8B31-05C1191798D6}"/>
              </a:ext>
            </a:extLst>
          </p:cNvPr>
          <p:cNvPicPr>
            <a:picLocks noChangeAspect="1"/>
          </p:cNvPicPr>
          <p:nvPr/>
        </p:nvPicPr>
        <p:blipFill>
          <a:blip r:embed="rId4"/>
          <a:stretch>
            <a:fillRect/>
          </a:stretch>
        </p:blipFill>
        <p:spPr>
          <a:xfrm>
            <a:off x="4842788" y="2945961"/>
            <a:ext cx="3449981" cy="2587486"/>
          </a:xfrm>
          <a:prstGeom prst="rect">
            <a:avLst/>
          </a:prstGeom>
          <a:effectLst>
            <a:glow rad="228600">
              <a:schemeClr val="bg1">
                <a:lumMod val="65000"/>
                <a:alpha val="40000"/>
              </a:schemeClr>
            </a:glow>
          </a:effectLst>
        </p:spPr>
      </p:pic>
      <p:cxnSp>
        <p:nvCxnSpPr>
          <p:cNvPr id="10" name="Straight Arrow Connector 9">
            <a:extLst>
              <a:ext uri="{FF2B5EF4-FFF2-40B4-BE49-F238E27FC236}">
                <a16:creationId xmlns:a16="http://schemas.microsoft.com/office/drawing/2014/main" id="{0867E534-A577-41D4-856C-9E6BFB283A87}"/>
              </a:ext>
            </a:extLst>
          </p:cNvPr>
          <p:cNvCxnSpPr>
            <a:cxnSpLocks/>
          </p:cNvCxnSpPr>
          <p:nvPr/>
        </p:nvCxnSpPr>
        <p:spPr>
          <a:xfrm flipH="1">
            <a:off x="6379748" y="3690809"/>
            <a:ext cx="689373" cy="505326"/>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BD0CED2-4B89-42E2-B946-CF53189A4CEF}"/>
              </a:ext>
            </a:extLst>
          </p:cNvPr>
          <p:cNvSpPr txBox="1"/>
          <p:nvPr/>
        </p:nvSpPr>
        <p:spPr>
          <a:xfrm>
            <a:off x="7069120" y="3298393"/>
            <a:ext cx="2136545" cy="415498"/>
          </a:xfrm>
          <a:prstGeom prst="rect">
            <a:avLst/>
          </a:prstGeom>
          <a:noFill/>
        </p:spPr>
        <p:txBody>
          <a:bodyPr wrap="square" rtlCol="0">
            <a:spAutoFit/>
          </a:bodyPr>
          <a:lstStyle/>
          <a:p>
            <a:r>
              <a:rPr lang="en-US" sz="2100" dirty="0">
                <a:solidFill>
                  <a:srgbClr val="FF0000"/>
                </a:solidFill>
                <a:effectLst>
                  <a:outerShdw blurRad="38100" dist="38100" dir="2700000" algn="tl">
                    <a:srgbClr val="000000">
                      <a:alpha val="43137"/>
                    </a:srgbClr>
                  </a:outerShdw>
                </a:effectLst>
              </a:rPr>
              <a:t>Or here?</a:t>
            </a:r>
          </a:p>
        </p:txBody>
      </p:sp>
    </p:spTree>
    <p:extLst>
      <p:ext uri="{BB962C8B-B14F-4D97-AF65-F5344CB8AC3E}">
        <p14:creationId xmlns:p14="http://schemas.microsoft.com/office/powerpoint/2010/main" val="113142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8B727A0-51D6-4946-B8D1-B90ECD375E01}"/>
              </a:ext>
            </a:extLst>
          </p:cNvPr>
          <p:cNvSpPr>
            <a:spLocks noGrp="1"/>
          </p:cNvSpPr>
          <p:nvPr>
            <p:ph type="body" sz="half" idx="2"/>
          </p:nvPr>
        </p:nvSpPr>
        <p:spPr>
          <a:xfrm>
            <a:off x="751916" y="2233645"/>
            <a:ext cx="3456401" cy="2646153"/>
          </a:xfrm>
        </p:spPr>
        <p:txBody>
          <a:bodyPr>
            <a:normAutofit/>
          </a:bodyPr>
          <a:lstStyle/>
          <a:p>
            <a:r>
              <a:rPr lang="en-US" sz="4800" dirty="0">
                <a:effectLst>
                  <a:outerShdw blurRad="38100" dist="38100" dir="2700000" algn="tl">
                    <a:srgbClr val="000000">
                      <a:alpha val="43137"/>
                    </a:srgbClr>
                  </a:outerShdw>
                </a:effectLst>
              </a:rPr>
              <a:t>What’s</a:t>
            </a:r>
          </a:p>
          <a:p>
            <a:r>
              <a:rPr lang="en-US" sz="4800" dirty="0">
                <a:effectLst>
                  <a:outerShdw blurRad="38100" dist="38100" dir="2700000" algn="tl">
                    <a:srgbClr val="000000">
                      <a:alpha val="43137"/>
                    </a:srgbClr>
                  </a:outerShdw>
                </a:effectLst>
              </a:rPr>
              <a:t>Important</a:t>
            </a:r>
          </a:p>
          <a:p>
            <a:r>
              <a:rPr lang="en-US" sz="4800" dirty="0">
                <a:effectLst>
                  <a:outerShdw blurRad="38100" dist="38100" dir="2700000" algn="tl">
                    <a:srgbClr val="000000">
                      <a:alpha val="43137"/>
                    </a:srgbClr>
                  </a:outerShdw>
                </a:effectLst>
              </a:rPr>
              <a:t>To </a:t>
            </a:r>
            <a:r>
              <a:rPr lang="en-US" sz="4800" i="1" dirty="0">
                <a:effectLst>
                  <a:outerShdw blurRad="38100" dist="38100" dir="2700000" algn="tl">
                    <a:srgbClr val="000000">
                      <a:alpha val="43137"/>
                    </a:srgbClr>
                  </a:outerShdw>
                </a:effectLst>
              </a:rPr>
              <a:t>You</a:t>
            </a:r>
            <a:r>
              <a:rPr lang="en-US" sz="4800" dirty="0">
                <a:effectLst>
                  <a:outerShdw blurRad="38100" dist="38100" dir="2700000" algn="tl">
                    <a:srgbClr val="000000">
                      <a:alpha val="43137"/>
                    </a:srgbClr>
                  </a:outerShdw>
                </a:effectLst>
              </a:rPr>
              <a:t>?</a:t>
            </a:r>
            <a:endParaRPr lang="en-US" sz="33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A1B5871-969B-42F7-B4A5-F36F7AA30A7D}"/>
              </a:ext>
            </a:extLst>
          </p:cNvPr>
          <p:cNvPicPr>
            <a:picLocks noChangeAspect="1"/>
          </p:cNvPicPr>
          <p:nvPr/>
        </p:nvPicPr>
        <p:blipFill>
          <a:blip r:embed="rId3"/>
          <a:stretch>
            <a:fillRect/>
          </a:stretch>
        </p:blipFill>
        <p:spPr>
          <a:xfrm>
            <a:off x="4723879" y="2233645"/>
            <a:ext cx="4174598" cy="2555969"/>
          </a:xfrm>
          <a:prstGeom prst="rect">
            <a:avLst/>
          </a:prstGeom>
          <a:ln>
            <a:solidFill>
              <a:schemeClr val="accent1"/>
            </a:solidFill>
          </a:ln>
          <a:effectLst>
            <a:glow rad="228600">
              <a:schemeClr val="accent4">
                <a:alpha val="40000"/>
              </a:schemeClr>
            </a:glow>
          </a:effectLst>
        </p:spPr>
      </p:pic>
    </p:spTree>
    <p:extLst>
      <p:ext uri="{BB962C8B-B14F-4D97-AF65-F5344CB8AC3E}">
        <p14:creationId xmlns:p14="http://schemas.microsoft.com/office/powerpoint/2010/main" val="52258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E998-5F8D-4AAF-9E3E-21736568836F}"/>
              </a:ext>
            </a:extLst>
          </p:cNvPr>
          <p:cNvSpPr>
            <a:spLocks noGrp="1"/>
          </p:cNvSpPr>
          <p:nvPr>
            <p:ph type="title"/>
          </p:nvPr>
        </p:nvSpPr>
        <p:spPr>
          <a:xfrm>
            <a:off x="1712354" y="842973"/>
            <a:ext cx="6343202" cy="709865"/>
          </a:xfrm>
        </p:spPr>
        <p:txBody>
          <a:bodyPr/>
          <a:lstStyle/>
          <a:p>
            <a:r>
              <a:rPr lang="en-US" sz="4800" dirty="0"/>
              <a:t>What’s Important</a:t>
            </a:r>
          </a:p>
        </p:txBody>
      </p:sp>
      <p:pic>
        <p:nvPicPr>
          <p:cNvPr id="5" name="Content Placeholder 4">
            <a:extLst>
              <a:ext uri="{FF2B5EF4-FFF2-40B4-BE49-F238E27FC236}">
                <a16:creationId xmlns:a16="http://schemas.microsoft.com/office/drawing/2014/main" id="{3E148D3A-3B82-4D61-8AEF-F46775A4C992}"/>
              </a:ext>
            </a:extLst>
          </p:cNvPr>
          <p:cNvPicPr>
            <a:picLocks noGrp="1" noChangeAspect="1"/>
          </p:cNvPicPr>
          <p:nvPr>
            <p:ph idx="1"/>
          </p:nvPr>
        </p:nvPicPr>
        <p:blipFill>
          <a:blip r:embed="rId3"/>
          <a:stretch>
            <a:fillRect/>
          </a:stretch>
        </p:blipFill>
        <p:spPr>
          <a:xfrm>
            <a:off x="2976817" y="2717196"/>
            <a:ext cx="2930981" cy="2930981"/>
          </a:xfrm>
          <a:effectLst>
            <a:glow rad="228600">
              <a:srgbClr val="FF0000">
                <a:alpha val="40000"/>
              </a:srgbClr>
            </a:glow>
          </a:effectLst>
        </p:spPr>
      </p:pic>
      <p:sp>
        <p:nvSpPr>
          <p:cNvPr id="9" name="Callout: Line with No Border 8">
            <a:extLst>
              <a:ext uri="{FF2B5EF4-FFF2-40B4-BE49-F238E27FC236}">
                <a16:creationId xmlns:a16="http://schemas.microsoft.com/office/drawing/2014/main" id="{FD3C555F-A3C8-4670-B848-C63B512CB222}"/>
              </a:ext>
            </a:extLst>
          </p:cNvPr>
          <p:cNvSpPr/>
          <p:nvPr/>
        </p:nvSpPr>
        <p:spPr>
          <a:xfrm>
            <a:off x="604568" y="2243446"/>
            <a:ext cx="1857689" cy="392851"/>
          </a:xfrm>
          <a:prstGeom prst="callout1">
            <a:avLst>
              <a:gd name="adj1" fmla="val 67704"/>
              <a:gd name="adj2" fmla="val 105377"/>
              <a:gd name="adj3" fmla="val 154252"/>
              <a:gd name="adj4" fmla="val 147304"/>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Equal Pay</a:t>
            </a:r>
          </a:p>
        </p:txBody>
      </p:sp>
      <p:sp>
        <p:nvSpPr>
          <p:cNvPr id="10" name="Callout: Line with No Border 9">
            <a:extLst>
              <a:ext uri="{FF2B5EF4-FFF2-40B4-BE49-F238E27FC236}">
                <a16:creationId xmlns:a16="http://schemas.microsoft.com/office/drawing/2014/main" id="{94922997-A10D-41E9-99CA-9B9411DC05DF}"/>
              </a:ext>
            </a:extLst>
          </p:cNvPr>
          <p:cNvSpPr/>
          <p:nvPr/>
        </p:nvSpPr>
        <p:spPr>
          <a:xfrm>
            <a:off x="1083619" y="3364758"/>
            <a:ext cx="1023182" cy="416517"/>
          </a:xfrm>
          <a:prstGeom prst="callout1">
            <a:avLst>
              <a:gd name="adj1" fmla="val 67704"/>
              <a:gd name="adj2" fmla="val 105377"/>
              <a:gd name="adj3" fmla="val 156004"/>
              <a:gd name="adj4" fmla="val 199646"/>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Title IX</a:t>
            </a:r>
          </a:p>
        </p:txBody>
      </p:sp>
      <p:sp>
        <p:nvSpPr>
          <p:cNvPr id="11" name="Callout: Line with No Border 10">
            <a:extLst>
              <a:ext uri="{FF2B5EF4-FFF2-40B4-BE49-F238E27FC236}">
                <a16:creationId xmlns:a16="http://schemas.microsoft.com/office/drawing/2014/main" id="{B1F70B5A-F0F5-4BCB-8457-3D0EDCE847D8}"/>
              </a:ext>
            </a:extLst>
          </p:cNvPr>
          <p:cNvSpPr/>
          <p:nvPr/>
        </p:nvSpPr>
        <p:spPr>
          <a:xfrm>
            <a:off x="6495592" y="2292816"/>
            <a:ext cx="2342654" cy="316825"/>
          </a:xfrm>
          <a:prstGeom prst="callout1">
            <a:avLst>
              <a:gd name="adj1" fmla="val 220530"/>
              <a:gd name="adj2" fmla="val -52881"/>
              <a:gd name="adj3" fmla="val 61215"/>
              <a:gd name="adj4" fmla="val 4394"/>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Campus Sexual Violence</a:t>
            </a:r>
          </a:p>
        </p:txBody>
      </p:sp>
      <p:sp>
        <p:nvSpPr>
          <p:cNvPr id="12" name="Callout: Line with No Border 11">
            <a:extLst>
              <a:ext uri="{FF2B5EF4-FFF2-40B4-BE49-F238E27FC236}">
                <a16:creationId xmlns:a16="http://schemas.microsoft.com/office/drawing/2014/main" id="{8DCDFE3D-65D4-416C-93DA-B0E349F4AED5}"/>
              </a:ext>
            </a:extLst>
          </p:cNvPr>
          <p:cNvSpPr/>
          <p:nvPr/>
        </p:nvSpPr>
        <p:spPr>
          <a:xfrm>
            <a:off x="6555612" y="3089583"/>
            <a:ext cx="2282634" cy="275176"/>
          </a:xfrm>
          <a:prstGeom prst="callout1">
            <a:avLst>
              <a:gd name="adj1" fmla="val 44239"/>
              <a:gd name="adj2" fmla="val -9451"/>
              <a:gd name="adj3" fmla="val 51199"/>
              <a:gd name="adj4" fmla="val -43848"/>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LGBTQ civil rights</a:t>
            </a:r>
          </a:p>
        </p:txBody>
      </p:sp>
      <p:sp>
        <p:nvSpPr>
          <p:cNvPr id="13" name="Callout: Line with No Border 12">
            <a:extLst>
              <a:ext uri="{FF2B5EF4-FFF2-40B4-BE49-F238E27FC236}">
                <a16:creationId xmlns:a16="http://schemas.microsoft.com/office/drawing/2014/main" id="{9DF3AA8D-2E66-4CAE-AC5F-B92FD4E8027D}"/>
              </a:ext>
            </a:extLst>
          </p:cNvPr>
          <p:cNvSpPr/>
          <p:nvPr/>
        </p:nvSpPr>
        <p:spPr>
          <a:xfrm>
            <a:off x="210535" y="2894420"/>
            <a:ext cx="2506161" cy="282446"/>
          </a:xfrm>
          <a:prstGeom prst="callout1">
            <a:avLst>
              <a:gd name="adj1" fmla="val 48293"/>
              <a:gd name="adj2" fmla="val 101593"/>
              <a:gd name="adj3" fmla="val 147615"/>
              <a:gd name="adj4" fmla="val 115056"/>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Voting Restrictions</a:t>
            </a:r>
          </a:p>
        </p:txBody>
      </p:sp>
      <p:sp>
        <p:nvSpPr>
          <p:cNvPr id="14" name="Callout: Line with No Border 13">
            <a:extLst>
              <a:ext uri="{FF2B5EF4-FFF2-40B4-BE49-F238E27FC236}">
                <a16:creationId xmlns:a16="http://schemas.microsoft.com/office/drawing/2014/main" id="{23CD22FD-53DB-4C21-9FB3-1B579FDB154B}"/>
              </a:ext>
            </a:extLst>
          </p:cNvPr>
          <p:cNvSpPr/>
          <p:nvPr/>
        </p:nvSpPr>
        <p:spPr>
          <a:xfrm>
            <a:off x="6249858" y="3514494"/>
            <a:ext cx="2588388" cy="417359"/>
          </a:xfrm>
          <a:prstGeom prst="callout1">
            <a:avLst>
              <a:gd name="adj1" fmla="val 49055"/>
              <a:gd name="adj2" fmla="val 2013"/>
              <a:gd name="adj3" fmla="val 42869"/>
              <a:gd name="adj4" fmla="val -47162"/>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Healthcare for all</a:t>
            </a:r>
          </a:p>
        </p:txBody>
      </p:sp>
      <p:sp>
        <p:nvSpPr>
          <p:cNvPr id="15" name="Callout: Line with No Border 14">
            <a:extLst>
              <a:ext uri="{FF2B5EF4-FFF2-40B4-BE49-F238E27FC236}">
                <a16:creationId xmlns:a16="http://schemas.microsoft.com/office/drawing/2014/main" id="{F5BF2E52-4BF4-4D7B-9A50-470C8A301354}"/>
              </a:ext>
            </a:extLst>
          </p:cNvPr>
          <p:cNvSpPr/>
          <p:nvPr/>
        </p:nvSpPr>
        <p:spPr>
          <a:xfrm>
            <a:off x="6912035" y="4060466"/>
            <a:ext cx="2059687" cy="384949"/>
          </a:xfrm>
          <a:prstGeom prst="callout1">
            <a:avLst>
              <a:gd name="adj1" fmla="val 49055"/>
              <a:gd name="adj2" fmla="val -16418"/>
              <a:gd name="adj3" fmla="val 1004"/>
              <a:gd name="adj4" fmla="val -57549"/>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Social Security</a:t>
            </a:r>
          </a:p>
        </p:txBody>
      </p:sp>
      <p:sp>
        <p:nvSpPr>
          <p:cNvPr id="16" name="Callout: Line with No Border 15">
            <a:extLst>
              <a:ext uri="{FF2B5EF4-FFF2-40B4-BE49-F238E27FC236}">
                <a16:creationId xmlns:a16="http://schemas.microsoft.com/office/drawing/2014/main" id="{0DE8B80E-5907-4828-BE0D-865C9FEC365D}"/>
              </a:ext>
            </a:extLst>
          </p:cNvPr>
          <p:cNvSpPr/>
          <p:nvPr/>
        </p:nvSpPr>
        <p:spPr>
          <a:xfrm>
            <a:off x="6661358" y="4445415"/>
            <a:ext cx="2176888" cy="1031373"/>
          </a:xfrm>
          <a:prstGeom prst="callout1">
            <a:avLst>
              <a:gd name="adj1" fmla="val 51194"/>
              <a:gd name="adj2" fmla="val -1199"/>
              <a:gd name="adj3" fmla="val 41884"/>
              <a:gd name="adj4" fmla="val -51535"/>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Getting more women elected</a:t>
            </a:r>
          </a:p>
        </p:txBody>
      </p:sp>
      <p:sp>
        <p:nvSpPr>
          <p:cNvPr id="17" name="Callout: Line with No Border 16">
            <a:extLst>
              <a:ext uri="{FF2B5EF4-FFF2-40B4-BE49-F238E27FC236}">
                <a16:creationId xmlns:a16="http://schemas.microsoft.com/office/drawing/2014/main" id="{2625C599-E689-4C99-A9D5-69E0A979352C}"/>
              </a:ext>
            </a:extLst>
          </p:cNvPr>
          <p:cNvSpPr/>
          <p:nvPr/>
        </p:nvSpPr>
        <p:spPr>
          <a:xfrm>
            <a:off x="3205983" y="6036423"/>
            <a:ext cx="2044707" cy="218681"/>
          </a:xfrm>
          <a:prstGeom prst="callout1">
            <a:avLst>
              <a:gd name="adj1" fmla="val -72755"/>
              <a:gd name="adj2" fmla="val 44012"/>
              <a:gd name="adj3" fmla="val -261948"/>
              <a:gd name="adj4" fmla="val 48950"/>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Student Debt</a:t>
            </a:r>
          </a:p>
        </p:txBody>
      </p:sp>
      <p:sp>
        <p:nvSpPr>
          <p:cNvPr id="18" name="Callout: Line with No Border 17">
            <a:extLst>
              <a:ext uri="{FF2B5EF4-FFF2-40B4-BE49-F238E27FC236}">
                <a16:creationId xmlns:a16="http://schemas.microsoft.com/office/drawing/2014/main" id="{235D0D91-D98F-4CCD-BA8B-D16A1C3D4A85}"/>
              </a:ext>
            </a:extLst>
          </p:cNvPr>
          <p:cNvSpPr/>
          <p:nvPr/>
        </p:nvSpPr>
        <p:spPr>
          <a:xfrm>
            <a:off x="258550" y="4009803"/>
            <a:ext cx="2407856" cy="421492"/>
          </a:xfrm>
          <a:prstGeom prst="callout1">
            <a:avLst>
              <a:gd name="adj1" fmla="val 92857"/>
              <a:gd name="adj2" fmla="val 95470"/>
              <a:gd name="adj3" fmla="val 117486"/>
              <a:gd name="adj4" fmla="val 119707"/>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Gender Equity in the Workplace</a:t>
            </a:r>
          </a:p>
        </p:txBody>
      </p:sp>
      <p:sp>
        <p:nvSpPr>
          <p:cNvPr id="19" name="Callout: Line with No Border 18">
            <a:extLst>
              <a:ext uri="{FF2B5EF4-FFF2-40B4-BE49-F238E27FC236}">
                <a16:creationId xmlns:a16="http://schemas.microsoft.com/office/drawing/2014/main" id="{783A0CBE-FB22-4143-B915-8E8530CB7137}"/>
              </a:ext>
            </a:extLst>
          </p:cNvPr>
          <p:cNvSpPr/>
          <p:nvPr/>
        </p:nvSpPr>
        <p:spPr>
          <a:xfrm>
            <a:off x="1" y="4962870"/>
            <a:ext cx="2843340" cy="369134"/>
          </a:xfrm>
          <a:prstGeom prst="callout1">
            <a:avLst>
              <a:gd name="adj1" fmla="val 39339"/>
              <a:gd name="adj2" fmla="val 96388"/>
              <a:gd name="adj3" fmla="val -8963"/>
              <a:gd name="adj4" fmla="val 120254"/>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Access to/cost of Women’s Healthcare</a:t>
            </a:r>
          </a:p>
        </p:txBody>
      </p:sp>
      <p:sp>
        <p:nvSpPr>
          <p:cNvPr id="20" name="Callout: Line with No Border 19">
            <a:extLst>
              <a:ext uri="{FF2B5EF4-FFF2-40B4-BE49-F238E27FC236}">
                <a16:creationId xmlns:a16="http://schemas.microsoft.com/office/drawing/2014/main" id="{3F83854A-D154-43D3-B0D7-1E11D8D69CF6}"/>
              </a:ext>
            </a:extLst>
          </p:cNvPr>
          <p:cNvSpPr/>
          <p:nvPr/>
        </p:nvSpPr>
        <p:spPr>
          <a:xfrm>
            <a:off x="133066" y="6213646"/>
            <a:ext cx="2710275" cy="483724"/>
          </a:xfrm>
          <a:prstGeom prst="callout1">
            <a:avLst>
              <a:gd name="adj1" fmla="val 1966"/>
              <a:gd name="adj2" fmla="val 101094"/>
              <a:gd name="adj3" fmla="val -170408"/>
              <a:gd name="adj4" fmla="val 127300"/>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Reproductive Rights</a:t>
            </a:r>
          </a:p>
        </p:txBody>
      </p:sp>
      <p:sp>
        <p:nvSpPr>
          <p:cNvPr id="21" name="Callout: Line with No Border 20">
            <a:extLst>
              <a:ext uri="{FF2B5EF4-FFF2-40B4-BE49-F238E27FC236}">
                <a16:creationId xmlns:a16="http://schemas.microsoft.com/office/drawing/2014/main" id="{A23EDC3A-6ECD-4200-AAAE-B4DEC253720A}"/>
              </a:ext>
            </a:extLst>
          </p:cNvPr>
          <p:cNvSpPr/>
          <p:nvPr/>
        </p:nvSpPr>
        <p:spPr>
          <a:xfrm>
            <a:off x="6555612" y="6036423"/>
            <a:ext cx="2588388" cy="354447"/>
          </a:xfrm>
          <a:prstGeom prst="callout1">
            <a:avLst>
              <a:gd name="adj1" fmla="val 32587"/>
              <a:gd name="adj2" fmla="val -339"/>
              <a:gd name="adj3" fmla="val -148492"/>
              <a:gd name="adj4" fmla="val -37763"/>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Human Trafficking</a:t>
            </a:r>
          </a:p>
        </p:txBody>
      </p:sp>
      <p:sp>
        <p:nvSpPr>
          <p:cNvPr id="22" name="Callout: Line with No Border 21">
            <a:extLst>
              <a:ext uri="{FF2B5EF4-FFF2-40B4-BE49-F238E27FC236}">
                <a16:creationId xmlns:a16="http://schemas.microsoft.com/office/drawing/2014/main" id="{E5A77C49-40B4-4C30-9622-E2DE5DCE350C}"/>
              </a:ext>
            </a:extLst>
          </p:cNvPr>
          <p:cNvSpPr/>
          <p:nvPr/>
        </p:nvSpPr>
        <p:spPr>
          <a:xfrm>
            <a:off x="6967112" y="5288681"/>
            <a:ext cx="2176888" cy="575807"/>
          </a:xfrm>
          <a:prstGeom prst="callout1">
            <a:avLst>
              <a:gd name="adj1" fmla="val 58099"/>
              <a:gd name="adj2" fmla="val 12194"/>
              <a:gd name="adj3" fmla="val 839"/>
              <a:gd name="adj4" fmla="val -69189"/>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Immigration</a:t>
            </a:r>
          </a:p>
        </p:txBody>
      </p:sp>
      <p:sp>
        <p:nvSpPr>
          <p:cNvPr id="4" name="Callout: Line with No Border 3">
            <a:extLst>
              <a:ext uri="{FF2B5EF4-FFF2-40B4-BE49-F238E27FC236}">
                <a16:creationId xmlns:a16="http://schemas.microsoft.com/office/drawing/2014/main" id="{5D05C997-ECDC-4181-B3EB-FC84AA83F110}"/>
              </a:ext>
            </a:extLst>
          </p:cNvPr>
          <p:cNvSpPr/>
          <p:nvPr/>
        </p:nvSpPr>
        <p:spPr>
          <a:xfrm>
            <a:off x="3123641" y="2037221"/>
            <a:ext cx="914400" cy="612648"/>
          </a:xfrm>
          <a:prstGeom prst="callout1">
            <a:avLst>
              <a:gd name="adj1" fmla="val 55523"/>
              <a:gd name="adj2" fmla="val 81522"/>
              <a:gd name="adj3" fmla="val 147404"/>
              <a:gd name="adj4" fmla="val 1136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War</a:t>
            </a:r>
          </a:p>
        </p:txBody>
      </p:sp>
      <p:sp>
        <p:nvSpPr>
          <p:cNvPr id="23" name="Callout: Line with No Border 22">
            <a:extLst>
              <a:ext uri="{FF2B5EF4-FFF2-40B4-BE49-F238E27FC236}">
                <a16:creationId xmlns:a16="http://schemas.microsoft.com/office/drawing/2014/main" id="{38F7456A-0506-49EF-839D-5E5FA4AEADCF}"/>
              </a:ext>
            </a:extLst>
          </p:cNvPr>
          <p:cNvSpPr/>
          <p:nvPr/>
        </p:nvSpPr>
        <p:spPr>
          <a:xfrm>
            <a:off x="4766215" y="6388155"/>
            <a:ext cx="2044707" cy="218681"/>
          </a:xfrm>
          <a:prstGeom prst="callout1">
            <a:avLst>
              <a:gd name="adj1" fmla="val -72755"/>
              <a:gd name="adj2" fmla="val 44012"/>
              <a:gd name="adj3" fmla="val -419509"/>
              <a:gd name="adj4" fmla="val 16543"/>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Gun Violence</a:t>
            </a:r>
          </a:p>
        </p:txBody>
      </p:sp>
      <p:sp>
        <p:nvSpPr>
          <p:cNvPr id="24" name="Callout: Line with No Border 23">
            <a:extLst>
              <a:ext uri="{FF2B5EF4-FFF2-40B4-BE49-F238E27FC236}">
                <a16:creationId xmlns:a16="http://schemas.microsoft.com/office/drawing/2014/main" id="{B26A6D08-1DB9-4FA0-B90A-77AD893C7D86}"/>
              </a:ext>
            </a:extLst>
          </p:cNvPr>
          <p:cNvSpPr/>
          <p:nvPr/>
        </p:nvSpPr>
        <p:spPr>
          <a:xfrm>
            <a:off x="107340" y="5689039"/>
            <a:ext cx="2710275" cy="483724"/>
          </a:xfrm>
          <a:prstGeom prst="callout1">
            <a:avLst>
              <a:gd name="adj1" fmla="val 37581"/>
              <a:gd name="adj2" fmla="val 88381"/>
              <a:gd name="adj3" fmla="val -80000"/>
              <a:gd name="adj4" fmla="val 113121"/>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Deficit Spending</a:t>
            </a:r>
          </a:p>
        </p:txBody>
      </p:sp>
    </p:spTree>
    <p:extLst>
      <p:ext uri="{BB962C8B-B14F-4D97-AF65-F5344CB8AC3E}">
        <p14:creationId xmlns:p14="http://schemas.microsoft.com/office/powerpoint/2010/main" val="137161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9EEF4D-8918-489E-B45E-E1F9B4D88161}"/>
              </a:ext>
            </a:extLst>
          </p:cNvPr>
          <p:cNvSpPr>
            <a:spLocks noGrp="1"/>
          </p:cNvSpPr>
          <p:nvPr>
            <p:ph type="title"/>
          </p:nvPr>
        </p:nvSpPr>
        <p:spPr/>
        <p:txBody>
          <a:bodyPr/>
          <a:lstStyle/>
          <a:p>
            <a:r>
              <a:rPr lang="en-US" sz="4800" dirty="0"/>
              <a:t>Priority Triggers</a:t>
            </a:r>
          </a:p>
        </p:txBody>
      </p:sp>
      <p:sp>
        <p:nvSpPr>
          <p:cNvPr id="5" name="Content Placeholder 4">
            <a:extLst>
              <a:ext uri="{FF2B5EF4-FFF2-40B4-BE49-F238E27FC236}">
                <a16:creationId xmlns:a16="http://schemas.microsoft.com/office/drawing/2014/main" id="{6A7A51D3-EB98-443E-B8F2-2A7050F572D2}"/>
              </a:ext>
            </a:extLst>
          </p:cNvPr>
          <p:cNvSpPr>
            <a:spLocks noGrp="1"/>
          </p:cNvSpPr>
          <p:nvPr>
            <p:ph idx="1"/>
          </p:nvPr>
        </p:nvSpPr>
        <p:spPr>
          <a:xfrm>
            <a:off x="544286" y="2253343"/>
            <a:ext cx="8338457" cy="4452257"/>
          </a:xfrm>
        </p:spPr>
        <p:txBody>
          <a:bodyPr>
            <a:normAutofit/>
          </a:bodyPr>
          <a:lstStyle/>
          <a:p>
            <a:r>
              <a:rPr lang="en-US" sz="2800" dirty="0"/>
              <a:t>Ask yourself:</a:t>
            </a:r>
          </a:p>
          <a:p>
            <a:pPr lvl="1">
              <a:buFont typeface="Wingdings" panose="05000000000000000000" pitchFamily="2" charset="2"/>
              <a:buChar char="§"/>
            </a:pPr>
            <a:r>
              <a:rPr lang="en-US" sz="2400" dirty="0"/>
              <a:t>Is your attention drawn immediately when you see news about this?</a:t>
            </a:r>
          </a:p>
          <a:p>
            <a:pPr lvl="1">
              <a:buFont typeface="Wingdings" panose="05000000000000000000" pitchFamily="2" charset="2"/>
              <a:buChar char="§"/>
            </a:pPr>
            <a:r>
              <a:rPr lang="en-US" sz="2400" dirty="0"/>
              <a:t>Do you have a personal connection to it?</a:t>
            </a:r>
          </a:p>
          <a:p>
            <a:pPr lvl="1">
              <a:buFont typeface="Wingdings" panose="05000000000000000000" pitchFamily="2" charset="2"/>
              <a:buChar char="§"/>
            </a:pPr>
            <a:r>
              <a:rPr lang="en-US" sz="2400" dirty="0"/>
              <a:t>Do you ‘high five’ or ‘fist pump’ when you see progress?</a:t>
            </a:r>
          </a:p>
          <a:p>
            <a:pPr lvl="1">
              <a:buFont typeface="Wingdings" panose="05000000000000000000" pitchFamily="2" charset="2"/>
              <a:buChar char="§"/>
            </a:pPr>
            <a:r>
              <a:rPr lang="en-US" sz="2400" dirty="0"/>
              <a:t>Can you build a community around it?</a:t>
            </a:r>
          </a:p>
          <a:p>
            <a:r>
              <a:rPr lang="en-US" sz="2800" dirty="0"/>
              <a:t>Rank 1 to 6*</a:t>
            </a:r>
            <a:endParaRPr lang="en-US" sz="2400" dirty="0"/>
          </a:p>
          <a:p>
            <a:pPr marL="0" indent="0">
              <a:buNone/>
            </a:pPr>
            <a:r>
              <a:rPr lang="en-US" sz="2800" dirty="0"/>
              <a:t>*Each item can only have </a:t>
            </a:r>
            <a:r>
              <a:rPr lang="en-US" sz="2800" u="sng" dirty="0"/>
              <a:t>one</a:t>
            </a:r>
            <a:r>
              <a:rPr lang="en-US" sz="2800" dirty="0"/>
              <a:t> number!</a:t>
            </a:r>
          </a:p>
        </p:txBody>
      </p:sp>
    </p:spTree>
    <p:extLst>
      <p:ext uri="{BB962C8B-B14F-4D97-AF65-F5344CB8AC3E}">
        <p14:creationId xmlns:p14="http://schemas.microsoft.com/office/powerpoint/2010/main" val="392135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9439DC-20FA-4870-8BAD-2AA2B126EF53}"/>
              </a:ext>
            </a:extLst>
          </p:cNvPr>
          <p:cNvSpPr>
            <a:spLocks noGrp="1"/>
          </p:cNvSpPr>
          <p:nvPr>
            <p:ph type="title"/>
          </p:nvPr>
        </p:nvSpPr>
        <p:spPr/>
        <p:txBody>
          <a:bodyPr/>
          <a:lstStyle/>
          <a:p>
            <a:r>
              <a:rPr lang="en-US" dirty="0"/>
              <a:t>Priority Exercise</a:t>
            </a:r>
          </a:p>
        </p:txBody>
      </p:sp>
      <p:sp>
        <p:nvSpPr>
          <p:cNvPr id="5" name="Text Placeholder 4">
            <a:extLst>
              <a:ext uri="{FF2B5EF4-FFF2-40B4-BE49-F238E27FC236}">
                <a16:creationId xmlns:a16="http://schemas.microsoft.com/office/drawing/2014/main" id="{537C2784-F074-428D-8017-3B3BA1BE08C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40804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2595</TotalTime>
  <Words>3435</Words>
  <Application>Microsoft Office PowerPoint</Application>
  <PresentationFormat>On-screen Show (4:3)</PresentationFormat>
  <Paragraphs>317</Paragraphs>
  <Slides>27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Bradley Hand ITC</vt:lpstr>
      <vt:lpstr>Calibri</vt:lpstr>
      <vt:lpstr>Century Gothic</vt:lpstr>
      <vt:lpstr>Wingdings</vt:lpstr>
      <vt:lpstr>Wingdings 3</vt:lpstr>
      <vt:lpstr>Ion Boardroom</vt:lpstr>
      <vt:lpstr>Overcoming Political  ‘Overwhelm’</vt:lpstr>
      <vt:lpstr>Agenda</vt:lpstr>
      <vt:lpstr>Political Overwhelm     Life Stresses </vt:lpstr>
      <vt:lpstr>Overwhelm    Chronic Stress</vt:lpstr>
      <vt:lpstr>Where are you now?</vt:lpstr>
      <vt:lpstr>PowerPoint Presentation</vt:lpstr>
      <vt:lpstr>What’s Important</vt:lpstr>
      <vt:lpstr>Priority Triggers</vt:lpstr>
      <vt:lpstr>Priority Exercise</vt:lpstr>
      <vt:lpstr>Trust can lead to….</vt:lpstr>
      <vt:lpstr>Add  Self-Care</vt:lpstr>
      <vt:lpstr>PowerPoint Presentation</vt:lpstr>
      <vt:lpstr>Dealing with News</vt:lpstr>
      <vt:lpstr>Consider the News Source</vt:lpstr>
      <vt:lpstr>Social/Anti-Social Media</vt:lpstr>
      <vt:lpstr>Successful social movements don’t win by convincing the fringes, but by finding common denominators.</vt:lpstr>
      <vt:lpstr>Handling Incoming Appeals</vt:lpstr>
      <vt:lpstr>Act</vt:lpstr>
      <vt:lpstr>“Self-criticism is consistently associated with less motivation….   It is also one of the single biggest predictors of depression….”</vt:lpstr>
      <vt:lpstr>It’s more important to get started than to succeed.</vt:lpstr>
      <vt:lpstr>Rethink Goals</vt:lpstr>
      <vt:lpstr>Find Your Community</vt:lpstr>
      <vt:lpstr>Leverage Technology</vt:lpstr>
      <vt:lpstr>Act Local</vt:lpstr>
      <vt:lpstr>Let Go</vt:lpstr>
      <vt:lpstr>When to Re-engage?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Political  ‘Overwhelm’</dc:title>
  <dc:creator>Peg Carlson-Bowen</dc:creator>
  <cp:lastModifiedBy>Peg Carlson-Bowen</cp:lastModifiedBy>
  <cp:revision>128</cp:revision>
  <dcterms:created xsi:type="dcterms:W3CDTF">2017-09-01T19:43:42Z</dcterms:created>
  <dcterms:modified xsi:type="dcterms:W3CDTF">2018-04-20T21:46:00Z</dcterms:modified>
</cp:coreProperties>
</file>