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5"/>
  </p:notesMasterIdLst>
  <p:handoutMasterIdLst>
    <p:handoutMasterId r:id="rId16"/>
  </p:handoutMasterIdLst>
  <p:sldIdLst>
    <p:sldId id="285" r:id="rId3"/>
    <p:sldId id="286" r:id="rId4"/>
    <p:sldId id="256" r:id="rId5"/>
    <p:sldId id="275" r:id="rId6"/>
    <p:sldId id="277" r:id="rId7"/>
    <p:sldId id="278" r:id="rId8"/>
    <p:sldId id="279" r:id="rId9"/>
    <p:sldId id="266" r:id="rId10"/>
    <p:sldId id="280" r:id="rId11"/>
    <p:sldId id="282" r:id="rId12"/>
    <p:sldId id="283" r:id="rId13"/>
    <p:sldId id="284"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174A7C"/>
    <a:srgbClr val="5C8727"/>
    <a:srgbClr val="E36F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9769" autoAdjust="0"/>
  </p:normalViewPr>
  <p:slideViewPr>
    <p:cSldViewPr>
      <p:cViewPr varScale="1">
        <p:scale>
          <a:sx n="116" d="100"/>
          <a:sy n="116" d="100"/>
        </p:scale>
        <p:origin x="76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2C8621BC-4205-4F11-BC1A-FE9292B956A2}" type="datetimeFigureOut">
              <a:rPr lang="en-US"/>
              <a:pPr>
                <a:defRPr/>
              </a:pPr>
              <a:t>2/22/2018</a:t>
            </a:fld>
            <a:endParaRPr lang="en-US"/>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1E1D53-EE6B-4C9F-89B6-7650138F61F1}" type="slidenum">
              <a:rPr lang="en-US"/>
              <a:pPr>
                <a:defRPr/>
              </a:pPr>
              <a:t>‹#›</a:t>
            </a:fld>
            <a:endParaRPr lang="en-US"/>
          </a:p>
        </p:txBody>
      </p:sp>
    </p:spTree>
    <p:extLst>
      <p:ext uri="{BB962C8B-B14F-4D97-AF65-F5344CB8AC3E}">
        <p14:creationId xmlns:p14="http://schemas.microsoft.com/office/powerpoint/2010/main" val="31862809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5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6511BF7-507E-4E47-B567-D45E48AB207A}" type="datetimeFigureOut">
              <a:rPr lang="en-US"/>
              <a:pPr>
                <a:defRPr/>
              </a:pPr>
              <a:t>2/22/2018</a:t>
            </a:fld>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5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5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5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62F67D7-9C9E-4DCC-956A-27C72803EB4C}" type="slidenum">
              <a:rPr lang="en-US"/>
              <a:pPr>
                <a:defRPr/>
              </a:pPr>
              <a:t>‹#›</a:t>
            </a:fld>
            <a:endParaRPr lang="en-US"/>
          </a:p>
        </p:txBody>
      </p:sp>
    </p:spTree>
    <p:extLst>
      <p:ext uri="{BB962C8B-B14F-4D97-AF65-F5344CB8AC3E}">
        <p14:creationId xmlns:p14="http://schemas.microsoft.com/office/powerpoint/2010/main" val="18976602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9DFC397E-35B3-4116-8C43-24C5484884E7}" type="slidenum">
              <a:rPr lang="en-US" smtClean="0"/>
              <a:pPr/>
              <a:t>3</a:t>
            </a:fld>
            <a:endParaRPr lang="en-US" smtClean="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28141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z="800">
                <a:solidFill>
                  <a:schemeClr val="tx1"/>
                </a:solidFill>
              </a:defRPr>
            </a:lvl1pPr>
          </a:lstStyle>
          <a:p>
            <a:pPr>
              <a:defRPr/>
            </a:pPr>
            <a:fld id="{BA25689E-0C45-49AC-964B-A2C239EB3E8D}" type="datetime1">
              <a:rPr lang="en-US" smtClean="0"/>
              <a:t>2/22/2018</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AAUW Overview 4.7.14</a:t>
            </a:r>
            <a:endParaRPr lang="en-US" dirty="0"/>
          </a:p>
        </p:txBody>
      </p:sp>
      <p:sp>
        <p:nvSpPr>
          <p:cNvPr id="6" name="Slide Number Placeholder 5"/>
          <p:cNvSpPr>
            <a:spLocks noGrp="1"/>
          </p:cNvSpPr>
          <p:nvPr>
            <p:ph type="sldNum" sz="quarter" idx="12"/>
          </p:nvPr>
        </p:nvSpPr>
        <p:spPr/>
        <p:txBody>
          <a:bodyPr/>
          <a:lstStyle>
            <a:lvl1pPr>
              <a:defRPr sz="1200">
                <a:solidFill>
                  <a:schemeClr val="tx1"/>
                </a:solidFill>
              </a:defRPr>
            </a:lvl1pPr>
          </a:lstStyle>
          <a:p>
            <a:pPr>
              <a:defRPr/>
            </a:pPr>
            <a:fld id="{E07AC1AA-057E-42CB-BB61-057722B2D309}"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113A9C-2182-4BCD-9DB9-94CE1107C2E9}" type="datetime1">
              <a:rPr lang="en-US" smtClean="0"/>
              <a:t>2/22/2018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6" name="Slide Number Placeholder 5"/>
          <p:cNvSpPr>
            <a:spLocks noGrp="1"/>
          </p:cNvSpPr>
          <p:nvPr>
            <p:ph type="sldNum" sz="quarter" idx="12"/>
          </p:nvPr>
        </p:nvSpPr>
        <p:spPr/>
        <p:txBody>
          <a:bodyPr/>
          <a:lstStyle>
            <a:lvl1pPr>
              <a:defRPr/>
            </a:lvl1pPr>
          </a:lstStyle>
          <a:p>
            <a:pPr>
              <a:defRPr/>
            </a:pPr>
            <a:fld id="{FD289EFC-C7FF-4B8B-BAF4-4FC1956F8A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B005B5-04EC-451D-8D8A-577FD4DB9E37}"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AAUW Overview 4.7.14</a:t>
            </a:r>
            <a:endParaRPr lang="en-US"/>
          </a:p>
        </p:txBody>
      </p:sp>
      <p:sp>
        <p:nvSpPr>
          <p:cNvPr id="6" name="Slide Number Placeholder 5"/>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1342692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solidFill>
              </a:defRPr>
            </a:lvl1pPr>
          </a:lstStyle>
          <a:p>
            <a:fld id="{2E30135C-46CC-4B1A-9827-3E855F91605C}" type="datetime1">
              <a:rPr lang="en-US" smtClean="0"/>
              <a:t>2/22/2018</a:t>
            </a:fld>
            <a:endParaRPr lang="en-US" dirty="0"/>
          </a:p>
        </p:txBody>
      </p:sp>
      <p:sp>
        <p:nvSpPr>
          <p:cNvPr id="5" name="Footer Placeholder 4"/>
          <p:cNvSpPr>
            <a:spLocks noGrp="1"/>
          </p:cNvSpPr>
          <p:nvPr>
            <p:ph type="ftr" sz="quarter" idx="11"/>
          </p:nvPr>
        </p:nvSpPr>
        <p:spPr/>
        <p:txBody>
          <a:bodyPr/>
          <a:lstStyle/>
          <a:p>
            <a:r>
              <a:rPr lang="en-US" smtClean="0"/>
              <a:t>AAUW Overview 4.7.14</a:t>
            </a:r>
            <a:endParaRPr lang="en-US"/>
          </a:p>
        </p:txBody>
      </p:sp>
      <p:sp>
        <p:nvSpPr>
          <p:cNvPr id="6" name="Slide Number Placeholder 5"/>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4048356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0F069C-ECF5-4C3E-B5B9-FFD82708105D}"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AAUW Overview 4.7.14</a:t>
            </a:r>
            <a:endParaRPr lang="en-US"/>
          </a:p>
        </p:txBody>
      </p:sp>
      <p:sp>
        <p:nvSpPr>
          <p:cNvPr id="6" name="Slide Number Placeholder 5"/>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28014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1244F9-E036-4261-A868-903C59F17CAB}" type="datetime1">
              <a:rPr lang="en-US" smtClean="0"/>
              <a:t>2/22/2018</a:t>
            </a:fld>
            <a:endParaRPr lang="en-US"/>
          </a:p>
        </p:txBody>
      </p:sp>
      <p:sp>
        <p:nvSpPr>
          <p:cNvPr id="6" name="Footer Placeholder 5"/>
          <p:cNvSpPr>
            <a:spLocks noGrp="1"/>
          </p:cNvSpPr>
          <p:nvPr>
            <p:ph type="ftr" sz="quarter" idx="11"/>
          </p:nvPr>
        </p:nvSpPr>
        <p:spPr/>
        <p:txBody>
          <a:bodyPr/>
          <a:lstStyle/>
          <a:p>
            <a:r>
              <a:rPr lang="en-US" smtClean="0"/>
              <a:t>AAUW Overview 4.7.14</a:t>
            </a:r>
            <a:endParaRPr lang="en-US"/>
          </a:p>
        </p:txBody>
      </p:sp>
      <p:sp>
        <p:nvSpPr>
          <p:cNvPr id="7" name="Slide Number Placeholder 6"/>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2184178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2BB4B9-784A-4B2E-9B42-4FD86A069FE0}" type="datetime1">
              <a:rPr lang="en-US" smtClean="0"/>
              <a:t>2/22/2018</a:t>
            </a:fld>
            <a:endParaRPr lang="en-US"/>
          </a:p>
        </p:txBody>
      </p:sp>
      <p:sp>
        <p:nvSpPr>
          <p:cNvPr id="8" name="Footer Placeholder 7"/>
          <p:cNvSpPr>
            <a:spLocks noGrp="1"/>
          </p:cNvSpPr>
          <p:nvPr>
            <p:ph type="ftr" sz="quarter" idx="11"/>
          </p:nvPr>
        </p:nvSpPr>
        <p:spPr/>
        <p:txBody>
          <a:bodyPr/>
          <a:lstStyle/>
          <a:p>
            <a:r>
              <a:rPr lang="en-US" smtClean="0"/>
              <a:t>AAUW Overview 4.7.14</a:t>
            </a:r>
            <a:endParaRPr lang="en-US"/>
          </a:p>
        </p:txBody>
      </p:sp>
      <p:sp>
        <p:nvSpPr>
          <p:cNvPr id="9" name="Slide Number Placeholder 8"/>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3944777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E5DAAA-0D59-48EF-8BBA-5FEC0B2F82B0}" type="datetime1">
              <a:rPr lang="en-US" smtClean="0"/>
              <a:t>2/22/2018</a:t>
            </a:fld>
            <a:endParaRPr lang="en-US"/>
          </a:p>
        </p:txBody>
      </p:sp>
      <p:sp>
        <p:nvSpPr>
          <p:cNvPr id="4" name="Footer Placeholder 3"/>
          <p:cNvSpPr>
            <a:spLocks noGrp="1"/>
          </p:cNvSpPr>
          <p:nvPr>
            <p:ph type="ftr" sz="quarter" idx="11"/>
          </p:nvPr>
        </p:nvSpPr>
        <p:spPr/>
        <p:txBody>
          <a:bodyPr/>
          <a:lstStyle/>
          <a:p>
            <a:r>
              <a:rPr lang="en-US" smtClean="0"/>
              <a:t>AAUW Overview 4.7.14</a:t>
            </a:r>
            <a:endParaRPr lang="en-US"/>
          </a:p>
        </p:txBody>
      </p:sp>
      <p:sp>
        <p:nvSpPr>
          <p:cNvPr id="5" name="Slide Number Placeholder 4"/>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3930863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C635D-3467-44BB-AF1D-9CA50490D2F5}" type="datetime1">
              <a:rPr lang="en-US" smtClean="0"/>
              <a:t>2/22/2018</a:t>
            </a:fld>
            <a:endParaRPr lang="en-US"/>
          </a:p>
        </p:txBody>
      </p:sp>
      <p:sp>
        <p:nvSpPr>
          <p:cNvPr id="3" name="Footer Placeholder 2"/>
          <p:cNvSpPr>
            <a:spLocks noGrp="1"/>
          </p:cNvSpPr>
          <p:nvPr>
            <p:ph type="ftr" sz="quarter" idx="11"/>
          </p:nvPr>
        </p:nvSpPr>
        <p:spPr/>
        <p:txBody>
          <a:bodyPr/>
          <a:lstStyle/>
          <a:p>
            <a:r>
              <a:rPr lang="en-US" smtClean="0"/>
              <a:t>AAUW Overview 4.7.14</a:t>
            </a:r>
            <a:endParaRPr lang="en-US"/>
          </a:p>
        </p:txBody>
      </p:sp>
      <p:sp>
        <p:nvSpPr>
          <p:cNvPr id="4" name="Slide Number Placeholder 3"/>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2302451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48441B-2F4D-48AD-B31E-C7B1A643E450}" type="datetime1">
              <a:rPr lang="en-US" smtClean="0"/>
              <a:t>2/22/2018</a:t>
            </a:fld>
            <a:endParaRPr lang="en-US"/>
          </a:p>
        </p:txBody>
      </p:sp>
      <p:sp>
        <p:nvSpPr>
          <p:cNvPr id="6" name="Footer Placeholder 5"/>
          <p:cNvSpPr>
            <a:spLocks noGrp="1"/>
          </p:cNvSpPr>
          <p:nvPr>
            <p:ph type="ftr" sz="quarter" idx="11"/>
          </p:nvPr>
        </p:nvSpPr>
        <p:spPr/>
        <p:txBody>
          <a:bodyPr/>
          <a:lstStyle/>
          <a:p>
            <a:r>
              <a:rPr lang="en-US" smtClean="0"/>
              <a:t>AAUW Overview 4.7.14</a:t>
            </a:r>
            <a:endParaRPr lang="en-US"/>
          </a:p>
        </p:txBody>
      </p:sp>
      <p:sp>
        <p:nvSpPr>
          <p:cNvPr id="7" name="Slide Number Placeholder 6"/>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691670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42704-154A-41CD-9FD1-A16E2E1DAA82}" type="datetime1">
              <a:rPr lang="en-US" smtClean="0"/>
              <a:t>2/22/2018</a:t>
            </a:fld>
            <a:endParaRPr lang="en-US"/>
          </a:p>
        </p:txBody>
      </p:sp>
      <p:sp>
        <p:nvSpPr>
          <p:cNvPr id="6" name="Footer Placeholder 5"/>
          <p:cNvSpPr>
            <a:spLocks noGrp="1"/>
          </p:cNvSpPr>
          <p:nvPr>
            <p:ph type="ftr" sz="quarter" idx="11"/>
          </p:nvPr>
        </p:nvSpPr>
        <p:spPr/>
        <p:txBody>
          <a:bodyPr/>
          <a:lstStyle/>
          <a:p>
            <a:r>
              <a:rPr lang="en-US" smtClean="0"/>
              <a:t>AAUW Overview 4.7.14</a:t>
            </a:r>
            <a:endParaRPr lang="en-US"/>
          </a:p>
        </p:txBody>
      </p:sp>
      <p:sp>
        <p:nvSpPr>
          <p:cNvPr id="7" name="Slide Number Placeholder 6"/>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202234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86B5D4-BD30-43F2-A332-75E497738673}" type="datetime1">
              <a:rPr lang="en-US" smtClean="0"/>
              <a:t>2/22/2018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6" name="Slide Number Placeholder 5"/>
          <p:cNvSpPr>
            <a:spLocks noGrp="1"/>
          </p:cNvSpPr>
          <p:nvPr>
            <p:ph type="sldNum" sz="quarter" idx="12"/>
          </p:nvPr>
        </p:nvSpPr>
        <p:spPr/>
        <p:txBody>
          <a:bodyPr/>
          <a:lstStyle>
            <a:lvl1pPr>
              <a:defRPr/>
            </a:lvl1pPr>
          </a:lstStyle>
          <a:p>
            <a:pPr>
              <a:defRPr/>
            </a:pPr>
            <a:fld id="{6D78DA4E-FBE2-431D-A0DB-B3D9B78B4157}"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EE510D-DF78-46FB-B237-38B289E37B7A}"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AAUW Overview 4.7.14</a:t>
            </a:r>
            <a:endParaRPr lang="en-US"/>
          </a:p>
        </p:txBody>
      </p:sp>
      <p:sp>
        <p:nvSpPr>
          <p:cNvPr id="6" name="Slide Number Placeholder 5"/>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3448287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F7D1E-2D1A-41D3-AFA3-4B2081C22EB9}" type="datetime1">
              <a:rPr lang="en-US" smtClean="0"/>
              <a:t>2/22/2018</a:t>
            </a:fld>
            <a:endParaRPr lang="en-US"/>
          </a:p>
        </p:txBody>
      </p:sp>
      <p:sp>
        <p:nvSpPr>
          <p:cNvPr id="5" name="Footer Placeholder 4"/>
          <p:cNvSpPr>
            <a:spLocks noGrp="1"/>
          </p:cNvSpPr>
          <p:nvPr>
            <p:ph type="ftr" sz="quarter" idx="11"/>
          </p:nvPr>
        </p:nvSpPr>
        <p:spPr/>
        <p:txBody>
          <a:bodyPr/>
          <a:lstStyle/>
          <a:p>
            <a:r>
              <a:rPr lang="en-US" smtClean="0"/>
              <a:t>AAUW Overview 4.7.14</a:t>
            </a:r>
            <a:endParaRPr lang="en-US"/>
          </a:p>
        </p:txBody>
      </p:sp>
      <p:sp>
        <p:nvSpPr>
          <p:cNvPr id="6" name="Slide Number Placeholder 5"/>
          <p:cNvSpPr>
            <a:spLocks noGrp="1"/>
          </p:cNvSpPr>
          <p:nvPr>
            <p:ph type="sldNum" sz="quarter" idx="12"/>
          </p:nvPr>
        </p:nvSpPr>
        <p:spPr/>
        <p:txBody>
          <a:bodyPr/>
          <a:lstStyle/>
          <a:p>
            <a:fld id="{A1A858A8-4014-4B9E-A2A6-76BE308F569E}" type="slidenum">
              <a:rPr lang="en-US" smtClean="0"/>
              <a:t>‹#›</a:t>
            </a:fld>
            <a:endParaRPr lang="en-US"/>
          </a:p>
        </p:txBody>
      </p:sp>
    </p:spTree>
    <p:extLst>
      <p:ext uri="{BB962C8B-B14F-4D97-AF65-F5344CB8AC3E}">
        <p14:creationId xmlns:p14="http://schemas.microsoft.com/office/powerpoint/2010/main" val="2871021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55815E-ADC9-4DDF-8DD1-3FE30F2BBE6D}" type="datetime1">
              <a:rPr lang="en-US" smtClean="0"/>
              <a:t>2/22/2018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7" name="Slide Number Placeholder 5"/>
          <p:cNvSpPr>
            <a:spLocks noGrp="1"/>
          </p:cNvSpPr>
          <p:nvPr>
            <p:ph type="sldNum" sz="quarter" idx="12"/>
          </p:nvPr>
        </p:nvSpPr>
        <p:spPr/>
        <p:txBody>
          <a:bodyPr/>
          <a:lstStyle>
            <a:lvl1pPr>
              <a:defRPr/>
            </a:lvl1pPr>
          </a:lstStyle>
          <a:p>
            <a:pPr>
              <a:defRPr/>
            </a:pPr>
            <a:fld id="{B55D93B2-B7F3-4883-A825-0961EEDDD6B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834061F-DF14-468E-9EDB-6C5297C3B94A}" type="datetime1">
              <a:rPr lang="en-US" smtClean="0"/>
              <a:t>2/22/2018</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9" name="Slide Number Placeholder 5"/>
          <p:cNvSpPr>
            <a:spLocks noGrp="1"/>
          </p:cNvSpPr>
          <p:nvPr>
            <p:ph type="sldNum" sz="quarter" idx="12"/>
          </p:nvPr>
        </p:nvSpPr>
        <p:spPr/>
        <p:txBody>
          <a:bodyPr/>
          <a:lstStyle>
            <a:lvl1pPr>
              <a:defRPr/>
            </a:lvl1pPr>
          </a:lstStyle>
          <a:p>
            <a:pPr>
              <a:defRPr/>
            </a:pPr>
            <a:fld id="{60B119A4-A1FB-4406-B1C6-EEB4B9FCC8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45B381-5DD9-4251-92FF-2FA383772D40}" type="datetime1">
              <a:rPr lang="en-US" smtClean="0"/>
              <a:t>2/22/2018</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5" name="Slide Number Placeholder 5"/>
          <p:cNvSpPr>
            <a:spLocks noGrp="1"/>
          </p:cNvSpPr>
          <p:nvPr>
            <p:ph type="sldNum" sz="quarter" idx="12"/>
          </p:nvPr>
        </p:nvSpPr>
        <p:spPr/>
        <p:txBody>
          <a:bodyPr/>
          <a:lstStyle>
            <a:lvl1pPr>
              <a:defRPr/>
            </a:lvl1pPr>
          </a:lstStyle>
          <a:p>
            <a:pPr>
              <a:defRPr/>
            </a:pPr>
            <a:fld id="{DF112141-49AF-4EC8-BE59-2295662D26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D08A132-02B0-47C1-9650-C8C15C55198D}" type="datetime1">
              <a:rPr lang="en-US" smtClean="0"/>
              <a:t>2/22/2018</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4" name="Slide Number Placeholder 5"/>
          <p:cNvSpPr>
            <a:spLocks noGrp="1"/>
          </p:cNvSpPr>
          <p:nvPr>
            <p:ph type="sldNum" sz="quarter" idx="12"/>
          </p:nvPr>
        </p:nvSpPr>
        <p:spPr/>
        <p:txBody>
          <a:bodyPr/>
          <a:lstStyle>
            <a:lvl1pPr>
              <a:defRPr/>
            </a:lvl1pPr>
          </a:lstStyle>
          <a:p>
            <a:pPr>
              <a:defRPr/>
            </a:pPr>
            <a:fld id="{0ADC9211-E1BC-4353-8892-2E361FF5AB4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105CF14-F49F-4B7A-88EB-91B2BC2CB04B}" type="datetime1">
              <a:rPr lang="en-US" smtClean="0"/>
              <a:t>2/22/2018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7" name="Slide Number Placeholder 5"/>
          <p:cNvSpPr>
            <a:spLocks noGrp="1"/>
          </p:cNvSpPr>
          <p:nvPr>
            <p:ph type="sldNum" sz="quarter" idx="12"/>
          </p:nvPr>
        </p:nvSpPr>
        <p:spPr/>
        <p:txBody>
          <a:bodyPr/>
          <a:lstStyle>
            <a:lvl1pPr>
              <a:defRPr/>
            </a:lvl1pPr>
          </a:lstStyle>
          <a:p>
            <a:pPr>
              <a:defRPr/>
            </a:pPr>
            <a:fld id="{A628B201-91F5-401B-8AC1-9BB09264BAD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C74E78-BFBC-4FCC-9BD9-0D4D59485955}" type="datetime1">
              <a:rPr lang="en-US" smtClean="0"/>
              <a:t>2/22/2018</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7" name="Slide Number Placeholder 5"/>
          <p:cNvSpPr>
            <a:spLocks noGrp="1"/>
          </p:cNvSpPr>
          <p:nvPr>
            <p:ph type="sldNum" sz="quarter" idx="12"/>
          </p:nvPr>
        </p:nvSpPr>
        <p:spPr/>
        <p:txBody>
          <a:bodyPr/>
          <a:lstStyle>
            <a:lvl1pPr>
              <a:defRPr/>
            </a:lvl1pPr>
          </a:lstStyle>
          <a:p>
            <a:pPr>
              <a:defRPr/>
            </a:pPr>
            <a:fld id="{2D25405E-9175-42FF-A180-C443C3FABE0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9F7C67A-9278-4EC3-8DB3-9B125FB8259D}" type="datetime1">
              <a:rPr lang="en-US" smtClean="0"/>
              <a:t>2/22/2018</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AAUW Overview 4.7.14</a:t>
            </a:r>
            <a:endParaRPr lang="en-US"/>
          </a:p>
        </p:txBody>
      </p:sp>
      <p:sp>
        <p:nvSpPr>
          <p:cNvPr id="6" name="Slide Number Placeholder 5"/>
          <p:cNvSpPr>
            <a:spLocks noGrp="1"/>
          </p:cNvSpPr>
          <p:nvPr>
            <p:ph type="sldNum" sz="quarter" idx="12"/>
          </p:nvPr>
        </p:nvSpPr>
        <p:spPr/>
        <p:txBody>
          <a:bodyPr/>
          <a:lstStyle>
            <a:lvl1pPr>
              <a:defRPr/>
            </a:lvl1pPr>
          </a:lstStyle>
          <a:p>
            <a:pPr>
              <a:defRPr/>
            </a:pPr>
            <a:fld id="{A4B73A0B-4A72-4C2E-B8EA-F5547D2E048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2DAD294-62A7-46A3-A6DE-661AEC962383}" type="datetime1">
              <a:rPr lang="en-US" smtClean="0"/>
              <a:t>2/22/2018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r>
              <a:rPr lang="en-US" smtClean="0"/>
              <a:t>AAUW Overview 4.7.14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F89A225-C9F7-41C2-BFFD-687C6788159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0B2610-719B-4F55-AA80-D1F08662EA15}" type="datetime1">
              <a:rPr lang="en-US" smtClean="0"/>
              <a:t>2/22/2018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AAUW Overview 4.7.14</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858A8-4014-4B9E-A2A6-76BE308F569E}" type="slidenum">
              <a:rPr lang="en-US" smtClean="0"/>
              <a:t>‹#›</a:t>
            </a:fld>
            <a:endParaRPr lang="en-US"/>
          </a:p>
        </p:txBody>
      </p:sp>
    </p:spTree>
    <p:extLst>
      <p:ext uri="{BB962C8B-B14F-4D97-AF65-F5344CB8AC3E}">
        <p14:creationId xmlns:p14="http://schemas.microsoft.com/office/powerpoint/2010/main" val="590895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hyperlink" Target="http://www.aauw-ca.org/index.cfm" TargetMode="External"/><Relationship Id="rId7"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auw-ca.org/index.cfm"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acticalecommerce.com/how-to-deal-with-negative-comments-on-facebook" TargetMode="External"/><Relationship Id="rId2" Type="http://schemas.openxmlformats.org/officeDocument/2006/relationships/hyperlink" Target="https://marketingland.com/10-tactics-handling-haters-facebook169322" TargetMode="Externa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aauw-ca.org/index.cf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auw-ca.org/index.cfm"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aauw-ca.org/index.cf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auw-ca.org/index.cf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aauw-ca.org/index.cfm" TargetMode="External"/><Relationship Id="rId2" Type="http://schemas.openxmlformats.org/officeDocument/2006/relationships/hyperlink" Target="mailto:social-media@aauw.org" TargetMode="Externa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auw-ca.org/index.cfm"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aauw-ca.org/index.cfm" TargetMode="External"/><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hyperlink" Target="http://www.aauw-ca.org/index.cf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auw-ca.org/index.cfm" TargetMode="External"/><Relationship Id="rId1" Type="http://schemas.openxmlformats.org/officeDocument/2006/relationships/slideLayout" Target="../slideLayouts/slideLayout1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774" y="1035782"/>
            <a:ext cx="3827335" cy="2870502"/>
          </a:xfrm>
          <a:prstGeom prst="rect">
            <a:avLst/>
          </a:prstGeom>
        </p:spPr>
      </p:pic>
      <p:sp>
        <p:nvSpPr>
          <p:cNvPr id="19" name="Rounded Rectangle 18"/>
          <p:cNvSpPr/>
          <p:nvPr/>
        </p:nvSpPr>
        <p:spPr>
          <a:xfrm>
            <a:off x="4677032" y="4041162"/>
            <a:ext cx="4343400" cy="2440126"/>
          </a:xfrm>
          <a:prstGeom prst="round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4648200" y="1295400"/>
            <a:ext cx="4343400" cy="24401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6D78DA4E-FBE2-431D-A0DB-B3D9B78B4157}" type="slidenum">
              <a:rPr lang="en-US" smtClean="0"/>
              <a:pPr>
                <a:defRPr/>
              </a:pPr>
              <a:t>1</a:t>
            </a:fld>
            <a:endParaRPr lang="en-US"/>
          </a:p>
        </p:txBody>
      </p:sp>
      <p:pic>
        <p:nvPicPr>
          <p:cNvPr id="6" name="Picture 21" descr="aauw-logo">
            <a:hlinkClick r:id="rId3"/>
          </p:cNvPr>
          <p:cNvPicPr>
            <a:picLocks noChangeAspect="1" noChangeArrowheads="1"/>
          </p:cNvPicPr>
          <p:nvPr/>
        </p:nvPicPr>
        <p:blipFill>
          <a:blip r:embed="rId4" cstate="print"/>
          <a:srcRect/>
          <a:stretch>
            <a:fillRect/>
          </a:stretch>
        </p:blipFill>
        <p:spPr bwMode="auto">
          <a:xfrm>
            <a:off x="381000" y="5985476"/>
            <a:ext cx="1503244" cy="727761"/>
          </a:xfrm>
          <a:prstGeom prst="rect">
            <a:avLst/>
          </a:prstGeom>
          <a:noFill/>
          <a:ln w="9525">
            <a:noFill/>
            <a:miter lim="800000"/>
            <a:headEnd/>
            <a:tailEnd/>
          </a:ln>
        </p:spPr>
      </p:pic>
      <p:sp>
        <p:nvSpPr>
          <p:cNvPr id="5" name="TextBox 4"/>
          <p:cNvSpPr txBox="1"/>
          <p:nvPr/>
        </p:nvSpPr>
        <p:spPr>
          <a:xfrm>
            <a:off x="4876800" y="1453536"/>
            <a:ext cx="4191000" cy="369332"/>
          </a:xfrm>
          <a:prstGeom prst="rect">
            <a:avLst/>
          </a:prstGeom>
          <a:noFill/>
        </p:spPr>
        <p:txBody>
          <a:bodyPr wrap="square" rtlCol="0">
            <a:spAutoFit/>
          </a:bodyPr>
          <a:lstStyle/>
          <a:p>
            <a:r>
              <a:rPr lang="en-US" dirty="0" smtClean="0"/>
              <a:t>Dial into the Conference line for audio.</a:t>
            </a:r>
          </a:p>
        </p:txBody>
      </p:sp>
      <p:pic>
        <p:nvPicPr>
          <p:cNvPr id="1028" name="Picture 4" descr="Image result for telephone hands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0747" y="2269680"/>
            <a:ext cx="1014508" cy="863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43035" y="1981200"/>
            <a:ext cx="2020330" cy="1754326"/>
          </a:xfrm>
          <a:prstGeom prst="rect">
            <a:avLst/>
          </a:prstGeom>
          <a:noFill/>
        </p:spPr>
        <p:txBody>
          <a:bodyPr wrap="square" rtlCol="0">
            <a:spAutoFit/>
          </a:bodyPr>
          <a:lstStyle/>
          <a:p>
            <a:r>
              <a:rPr lang="en-US" dirty="0" smtClean="0"/>
              <a:t>Dial </a:t>
            </a:r>
            <a:r>
              <a:rPr lang="en-US" dirty="0"/>
              <a:t>In Number   </a:t>
            </a:r>
            <a:endParaRPr lang="en-US" dirty="0" smtClean="0"/>
          </a:p>
          <a:p>
            <a:r>
              <a:rPr lang="en-US" b="1" dirty="0" smtClean="0"/>
              <a:t>877-885-3221</a:t>
            </a:r>
            <a:r>
              <a:rPr lang="en-US" dirty="0"/>
              <a:t/>
            </a:r>
            <a:br>
              <a:rPr lang="en-US" dirty="0"/>
            </a:br>
            <a:endParaRPr lang="en-US" dirty="0"/>
          </a:p>
          <a:p>
            <a:r>
              <a:rPr lang="en-US" dirty="0"/>
              <a:t>Password             </a:t>
            </a:r>
            <a:endParaRPr lang="en-US" dirty="0" smtClean="0"/>
          </a:p>
          <a:p>
            <a:r>
              <a:rPr lang="en-US" b="1" dirty="0" smtClean="0"/>
              <a:t>7770040</a:t>
            </a:r>
            <a:endParaRPr lang="en-US" dirty="0"/>
          </a:p>
          <a:p>
            <a:endParaRPr lang="en-US" dirty="0"/>
          </a:p>
        </p:txBody>
      </p:sp>
      <p:pic>
        <p:nvPicPr>
          <p:cNvPr id="1030" name="Picture 6" descr="Image result for google hangou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3365" y="4513923"/>
            <a:ext cx="979221" cy="9792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400417" y="4513923"/>
            <a:ext cx="2020330" cy="1200329"/>
          </a:xfrm>
          <a:prstGeom prst="rect">
            <a:avLst/>
          </a:prstGeom>
          <a:noFill/>
        </p:spPr>
        <p:txBody>
          <a:bodyPr wrap="square" rtlCol="0">
            <a:spAutoFit/>
          </a:bodyPr>
          <a:lstStyle/>
          <a:p>
            <a:pPr algn="ctr"/>
            <a:r>
              <a:rPr lang="en-US" dirty="0" smtClean="0"/>
              <a:t>Mute your audio</a:t>
            </a:r>
          </a:p>
          <a:p>
            <a:pPr algn="ctr"/>
            <a:r>
              <a:rPr lang="en-US" dirty="0"/>
              <a:t>o</a:t>
            </a:r>
            <a:r>
              <a:rPr lang="en-US" dirty="0" smtClean="0"/>
              <a:t>n</a:t>
            </a:r>
          </a:p>
          <a:p>
            <a:pPr algn="ctr"/>
            <a:r>
              <a:rPr lang="en-US" dirty="0" smtClean="0"/>
              <a:t>Google Hangout</a:t>
            </a:r>
            <a:endParaRPr lang="en-US" dirty="0"/>
          </a:p>
          <a:p>
            <a:endParaRPr lang="en-US" dirty="0"/>
          </a:p>
        </p:txBody>
      </p:sp>
      <p:pic>
        <p:nvPicPr>
          <p:cNvPr id="1032" name="Picture 8" descr="Image result for mute micropho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5538787"/>
            <a:ext cx="557213" cy="5572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71508" y="3378993"/>
            <a:ext cx="2438400" cy="2438400"/>
          </a:xfrm>
          <a:prstGeom prst="rect">
            <a:avLst/>
          </a:prstGeom>
        </p:spPr>
      </p:pic>
      <p:sp>
        <p:nvSpPr>
          <p:cNvPr id="17" name="TextBox 16"/>
          <p:cNvSpPr txBox="1"/>
          <p:nvPr/>
        </p:nvSpPr>
        <p:spPr>
          <a:xfrm>
            <a:off x="4724400" y="451007"/>
            <a:ext cx="4191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3200" dirty="0" smtClean="0"/>
              <a:t>We will begin shortly</a:t>
            </a:r>
          </a:p>
        </p:txBody>
      </p:sp>
    </p:spTree>
    <p:extLst>
      <p:ext uri="{BB962C8B-B14F-4D97-AF65-F5344CB8AC3E}">
        <p14:creationId xmlns:p14="http://schemas.microsoft.com/office/powerpoint/2010/main" val="272641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find content?</a:t>
            </a:r>
            <a:endParaRPr lang="en-US" dirty="0"/>
          </a:p>
        </p:txBody>
      </p:sp>
      <p:sp>
        <p:nvSpPr>
          <p:cNvPr id="3" name="Content Placeholder 2"/>
          <p:cNvSpPr>
            <a:spLocks noGrp="1"/>
          </p:cNvSpPr>
          <p:nvPr>
            <p:ph idx="1"/>
          </p:nvPr>
        </p:nvSpPr>
        <p:spPr/>
        <p:txBody>
          <a:bodyPr/>
          <a:lstStyle/>
          <a:p>
            <a:r>
              <a:rPr lang="en-US" dirty="0" smtClean="0"/>
              <a:t>Share content that you like from your own page.</a:t>
            </a:r>
          </a:p>
          <a:p>
            <a:r>
              <a:rPr lang="en-US" dirty="0" smtClean="0"/>
              <a:t>Seek out other pages that have similar content.</a:t>
            </a:r>
          </a:p>
          <a:p>
            <a:r>
              <a:rPr lang="en-US" dirty="0" smtClean="0"/>
              <a:t>Share URLs</a:t>
            </a:r>
          </a:p>
          <a:p>
            <a:r>
              <a:rPr lang="en-US" dirty="0" smtClean="0"/>
              <a:t>Tag people (with their permission)</a:t>
            </a:r>
          </a:p>
          <a:p>
            <a:endParaRPr lang="en-US" dirty="0"/>
          </a:p>
        </p:txBody>
      </p:sp>
      <p:sp>
        <p:nvSpPr>
          <p:cNvPr id="4" name="Slide Number Placeholder 3"/>
          <p:cNvSpPr>
            <a:spLocks noGrp="1"/>
          </p:cNvSpPr>
          <p:nvPr>
            <p:ph type="sldNum" sz="quarter" idx="12"/>
          </p:nvPr>
        </p:nvSpPr>
        <p:spPr/>
        <p:txBody>
          <a:bodyPr/>
          <a:lstStyle/>
          <a:p>
            <a:fld id="{A1A858A8-4014-4B9E-A2A6-76BE308F569E}" type="slidenum">
              <a:rPr lang="en-US" smtClean="0"/>
              <a:t>10</a:t>
            </a:fld>
            <a:endParaRPr lang="en-US"/>
          </a:p>
        </p:txBody>
      </p:sp>
      <p:sp>
        <p:nvSpPr>
          <p:cNvPr id="5"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6" name="Picture 21" descr="aauw-logo">
            <a:hlinkClick r:id="rId2"/>
          </p:cNvPr>
          <p:cNvPicPr>
            <a:picLocks noChangeAspect="1" noChangeArrowheads="1"/>
          </p:cNvPicPr>
          <p:nvPr/>
        </p:nvPicPr>
        <p:blipFill>
          <a:blip r:embed="rId3" cstate="print"/>
          <a:srcRect/>
          <a:stretch>
            <a:fillRect/>
          </a:stretch>
        </p:blipFill>
        <p:spPr bwMode="auto">
          <a:xfrm>
            <a:off x="4198660" y="6320138"/>
            <a:ext cx="759807" cy="367843"/>
          </a:xfrm>
          <a:prstGeom prst="rect">
            <a:avLst/>
          </a:prstGeom>
          <a:noFill/>
          <a:ln w="9525">
            <a:noFill/>
            <a:miter lim="800000"/>
            <a:headEnd/>
            <a:tailEnd/>
          </a:ln>
        </p:spPr>
      </p:pic>
      <p:cxnSp>
        <p:nvCxnSpPr>
          <p:cNvPr id="7" name="Straight Connector 6"/>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23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Oh No!  </a:t>
            </a:r>
            <a:r>
              <a:rPr lang="en-US" sz="3200" dirty="0" smtClean="0"/>
              <a:t>(We got a negative comment)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you have a social media policy for your branch? </a:t>
            </a:r>
          </a:p>
          <a:p>
            <a:r>
              <a:rPr lang="en-US" dirty="0" smtClean="0"/>
              <a:t>Do you have a Facebook comment policy?</a:t>
            </a:r>
          </a:p>
          <a:p>
            <a:r>
              <a:rPr lang="en-US" dirty="0" smtClean="0"/>
              <a:t>Educate your membership and public</a:t>
            </a:r>
          </a:p>
          <a:p>
            <a:r>
              <a:rPr lang="en-US" dirty="0" smtClean="0"/>
              <a:t>Hide the bad comments</a:t>
            </a:r>
          </a:p>
          <a:p>
            <a:r>
              <a:rPr lang="en-US" dirty="0" smtClean="0"/>
              <a:t>Ban specific words</a:t>
            </a:r>
          </a:p>
          <a:p>
            <a:r>
              <a:rPr lang="en-US" dirty="0" smtClean="0"/>
              <a:t>Ban the user (last resort)</a:t>
            </a:r>
          </a:p>
          <a:p>
            <a:r>
              <a:rPr lang="en-US" dirty="0" smtClean="0"/>
              <a:t>Resources:</a:t>
            </a:r>
          </a:p>
          <a:p>
            <a:pPr lvl="1"/>
            <a:r>
              <a:rPr lang="en-US" dirty="0" smtClean="0">
                <a:hlinkClick r:id="rId2"/>
              </a:rPr>
              <a:t>https://marketingland.com/10-tactics-handling-haters-facebook169322</a:t>
            </a:r>
            <a:endParaRPr lang="en-US" dirty="0" smtClean="0"/>
          </a:p>
          <a:p>
            <a:pPr lvl="1"/>
            <a:r>
              <a:rPr lang="en-US" dirty="0" smtClean="0">
                <a:hlinkClick r:id="rId3"/>
              </a:rPr>
              <a:t>https://www.practicalecommerce.com/how-to-deal-with-negative-comments-on-facebook</a:t>
            </a:r>
            <a:endParaRPr lang="en-US" dirty="0" smtClean="0"/>
          </a:p>
          <a:p>
            <a:pPr lvl="1"/>
            <a:endParaRPr lang="en-US" dirty="0" smtClean="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A1A858A8-4014-4B9E-A2A6-76BE308F569E}" type="slidenum">
              <a:rPr lang="en-US" smtClean="0"/>
              <a:t>11</a:t>
            </a:fld>
            <a:endParaRPr lang="en-US"/>
          </a:p>
        </p:txBody>
      </p:sp>
      <p:sp>
        <p:nvSpPr>
          <p:cNvPr id="5"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6" name="Picture 21" descr="aauw-logo">
            <a:hlinkClick r:id="rId4"/>
          </p:cNvPr>
          <p:cNvPicPr>
            <a:picLocks noChangeAspect="1" noChangeArrowheads="1"/>
          </p:cNvPicPr>
          <p:nvPr/>
        </p:nvPicPr>
        <p:blipFill>
          <a:blip r:embed="rId5" cstate="print"/>
          <a:srcRect/>
          <a:stretch>
            <a:fillRect/>
          </a:stretch>
        </p:blipFill>
        <p:spPr bwMode="auto">
          <a:xfrm>
            <a:off x="4198660" y="6320138"/>
            <a:ext cx="759807" cy="367843"/>
          </a:xfrm>
          <a:prstGeom prst="rect">
            <a:avLst/>
          </a:prstGeom>
          <a:noFill/>
          <a:ln w="9525">
            <a:noFill/>
            <a:miter lim="800000"/>
            <a:headEnd/>
            <a:tailEnd/>
          </a:ln>
        </p:spPr>
      </p:pic>
      <p:cxnSp>
        <p:nvCxnSpPr>
          <p:cNvPr id="7" name="Straight Connector 6"/>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07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Facebook comment policy</a:t>
            </a:r>
            <a:endParaRPr lang="en-US" dirty="0"/>
          </a:p>
        </p:txBody>
      </p:sp>
      <p:sp>
        <p:nvSpPr>
          <p:cNvPr id="3" name="Content Placeholder 2"/>
          <p:cNvSpPr>
            <a:spLocks noGrp="1"/>
          </p:cNvSpPr>
          <p:nvPr>
            <p:ph idx="1"/>
          </p:nvPr>
        </p:nvSpPr>
        <p:spPr/>
        <p:txBody>
          <a:bodyPr>
            <a:normAutofit fontScale="47500" lnSpcReduction="20000"/>
          </a:bodyPr>
          <a:lstStyle/>
          <a:p>
            <a:pPr marL="0" indent="0" fontAlgn="base">
              <a:buNone/>
            </a:pPr>
            <a:r>
              <a:rPr lang="en-US" i="1" dirty="0" smtClean="0"/>
              <a:t>We </a:t>
            </a:r>
            <a:r>
              <a:rPr lang="en-US" i="1" dirty="0"/>
              <a:t>welcome you and your comments to the Facebook page for [COMPANY NAME].</a:t>
            </a:r>
            <a:endParaRPr lang="en-US" dirty="0"/>
          </a:p>
          <a:p>
            <a:pPr marL="0" indent="0" fontAlgn="base">
              <a:buNone/>
            </a:pPr>
            <a:r>
              <a:rPr lang="en-US" i="1" dirty="0"/>
              <a:t>This site intends to inform and engage with the fans, friends, family members, and other businesses, entities, or interested persons of [COMPANY NAME].</a:t>
            </a:r>
            <a:endParaRPr lang="en-US" dirty="0"/>
          </a:p>
          <a:p>
            <a:pPr marL="0" indent="0" fontAlgn="base">
              <a:buNone/>
            </a:pPr>
            <a:r>
              <a:rPr lang="en-US" i="1" dirty="0"/>
              <a:t>You are encouraged to submit comments, questions, and concerns, but please note this is a moderated online discussion site and not a public forum.</a:t>
            </a:r>
            <a:endParaRPr lang="en-US" dirty="0"/>
          </a:p>
          <a:p>
            <a:pPr marL="0" indent="0" fontAlgn="base">
              <a:buNone/>
            </a:pPr>
            <a:r>
              <a:rPr lang="en-US" i="1" dirty="0"/>
              <a:t>Once posted, [COMPANY NAME] reserves the right to delete submissions that contain vulgar language, personal attacks of any kind, or comments we deem to be offensive or disparaging.</a:t>
            </a:r>
            <a:endParaRPr lang="en-US" dirty="0"/>
          </a:p>
          <a:p>
            <a:pPr marL="0" indent="0" fontAlgn="base">
              <a:buNone/>
            </a:pPr>
            <a:r>
              <a:rPr lang="en-US" i="1" dirty="0"/>
              <a:t>Further, [COMPANY NAME] also reserves the right to delete comments that:</a:t>
            </a:r>
            <a:endParaRPr lang="en-US" dirty="0"/>
          </a:p>
          <a:p>
            <a:pPr fontAlgn="base"/>
            <a:r>
              <a:rPr lang="en-US" i="1" dirty="0"/>
              <a:t>Contain spam, advertising, solicitations or include links to other sites;</a:t>
            </a:r>
            <a:endParaRPr lang="en-US" dirty="0"/>
          </a:p>
          <a:p>
            <a:pPr fontAlgn="base"/>
            <a:r>
              <a:rPr lang="en-US" i="1" dirty="0"/>
              <a:t>Are clearly off topic or disruptive;</a:t>
            </a:r>
            <a:endParaRPr lang="en-US" dirty="0"/>
          </a:p>
          <a:p>
            <a:pPr fontAlgn="base"/>
            <a:r>
              <a:rPr lang="en-US" i="1" dirty="0"/>
              <a:t>Are obscene, vulgar, or sexually explicit. This includes masked words (***), acronyms, and abbreviations;</a:t>
            </a:r>
            <a:endParaRPr lang="en-US" dirty="0"/>
          </a:p>
          <a:p>
            <a:pPr fontAlgn="base"/>
            <a:r>
              <a:rPr lang="en-US" i="1" dirty="0"/>
              <a:t>Are chain letters, pyramid schemes, or fraudulent or deceptive messages;</a:t>
            </a:r>
            <a:endParaRPr lang="en-US" dirty="0"/>
          </a:p>
          <a:p>
            <a:pPr fontAlgn="base"/>
            <a:r>
              <a:rPr lang="en-US" i="1" dirty="0"/>
              <a:t>Promote particular services, products, or political organizations or campaigns;</a:t>
            </a:r>
            <a:endParaRPr lang="en-US" dirty="0"/>
          </a:p>
          <a:p>
            <a:pPr fontAlgn="base"/>
            <a:r>
              <a:rPr lang="en-US" i="1" dirty="0"/>
              <a:t>Infringe on copyrights or trademarks;</a:t>
            </a:r>
            <a:endParaRPr lang="en-US" dirty="0"/>
          </a:p>
          <a:p>
            <a:pPr fontAlgn="base"/>
            <a:r>
              <a:rPr lang="en-US" i="1" dirty="0"/>
              <a:t>Advocate illegal activity;</a:t>
            </a:r>
            <a:endParaRPr lang="en-US" dirty="0"/>
          </a:p>
          <a:p>
            <a:pPr fontAlgn="base"/>
            <a:r>
              <a:rPr lang="en-US" i="1" dirty="0"/>
              <a:t>Violate any policies of [COMPANY NAME].</a:t>
            </a:r>
            <a:endParaRPr lang="en-US" dirty="0"/>
          </a:p>
          <a:p>
            <a:pPr marL="0" indent="0" fontAlgn="base">
              <a:buNone/>
            </a:pPr>
            <a:r>
              <a:rPr lang="en-US" i="1" dirty="0"/>
              <a:t>Please note that the comments expressed on this site do not reflect the opinions and official position of [COMPANY NAME].</a:t>
            </a:r>
            <a:endParaRPr lang="en-US" dirty="0"/>
          </a:p>
          <a:p>
            <a:endParaRPr lang="en-US" dirty="0"/>
          </a:p>
        </p:txBody>
      </p:sp>
      <p:sp>
        <p:nvSpPr>
          <p:cNvPr id="4" name="Slide Number Placeholder 3"/>
          <p:cNvSpPr>
            <a:spLocks noGrp="1"/>
          </p:cNvSpPr>
          <p:nvPr>
            <p:ph type="sldNum" sz="quarter" idx="12"/>
          </p:nvPr>
        </p:nvSpPr>
        <p:spPr/>
        <p:txBody>
          <a:bodyPr/>
          <a:lstStyle/>
          <a:p>
            <a:fld id="{A1A858A8-4014-4B9E-A2A6-76BE308F569E}" type="slidenum">
              <a:rPr lang="en-US" smtClean="0"/>
              <a:t>12</a:t>
            </a:fld>
            <a:endParaRPr lang="en-US"/>
          </a:p>
        </p:txBody>
      </p:sp>
      <p:sp>
        <p:nvSpPr>
          <p:cNvPr id="5"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6" name="Picture 21" descr="aauw-logo">
            <a:hlinkClick r:id="rId2"/>
          </p:cNvPr>
          <p:cNvPicPr>
            <a:picLocks noChangeAspect="1" noChangeArrowheads="1"/>
          </p:cNvPicPr>
          <p:nvPr/>
        </p:nvPicPr>
        <p:blipFill>
          <a:blip r:embed="rId3" cstate="print"/>
          <a:srcRect/>
          <a:stretch>
            <a:fillRect/>
          </a:stretch>
        </p:blipFill>
        <p:spPr bwMode="auto">
          <a:xfrm>
            <a:off x="4198660" y="6320138"/>
            <a:ext cx="759807" cy="367843"/>
          </a:xfrm>
          <a:prstGeom prst="rect">
            <a:avLst/>
          </a:prstGeom>
          <a:noFill/>
          <a:ln w="9525">
            <a:noFill/>
            <a:miter lim="800000"/>
            <a:headEnd/>
            <a:tailEnd/>
          </a:ln>
        </p:spPr>
      </p:pic>
      <p:cxnSp>
        <p:nvCxnSpPr>
          <p:cNvPr id="7" name="Straight Connector 6"/>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209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Who’s Here?</a:t>
            </a:r>
            <a:endParaRPr lang="en-US" dirty="0"/>
          </a:p>
        </p:txBody>
      </p:sp>
      <p:sp>
        <p:nvSpPr>
          <p:cNvPr id="4" name="Slide Number Placeholder 3"/>
          <p:cNvSpPr>
            <a:spLocks noGrp="1"/>
          </p:cNvSpPr>
          <p:nvPr>
            <p:ph type="sldNum" sz="quarter" idx="12"/>
          </p:nvPr>
        </p:nvSpPr>
        <p:spPr/>
        <p:txBody>
          <a:bodyPr/>
          <a:lstStyle/>
          <a:p>
            <a:pPr>
              <a:defRPr/>
            </a:pPr>
            <a:fld id="{6D78DA4E-FBE2-431D-A0DB-B3D9B78B4157}" type="slidenum">
              <a:rPr lang="en-US" smtClean="0"/>
              <a:pPr>
                <a:defRPr/>
              </a:pPr>
              <a:t>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23187302"/>
              </p:ext>
            </p:extLst>
          </p:nvPr>
        </p:nvGraphicFramePr>
        <p:xfrm>
          <a:off x="457200" y="1447800"/>
          <a:ext cx="4038600" cy="4709794"/>
        </p:xfrm>
        <a:graphic>
          <a:graphicData uri="http://schemas.openxmlformats.org/drawingml/2006/table">
            <a:tbl>
              <a:tblPr firstRow="1" firstCol="1" bandRow="1">
                <a:tableStyleId>{6E25E649-3F16-4E02-A733-19D2CDBF48F0}</a:tableStyleId>
              </a:tblPr>
              <a:tblGrid>
                <a:gridCol w="437240"/>
                <a:gridCol w="1479382"/>
                <a:gridCol w="2121978"/>
              </a:tblGrid>
              <a:tr h="0">
                <a:tc>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Branch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Beth </a:t>
                      </a:r>
                      <a:r>
                        <a:rPr lang="en-US" sz="1400" dirty="0" err="1">
                          <a:effectLst/>
                        </a:rPr>
                        <a:t>Chodak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Bakersfield, California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Betsy Pollick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Gilroy, 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Carol Anderson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Modesto/Turlock</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41617">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err="1">
                          <a:effectLst/>
                        </a:rPr>
                        <a:t>Carolee</a:t>
                      </a:r>
                      <a:r>
                        <a:rPr lang="en-US" sz="1400" dirty="0">
                          <a:effectLst/>
                        </a:rPr>
                        <a:t> </a:t>
                      </a:r>
                      <a:r>
                        <a:rPr lang="en-US" sz="1400" dirty="0" err="1">
                          <a:effectLst/>
                        </a:rPr>
                        <a:t>Focht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Westminster-Fountain Valley-Huntington Beach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7620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Cathy Foxhoven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California Online, San Mateo</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Celine Osborn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Tustin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76586">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Dana Loury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North Tahoe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55165">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Dawn Johnson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Mariposa and AAUW California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DeAnna DZamba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Oakland-Piedmont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Dianne Owens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Lompoc-Vandenberg Branch, SBC IBC, Board of Directors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67102">
                <a:tc>
                  <a:txBody>
                    <a:bodyPr/>
                    <a:lstStyle/>
                    <a:p>
                      <a:pPr marL="0" marR="0" algn="ctr">
                        <a:lnSpc>
                          <a:spcPct val="107000"/>
                        </a:lnSpc>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Elizabeth Guimarin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San Jose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45681">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Gail Chesler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Orinda-Moraga-Lafayette and Tech Trek Hopper (treasurer)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Heidi Scott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AAUW Marin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r>
                        <a:rPr lang="en-US" sz="1400" dirty="0" smtClean="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Jane Niemeier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La Mesa-El Cajon, San Diego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59683206"/>
              </p:ext>
            </p:extLst>
          </p:nvPr>
        </p:nvGraphicFramePr>
        <p:xfrm>
          <a:off x="4648200" y="1447800"/>
          <a:ext cx="4114800" cy="4976514"/>
        </p:xfrm>
        <a:graphic>
          <a:graphicData uri="http://schemas.openxmlformats.org/drawingml/2006/table">
            <a:tbl>
              <a:tblPr firstRow="1" firstCol="1" bandRow="1">
                <a:tableStyleId>{6E25E649-3F16-4E02-A733-19D2CDBF48F0}</a:tableStyleId>
              </a:tblPr>
              <a:tblGrid>
                <a:gridCol w="395991"/>
                <a:gridCol w="1339818"/>
                <a:gridCol w="2378991"/>
              </a:tblGrid>
              <a:tr h="52670">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Name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smtClean="0">
                          <a:effectLst/>
                          <a:latin typeface="Calibri" panose="020F0502020204030204" pitchFamily="34" charset="0"/>
                          <a:ea typeface="Calibri" panose="020F0502020204030204" pitchFamily="34" charset="0"/>
                          <a:cs typeface="Times New Roman" panose="02020603050405020304" pitchFamily="18" charset="0"/>
                        </a:rPr>
                        <a:t>Branch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52670">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Karen Dennis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AAUW Laguna Beach</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52670">
                <a:tc>
                  <a:txBody>
                    <a:bodyPr/>
                    <a:lstStyle/>
                    <a:p>
                      <a:pPr marL="0" marR="0" algn="ctr">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Keri Then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Riverside-Moreno Valley-San Gorgonio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5267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Laura </a:t>
                      </a:r>
                      <a:r>
                        <a:rPr lang="en-US" sz="1400" dirty="0" err="1">
                          <a:effectLst/>
                        </a:rPr>
                        <a:t>Selken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Santa Maria, CA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Leann Roque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Palos Verdes Peninsula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86028">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Lenore Simon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Tustin-Santa Ana-Orange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Maddie Brown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a:effectLst/>
                        </a:rPr>
                        <a:t>AAUW Mariposa</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Nancy </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Visalia-Sequoia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Nancy Mahr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Palos Verdes, State Board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Pam Strayer</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Laguna Beach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65379">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Patricia Watters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North Tahoe and Paso Robles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Penelope LePome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China Lake-Ridgecrest Branch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Ramona Raybin</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San Mateo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Randa Blanding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La Mesa-El Cajon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66151">
                <a:tc>
                  <a:txBody>
                    <a:bodyPr/>
                    <a:lstStyle/>
                    <a:p>
                      <a:pPr marL="0" marR="0" algn="ctr">
                        <a:lnSpc>
                          <a:spcPct val="107000"/>
                        </a:lnSpc>
                        <a:spcBef>
                          <a:spcPts val="0"/>
                        </a:spcBef>
                        <a:spcAft>
                          <a:spcPts val="0"/>
                        </a:spcAft>
                      </a:pPr>
                      <a:r>
                        <a:rPr lang="en-US" sz="1400" dirty="0">
                          <a:effectLst/>
                        </a:rPr>
                        <a:t>No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Sally Hibbits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Thousand Oaks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66537">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Scarlett Wood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Healdsburg, Ca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45116">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Sharon Corbett-Parry</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Del Mar-Leucadia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0">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a:effectLst/>
                        </a:rPr>
                        <a:t>Shauna Ruyle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San Diego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r h="130593">
                <a:tc>
                  <a:txBody>
                    <a:bodyPr/>
                    <a:lstStyle/>
                    <a:p>
                      <a:pPr marL="0" marR="0" algn="ctr">
                        <a:lnSpc>
                          <a:spcPct val="107000"/>
                        </a:lnSpc>
                        <a:spcBef>
                          <a:spcPts val="0"/>
                        </a:spcBef>
                        <a:spcAft>
                          <a:spcPts val="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0" marR="0">
                        <a:lnSpc>
                          <a:spcPct val="107000"/>
                        </a:lnSpc>
                        <a:spcBef>
                          <a:spcPts val="0"/>
                        </a:spcBef>
                        <a:spcAft>
                          <a:spcPts val="0"/>
                        </a:spcAft>
                      </a:pPr>
                      <a:r>
                        <a:rPr lang="en-US" sz="1400" dirty="0">
                          <a:effectLst/>
                        </a:rPr>
                        <a:t>Susanne Potter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c>
                  <a:txBody>
                    <a:bodyPr/>
                    <a:lstStyle/>
                    <a:p>
                      <a:pPr marL="0" marR="0">
                        <a:lnSpc>
                          <a:spcPct val="107000"/>
                        </a:lnSpc>
                        <a:spcBef>
                          <a:spcPts val="0"/>
                        </a:spcBef>
                        <a:spcAft>
                          <a:spcPts val="0"/>
                        </a:spcAft>
                      </a:pPr>
                      <a:r>
                        <a:rPr lang="en-US" sz="1400" dirty="0">
                          <a:effectLst/>
                        </a:rPr>
                        <a:t>Walnut Diamond Bar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14780" marR="14780" marT="9853" marB="9853" anchor="b"/>
                </a:tc>
              </a:tr>
            </a:tbl>
          </a:graphicData>
        </a:graphic>
      </p:graphicFrame>
      <p:cxnSp>
        <p:nvCxnSpPr>
          <p:cNvPr id="9" name="Straight Connector 8"/>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36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txBox="1">
            <a:spLocks/>
          </p:cNvSpPr>
          <p:nvPr/>
        </p:nvSpPr>
        <p:spPr bwMode="auto">
          <a:xfrm>
            <a:off x="762000" y="914400"/>
            <a:ext cx="8229600" cy="1143000"/>
          </a:xfrm>
          <a:prstGeom prst="rect">
            <a:avLst/>
          </a:prstGeom>
          <a:noFill/>
          <a:ln w="9525">
            <a:noFill/>
            <a:miter lim="800000"/>
            <a:headEnd/>
            <a:tailEnd/>
          </a:ln>
        </p:spPr>
        <p:txBody>
          <a:bodyPr anchor="ctr"/>
          <a:lstStyle/>
          <a:p>
            <a:pPr algn="r"/>
            <a:r>
              <a:rPr lang="en-US" sz="3600">
                <a:latin typeface="Calibri" pitchFamily="34" charset="0"/>
              </a:rPr>
              <a:t/>
            </a:r>
            <a:br>
              <a:rPr lang="en-US" sz="3600">
                <a:latin typeface="Calibri" pitchFamily="34" charset="0"/>
              </a:rPr>
            </a:br>
            <a:endParaRPr lang="en-US" sz="2400">
              <a:latin typeface="Calibri" pitchFamily="34" charset="0"/>
            </a:endParaRPr>
          </a:p>
        </p:txBody>
      </p:sp>
      <p:pic>
        <p:nvPicPr>
          <p:cNvPr id="14339" name="Picture 21" descr="aauw-logo">
            <a:hlinkClick r:id="rId3"/>
          </p:cNvPr>
          <p:cNvPicPr>
            <a:picLocks noChangeAspect="1" noChangeArrowheads="1"/>
          </p:cNvPicPr>
          <p:nvPr/>
        </p:nvPicPr>
        <p:blipFill>
          <a:blip r:embed="rId4" cstate="print"/>
          <a:srcRect/>
          <a:stretch>
            <a:fillRect/>
          </a:stretch>
        </p:blipFill>
        <p:spPr bwMode="auto">
          <a:xfrm>
            <a:off x="2514600" y="152400"/>
            <a:ext cx="3600450" cy="1743075"/>
          </a:xfrm>
          <a:prstGeom prst="rect">
            <a:avLst/>
          </a:prstGeom>
          <a:noFill/>
          <a:ln w="9525">
            <a:noFill/>
            <a:miter lim="800000"/>
            <a:headEnd/>
            <a:tailEnd/>
          </a:ln>
        </p:spPr>
      </p:pic>
      <p:sp>
        <p:nvSpPr>
          <p:cNvPr id="14340" name="Rectangle 8"/>
          <p:cNvSpPr>
            <a:spLocks noChangeArrowheads="1"/>
          </p:cNvSpPr>
          <p:nvPr/>
        </p:nvSpPr>
        <p:spPr bwMode="auto">
          <a:xfrm>
            <a:off x="314324" y="2188458"/>
            <a:ext cx="8448675" cy="1261884"/>
          </a:xfrm>
          <a:prstGeom prst="rect">
            <a:avLst/>
          </a:prstGeom>
          <a:noFill/>
          <a:ln w="9525">
            <a:noFill/>
            <a:miter lim="800000"/>
            <a:headEnd/>
            <a:tailEnd/>
          </a:ln>
        </p:spPr>
        <p:txBody>
          <a:bodyPr wrap="square">
            <a:spAutoFit/>
          </a:bodyPr>
          <a:lstStyle/>
          <a:p>
            <a:pPr algn="ctr"/>
            <a:r>
              <a:rPr lang="en-US" sz="3200" b="1" dirty="0" smtClean="0">
                <a:latin typeface="Calibri" pitchFamily="34" charset="0"/>
              </a:rPr>
              <a:t>Setting up a FACEBOOK account</a:t>
            </a:r>
            <a:endParaRPr lang="en-US" sz="3200" b="1" dirty="0">
              <a:latin typeface="Calibri" pitchFamily="34" charset="0"/>
            </a:endParaRPr>
          </a:p>
          <a:p>
            <a:pPr algn="ctr"/>
            <a:endParaRPr lang="en-US" sz="1200" b="1" dirty="0">
              <a:latin typeface="Calibri" pitchFamily="34" charset="0"/>
            </a:endParaRPr>
          </a:p>
          <a:p>
            <a:endParaRPr lang="en-US" sz="3200" b="1" dirty="0">
              <a:latin typeface="Calibri"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6600" y="3124200"/>
            <a:ext cx="2194560" cy="219456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Some Facebook basics</a:t>
            </a:r>
            <a:endParaRPr lang="en-US" dirty="0"/>
          </a:p>
        </p:txBody>
      </p:sp>
      <p:sp>
        <p:nvSpPr>
          <p:cNvPr id="4" name="Slide Number Placeholder 3"/>
          <p:cNvSpPr>
            <a:spLocks noGrp="1"/>
          </p:cNvSpPr>
          <p:nvPr>
            <p:ph type="sldNum" sz="quarter" idx="12"/>
          </p:nvPr>
        </p:nvSpPr>
        <p:spPr/>
        <p:txBody>
          <a:bodyPr/>
          <a:lstStyle/>
          <a:p>
            <a:pPr>
              <a:defRPr/>
            </a:pPr>
            <a:fld id="{6D78DA4E-FBE2-431D-A0DB-B3D9B78B4157}" type="slidenum">
              <a:rPr lang="en-US" smtClean="0"/>
              <a:pPr>
                <a:defRPr/>
              </a:pPr>
              <a:t>4</a:t>
            </a:fld>
            <a:endParaRPr lang="en-US"/>
          </a:p>
        </p:txBody>
      </p:sp>
      <p:sp>
        <p:nvSpPr>
          <p:cNvPr id="11" name="TextBox 10"/>
          <p:cNvSpPr txBox="1"/>
          <p:nvPr/>
        </p:nvSpPr>
        <p:spPr>
          <a:xfrm>
            <a:off x="685800" y="1447800"/>
            <a:ext cx="7924800" cy="1200329"/>
          </a:xfrm>
          <a:prstGeom prst="rect">
            <a:avLst/>
          </a:prstGeom>
          <a:noFill/>
        </p:spPr>
        <p:txBody>
          <a:bodyPr wrap="square" rtlCol="0">
            <a:spAutoFit/>
          </a:bodyPr>
          <a:lstStyle/>
          <a:p>
            <a:r>
              <a:rPr lang="en-US" dirty="0" smtClean="0"/>
              <a:t>You have to have a personal Facebook page to start.  You’ll be adding a “Page” to your account.</a:t>
            </a:r>
          </a:p>
          <a:p>
            <a:endParaRPr lang="en-US" dirty="0"/>
          </a:p>
          <a:p>
            <a:r>
              <a:rPr lang="en-US" dirty="0" smtClean="0"/>
              <a:t>Page or Group? Start with a Page.</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263907037"/>
              </p:ext>
            </p:extLst>
          </p:nvPr>
        </p:nvGraphicFramePr>
        <p:xfrm>
          <a:off x="685800" y="2744531"/>
          <a:ext cx="8001000" cy="3479800"/>
        </p:xfrm>
        <a:graphic>
          <a:graphicData uri="http://schemas.openxmlformats.org/drawingml/2006/table">
            <a:tbl>
              <a:tblPr firstRow="1" bandRow="1">
                <a:tableStyleId>{5C22544A-7EE6-4342-B048-85BDC9FD1C3A}</a:tableStyleId>
              </a:tblPr>
              <a:tblGrid>
                <a:gridCol w="2819400"/>
                <a:gridCol w="5181600"/>
              </a:tblGrid>
              <a:tr h="370840">
                <a:tc>
                  <a:txBody>
                    <a:bodyPr/>
                    <a:lstStyle/>
                    <a:p>
                      <a:r>
                        <a:rPr lang="en-US" dirty="0" smtClean="0"/>
                        <a:t>Facebook Page</a:t>
                      </a:r>
                      <a:endParaRPr lang="en-US" dirty="0"/>
                    </a:p>
                  </a:txBody>
                  <a:tcPr/>
                </a:tc>
                <a:tc>
                  <a:txBody>
                    <a:bodyPr/>
                    <a:lstStyle/>
                    <a:p>
                      <a:r>
                        <a:rPr lang="en-US" smtClean="0"/>
                        <a:t>Facebook Group</a:t>
                      </a:r>
                      <a:endParaRPr lang="en-US" dirty="0"/>
                    </a:p>
                  </a:txBody>
                  <a:tcPr/>
                </a:tc>
              </a:tr>
              <a:tr h="370840">
                <a:tc>
                  <a:txBody>
                    <a:bodyPr/>
                    <a:lstStyle/>
                    <a:p>
                      <a:r>
                        <a:rPr lang="en-US" sz="1800" b="0" i="0" kern="1200" dirty="0" smtClean="0">
                          <a:solidFill>
                            <a:schemeClr val="dk1"/>
                          </a:solidFill>
                          <a:effectLst/>
                          <a:latin typeface="+mn-lt"/>
                          <a:ea typeface="+mn-ea"/>
                          <a:cs typeface="+mn-cs"/>
                        </a:rPr>
                        <a:t>Gives</a:t>
                      </a:r>
                      <a:r>
                        <a:rPr lang="en-US" sz="1800" b="0" i="0" kern="1200" baseline="0" dirty="0" smtClean="0">
                          <a:solidFill>
                            <a:schemeClr val="dk1"/>
                          </a:solidFill>
                          <a:effectLst/>
                          <a:latin typeface="+mn-lt"/>
                          <a:ea typeface="+mn-ea"/>
                          <a:cs typeface="+mn-cs"/>
                        </a:rPr>
                        <a:t> you a p</a:t>
                      </a:r>
                      <a:r>
                        <a:rPr lang="en-US" sz="1800" b="0" i="0" kern="1200" dirty="0" smtClean="0">
                          <a:solidFill>
                            <a:schemeClr val="dk1"/>
                          </a:solidFill>
                          <a:effectLst/>
                          <a:latin typeface="+mn-lt"/>
                          <a:ea typeface="+mn-ea"/>
                          <a:cs typeface="+mn-cs"/>
                        </a:rPr>
                        <a:t>ublic presence. Unlike your profile, Facebook Pages are visible to everyone on the internet by default. You, and every person on Facebook, can connect with these Pages by becoming a fan and then receive their updates in your News Feed and interact with them.</a:t>
                      </a:r>
                      <a:endParaRPr lang="en-US" dirty="0"/>
                    </a:p>
                  </a:txBody>
                  <a:tcPr/>
                </a:tc>
                <a:tc>
                  <a:txBody>
                    <a:bodyPr/>
                    <a:lstStyle/>
                    <a:p>
                      <a:r>
                        <a:rPr lang="en-US" sz="1800" b="0" i="0" kern="1200" dirty="0" smtClean="0">
                          <a:solidFill>
                            <a:schemeClr val="dk1"/>
                          </a:solidFill>
                          <a:effectLst/>
                          <a:latin typeface="+mn-lt"/>
                          <a:ea typeface="+mn-ea"/>
                          <a:cs typeface="+mn-cs"/>
                        </a:rPr>
                        <a:t>Groups allow people to come together around a common cause, issue or activity to organize, express objectives, discuss issues, post photos and share related content.</a:t>
                      </a:r>
                      <a:r>
                        <a:rPr lang="en-US" dirty="0" smtClean="0"/>
                        <a:t/>
                      </a:r>
                      <a:br>
                        <a:rPr lang="en-US" dirty="0" smtClean="0"/>
                      </a:br>
                      <a:r>
                        <a:rPr lang="en-US" dirty="0" smtClean="0"/>
                        <a:t/>
                      </a:r>
                      <a:br>
                        <a:rPr lang="en-US" dirty="0" smtClean="0"/>
                      </a:br>
                      <a:r>
                        <a:rPr lang="en-US" dirty="0" smtClean="0"/>
                        <a:t>Can be Public</a:t>
                      </a:r>
                      <a:r>
                        <a:rPr lang="en-US" baseline="0" dirty="0" smtClean="0"/>
                        <a:t>, </a:t>
                      </a:r>
                      <a:r>
                        <a:rPr lang="en-US" sz="1800" b="0" i="0" kern="1200" dirty="0" smtClean="0">
                          <a:solidFill>
                            <a:schemeClr val="dk1"/>
                          </a:solidFill>
                          <a:effectLst/>
                          <a:latin typeface="+mn-lt"/>
                          <a:ea typeface="+mn-ea"/>
                          <a:cs typeface="+mn-cs"/>
                        </a:rPr>
                        <a:t>require administrator approval for members to join or keep it private and by invitation only. Like with Pages, new posts by a group are included in the News Feeds of its members and members can interact and share with one another from the group.</a:t>
                      </a:r>
                      <a:endParaRPr lang="en-US" dirty="0"/>
                    </a:p>
                  </a:txBody>
                  <a:tcPr/>
                </a:tc>
              </a:tr>
            </a:tbl>
          </a:graphicData>
        </a:graphic>
      </p:graphicFrame>
      <p:sp>
        <p:nvSpPr>
          <p:cNvPr id="13"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14" name="Picture 21" descr="aauw-logo">
            <a:hlinkClick r:id="rId2"/>
          </p:cNvPr>
          <p:cNvPicPr>
            <a:picLocks noChangeAspect="1" noChangeArrowheads="1"/>
          </p:cNvPicPr>
          <p:nvPr/>
        </p:nvPicPr>
        <p:blipFill>
          <a:blip r:embed="rId3" cstate="print"/>
          <a:srcRect/>
          <a:stretch>
            <a:fillRect/>
          </a:stretch>
        </p:blipFill>
        <p:spPr bwMode="auto">
          <a:xfrm>
            <a:off x="4198660" y="6320138"/>
            <a:ext cx="759807" cy="367843"/>
          </a:xfrm>
          <a:prstGeom prst="rect">
            <a:avLst/>
          </a:prstGeom>
          <a:noFill/>
          <a:ln w="9525">
            <a:noFill/>
            <a:miter lim="800000"/>
            <a:headEnd/>
            <a:tailEnd/>
          </a:ln>
        </p:spPr>
      </p:pic>
      <p:cxnSp>
        <p:nvCxnSpPr>
          <p:cNvPr id="16" name="Straight Connector 15"/>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368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Setting up your account</a:t>
            </a:r>
            <a:endParaRPr lang="en-US" dirty="0"/>
          </a:p>
        </p:txBody>
      </p:sp>
      <p:sp>
        <p:nvSpPr>
          <p:cNvPr id="4" name="Slide Number Placeholder 3"/>
          <p:cNvSpPr>
            <a:spLocks noGrp="1"/>
          </p:cNvSpPr>
          <p:nvPr>
            <p:ph type="sldNum" sz="quarter" idx="12"/>
          </p:nvPr>
        </p:nvSpPr>
        <p:spPr/>
        <p:txBody>
          <a:bodyPr/>
          <a:lstStyle/>
          <a:p>
            <a:pPr>
              <a:defRPr/>
            </a:pPr>
            <a:fld id="{6D78DA4E-FBE2-431D-A0DB-B3D9B78B4157}" type="slidenum">
              <a:rPr lang="en-US" smtClean="0"/>
              <a:pPr>
                <a:defRPr/>
              </a:pPr>
              <a:t>5</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8079359"/>
              </p:ext>
            </p:extLst>
          </p:nvPr>
        </p:nvGraphicFramePr>
        <p:xfrm>
          <a:off x="685800" y="1752600"/>
          <a:ext cx="7600950" cy="3388360"/>
        </p:xfrm>
        <a:graphic>
          <a:graphicData uri="http://schemas.openxmlformats.org/drawingml/2006/table">
            <a:tbl>
              <a:tblPr firstRow="1" bandRow="1">
                <a:tableStyleId>{69012ECD-51FC-41F1-AA8D-1B2483CD663E}</a:tableStyleId>
              </a:tblPr>
              <a:tblGrid>
                <a:gridCol w="2743200"/>
                <a:gridCol w="4857750"/>
              </a:tblGrid>
              <a:tr h="370840">
                <a:tc>
                  <a:txBody>
                    <a:bodyPr/>
                    <a:lstStyle/>
                    <a:p>
                      <a:pPr marL="0" algn="l" defTabSz="914400" rtl="0" eaLnBrk="1" latinLnBrk="0" hangingPunct="1"/>
                      <a:r>
                        <a:rPr lang="en-US" sz="1800" b="1" kern="1200" dirty="0" smtClean="0">
                          <a:solidFill>
                            <a:schemeClr val="bg1"/>
                          </a:solidFill>
                          <a:latin typeface="+mn-lt"/>
                          <a:ea typeface="+mn-ea"/>
                          <a:cs typeface="+mn-cs"/>
                        </a:rPr>
                        <a:t>Facebook Page Type </a:t>
                      </a:r>
                      <a:endParaRPr lang="en-US" sz="1800" b="1" kern="1200" dirty="0">
                        <a:solidFill>
                          <a:schemeClr val="bg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marL="0" algn="l" defTabSz="914400" rtl="0" eaLnBrk="1" latinLnBrk="0" hangingPunct="1"/>
                      <a:r>
                        <a:rPr lang="en-US" sz="1800" b="0" kern="1200" dirty="0" smtClean="0">
                          <a:solidFill>
                            <a:schemeClr val="tx1"/>
                          </a:solidFill>
                          <a:latin typeface="+mn-lt"/>
                          <a:ea typeface="+mn-ea"/>
                          <a:cs typeface="+mn-cs"/>
                        </a:rPr>
                        <a:t>“company, organization, or institution”</a:t>
                      </a:r>
                    </a:p>
                    <a:p>
                      <a:pPr marL="0" algn="l" defTabSz="914400" rtl="0" eaLnBrk="1" latinLnBrk="0" hangingPunct="1"/>
                      <a:r>
                        <a:rPr lang="en-US" sz="1800" b="0" kern="1200" dirty="0" smtClean="0">
                          <a:solidFill>
                            <a:schemeClr val="tx1"/>
                          </a:solidFill>
                          <a:latin typeface="+mn-lt"/>
                          <a:ea typeface="+mn-ea"/>
                          <a:cs typeface="+mn-cs"/>
                        </a:rPr>
                        <a:t>  nonprofit organization</a:t>
                      </a:r>
                      <a:endParaRPr lang="en-US" sz="1800" b="0" kern="1200" dirty="0">
                        <a:solidFill>
                          <a:schemeClr val="tx1"/>
                        </a:solidFill>
                        <a:latin typeface="+mn-lt"/>
                        <a:ea typeface="+mn-ea"/>
                        <a:cs typeface="+mn-cs"/>
                      </a:endParaRP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mn-ea"/>
                          <a:cs typeface="+mn-cs"/>
                        </a:rPr>
                        <a:t>Name Format</a:t>
                      </a:r>
                    </a:p>
                    <a:p>
                      <a:pPr marL="0" algn="l" defTabSz="914400" rtl="0" eaLnBrk="1" latinLnBrk="0" hangingPunct="1"/>
                      <a:endParaRPr lang="en-US" sz="1800" b="1" kern="1200" dirty="0">
                        <a:solidFill>
                          <a:schemeClr val="bg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AAUW “branch name” (CA) Branch. Try to make your name as close to the suggested format as possible. This will help make AAUW branch pages more searchable while showing the local presence and national reach of AAUW.</a:t>
                      </a:r>
                    </a:p>
                  </a:txBody>
                  <a:tcPr/>
                </a:tc>
              </a:tr>
              <a:tr h="370840">
                <a:tc>
                  <a:txBody>
                    <a:bodyPr/>
                    <a:lstStyle/>
                    <a:p>
                      <a:pPr marL="0" algn="l" defTabSz="914400" rtl="0" eaLnBrk="1" latinLnBrk="0" hangingPunct="1"/>
                      <a:r>
                        <a:rPr lang="en-US" sz="1800" b="1" kern="1200" dirty="0" smtClean="0">
                          <a:solidFill>
                            <a:schemeClr val="bg1"/>
                          </a:solidFill>
                          <a:latin typeface="+mn-lt"/>
                          <a:ea typeface="+mn-ea"/>
                          <a:cs typeface="+mn-cs"/>
                        </a:rPr>
                        <a:t>Branch</a:t>
                      </a:r>
                      <a:r>
                        <a:rPr lang="en-US" sz="1800" b="1" kern="1200" baseline="0" dirty="0" smtClean="0">
                          <a:solidFill>
                            <a:schemeClr val="bg1"/>
                          </a:solidFill>
                          <a:latin typeface="+mn-lt"/>
                          <a:ea typeface="+mn-ea"/>
                          <a:cs typeface="+mn-cs"/>
                        </a:rPr>
                        <a:t> </a:t>
                      </a:r>
                      <a:r>
                        <a:rPr lang="en-US" sz="1800" b="1" kern="1200" dirty="0" smtClean="0">
                          <a:solidFill>
                            <a:schemeClr val="bg1"/>
                          </a:solidFill>
                          <a:latin typeface="+mn-lt"/>
                          <a:ea typeface="+mn-ea"/>
                          <a:cs typeface="+mn-cs"/>
                        </a:rPr>
                        <a:t>Logos</a:t>
                      </a:r>
                      <a:endParaRPr lang="en-US" sz="1800" b="1" kern="1200" dirty="0">
                        <a:solidFill>
                          <a:schemeClr val="bg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dirty="0" smtClean="0"/>
                        <a:t>Download from Member Services Database</a:t>
                      </a:r>
                      <a:endParaRPr lang="en-US" dirty="0"/>
                    </a:p>
                  </a:txBody>
                  <a:tcPr/>
                </a:tc>
              </a:tr>
              <a:tr h="370840">
                <a:tc>
                  <a:txBody>
                    <a:bodyPr/>
                    <a:lstStyle/>
                    <a:p>
                      <a:pPr marL="0" algn="l" defTabSz="914400" rtl="0" eaLnBrk="1" latinLnBrk="0" hangingPunct="1"/>
                      <a:r>
                        <a:rPr lang="en-US" sz="1800" b="1" kern="1200" dirty="0" smtClean="0">
                          <a:solidFill>
                            <a:schemeClr val="bg1"/>
                          </a:solidFill>
                          <a:latin typeface="+mn-lt"/>
                          <a:ea typeface="+mn-ea"/>
                          <a:cs typeface="+mn-cs"/>
                        </a:rPr>
                        <a:t>Let National know you’ve created a Page</a:t>
                      </a:r>
                      <a:endParaRPr lang="en-US" sz="1800" b="1" kern="1200" dirty="0">
                        <a:solidFill>
                          <a:schemeClr val="bg1"/>
                        </a:solidFill>
                        <a:latin typeface="+mn-lt"/>
                        <a:ea typeface="+mn-ea"/>
                        <a:cs typeface="+mn-cs"/>
                      </a:endParaRPr>
                    </a:p>
                  </a:txBody>
                  <a:tcPr anchor="ctr">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e-mail </a:t>
                      </a:r>
                      <a:r>
                        <a:rPr lang="en-US" u="sng" dirty="0" smtClean="0">
                          <a:hlinkClick r:id="rId2"/>
                        </a:rPr>
                        <a:t>social-media@aauw.org</a:t>
                      </a:r>
                      <a:r>
                        <a:rPr lang="en-US" dirty="0" smtClean="0"/>
                        <a:t> so they can follow and support all of the great work that you do!</a:t>
                      </a:r>
                    </a:p>
                    <a:p>
                      <a:endParaRPr lang="en-US" dirty="0"/>
                    </a:p>
                  </a:txBody>
                  <a:tcPr/>
                </a:tc>
              </a:tr>
            </a:tbl>
          </a:graphicData>
        </a:graphic>
      </p:graphicFrame>
      <p:sp>
        <p:nvSpPr>
          <p:cNvPr id="7"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8" name="Picture 21" descr="aauw-logo">
            <a:hlinkClick r:id="rId3"/>
          </p:cNvPr>
          <p:cNvPicPr>
            <a:picLocks noChangeAspect="1" noChangeArrowheads="1"/>
          </p:cNvPicPr>
          <p:nvPr/>
        </p:nvPicPr>
        <p:blipFill>
          <a:blip r:embed="rId4" cstate="print"/>
          <a:srcRect/>
          <a:stretch>
            <a:fillRect/>
          </a:stretch>
        </p:blipFill>
        <p:spPr bwMode="auto">
          <a:xfrm>
            <a:off x="4198660" y="6320138"/>
            <a:ext cx="759807" cy="367843"/>
          </a:xfrm>
          <a:prstGeom prst="rect">
            <a:avLst/>
          </a:prstGeom>
          <a:noFill/>
          <a:ln w="9525">
            <a:noFill/>
            <a:miter lim="800000"/>
            <a:headEnd/>
            <a:tailEnd/>
          </a:ln>
        </p:spPr>
      </p:pic>
      <p:cxnSp>
        <p:nvCxnSpPr>
          <p:cNvPr id="10" name="Straight Connector 9"/>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9179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My account is set </a:t>
            </a:r>
            <a:r>
              <a:rPr lang="en-US" dirty="0"/>
              <a:t>u</a:t>
            </a:r>
            <a:r>
              <a:rPr lang="en-US" dirty="0" smtClean="0"/>
              <a:t>p. Now what?</a:t>
            </a:r>
            <a:endParaRPr lang="en-US" dirty="0"/>
          </a:p>
        </p:txBody>
      </p:sp>
      <p:sp>
        <p:nvSpPr>
          <p:cNvPr id="4" name="Slide Number Placeholder 3"/>
          <p:cNvSpPr>
            <a:spLocks noGrp="1"/>
          </p:cNvSpPr>
          <p:nvPr>
            <p:ph type="sldNum" sz="quarter" idx="12"/>
          </p:nvPr>
        </p:nvSpPr>
        <p:spPr/>
        <p:txBody>
          <a:bodyPr/>
          <a:lstStyle/>
          <a:p>
            <a:pPr>
              <a:defRPr/>
            </a:pPr>
            <a:fld id="{6D78DA4E-FBE2-431D-A0DB-B3D9B78B4157}" type="slidenum">
              <a:rPr lang="en-US" smtClean="0"/>
              <a:pPr>
                <a:defRPr/>
              </a:pPr>
              <a:t>6</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98630046"/>
              </p:ext>
            </p:extLst>
          </p:nvPr>
        </p:nvGraphicFramePr>
        <p:xfrm>
          <a:off x="685800" y="1371600"/>
          <a:ext cx="7600950" cy="4754880"/>
        </p:xfrm>
        <a:graphic>
          <a:graphicData uri="http://schemas.openxmlformats.org/drawingml/2006/table">
            <a:tbl>
              <a:tblPr firstRow="1" bandRow="1">
                <a:tableStyleId>{69012ECD-51FC-41F1-AA8D-1B2483CD663E}</a:tableStyleId>
              </a:tblPr>
              <a:tblGrid>
                <a:gridCol w="1905000"/>
                <a:gridCol w="5695950"/>
              </a:tblGrid>
              <a:tr h="370840">
                <a:tc>
                  <a:txBody>
                    <a:bodyPr/>
                    <a:lstStyle/>
                    <a:p>
                      <a:pPr marL="0" algn="l" defTabSz="914400" rtl="0" eaLnBrk="1" latinLnBrk="0" hangingPunct="1"/>
                      <a:r>
                        <a:rPr lang="en-US" sz="1800" b="1" kern="1200" dirty="0" smtClean="0">
                          <a:solidFill>
                            <a:schemeClr val="bg1"/>
                          </a:solidFill>
                          <a:latin typeface="+mn-lt"/>
                          <a:ea typeface="+mn-ea"/>
                          <a:cs typeface="+mn-cs"/>
                        </a:rPr>
                        <a:t>Post, Post,</a:t>
                      </a:r>
                      <a:r>
                        <a:rPr lang="en-US" sz="1800" b="1" kern="1200" baseline="0" dirty="0" smtClean="0">
                          <a:solidFill>
                            <a:schemeClr val="bg1"/>
                          </a:solidFill>
                          <a:latin typeface="+mn-lt"/>
                          <a:ea typeface="+mn-ea"/>
                          <a:cs typeface="+mn-cs"/>
                        </a:rPr>
                        <a:t> Post</a:t>
                      </a:r>
                      <a:endParaRPr lang="en-US" sz="1800" b="1" kern="1200" dirty="0">
                        <a:solidFill>
                          <a:schemeClr val="bg1"/>
                        </a:solidFill>
                        <a:latin typeface="+mn-lt"/>
                        <a:ea typeface="+mn-ea"/>
                        <a:cs typeface="+mn-cs"/>
                      </a:endParaRPr>
                    </a:p>
                  </a:txBody>
                  <a:tcPr anchor="ctr">
                    <a:lnB w="12700" cap="flat" cmpd="sng" algn="ctr">
                      <a:solidFill>
                        <a:schemeClr val="bg1"/>
                      </a:solidFill>
                      <a:prstDash val="solid"/>
                      <a:round/>
                      <a:headEnd type="none" w="med" len="med"/>
                      <a:tailEnd type="none" w="med" len="med"/>
                    </a:lnB>
                    <a:solidFill>
                      <a:schemeClr val="accent1"/>
                    </a:solidFill>
                  </a:tcPr>
                </a:tc>
                <a:tc>
                  <a:txBody>
                    <a:bodyPr/>
                    <a:lstStyle/>
                    <a:p>
                      <a:pPr lvl="0"/>
                      <a:r>
                        <a:rPr lang="en-US" sz="1800" b="0" kern="1200" dirty="0" smtClean="0">
                          <a:solidFill>
                            <a:schemeClr val="tx1"/>
                          </a:solidFill>
                          <a:effectLst/>
                          <a:latin typeface="+mn-lt"/>
                          <a:ea typeface="+mn-ea"/>
                          <a:cs typeface="+mn-cs"/>
                        </a:rPr>
                        <a:t>As the creator of the Page, you are automatically the moderator.</a:t>
                      </a:r>
                    </a:p>
                    <a:p>
                      <a:pPr lvl="0"/>
                      <a:r>
                        <a:rPr lang="en-US" sz="1800" b="0" kern="1200" dirty="0" smtClean="0">
                          <a:solidFill>
                            <a:schemeClr val="tx1"/>
                          </a:solidFill>
                          <a:effectLst/>
                          <a:latin typeface="+mn-lt"/>
                          <a:ea typeface="+mn-ea"/>
                          <a:cs typeface="+mn-cs"/>
                        </a:rPr>
                        <a:t>It’s useful</a:t>
                      </a:r>
                      <a:r>
                        <a:rPr lang="en-US" sz="1800" b="0" kern="1200" baseline="0" dirty="0" smtClean="0">
                          <a:solidFill>
                            <a:schemeClr val="tx1"/>
                          </a:solidFill>
                          <a:effectLst/>
                          <a:latin typeface="+mn-lt"/>
                          <a:ea typeface="+mn-ea"/>
                          <a:cs typeface="+mn-cs"/>
                        </a:rPr>
                        <a:t> to have at least one additional administrator for your page.</a:t>
                      </a:r>
                      <a:endParaRPr lang="en-US" sz="1800" b="0" kern="1200" dirty="0" smtClean="0">
                        <a:solidFill>
                          <a:schemeClr val="tx1"/>
                        </a:solidFill>
                        <a:effectLst/>
                        <a:latin typeface="+mn-lt"/>
                        <a:ea typeface="+mn-ea"/>
                        <a:cs typeface="+mn-cs"/>
                      </a:endParaRPr>
                    </a:p>
                    <a:p>
                      <a:pPr lvl="0"/>
                      <a:r>
                        <a:rPr lang="en-US" sz="1800" b="0" kern="1200" dirty="0" smtClean="0">
                          <a:solidFill>
                            <a:schemeClr val="tx1"/>
                          </a:solidFill>
                          <a:effectLst/>
                          <a:latin typeface="+mn-lt"/>
                          <a:ea typeface="+mn-ea"/>
                          <a:cs typeface="+mn-cs"/>
                        </a:rPr>
                        <a:t>(While anyone who likes your Page can post on your wall, only those users assigned as Page “admins” can manage all aspects of the Page, including posting to the Page as your branch, sending messages, creating ads, and adding additional users as Page admins or related roles</a:t>
                      </a:r>
                      <a:endParaRPr lang="en-US" sz="1800" b="0" kern="1200" dirty="0">
                        <a:solidFill>
                          <a:schemeClr val="tx1"/>
                        </a:solidFill>
                        <a:effectLst/>
                        <a:latin typeface="+mn-lt"/>
                        <a:ea typeface="+mn-ea"/>
                        <a:cs typeface="+mn-cs"/>
                      </a:endParaRP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bg1"/>
                          </a:solidFill>
                          <a:latin typeface="+mn-lt"/>
                          <a:ea typeface="+mn-ea"/>
                          <a:cs typeface="+mn-cs"/>
                        </a:rPr>
                        <a:t>Set up a social</a:t>
                      </a:r>
                      <a:r>
                        <a:rPr lang="en-US" sz="1800" b="1" kern="1200" baseline="0" dirty="0" smtClean="0">
                          <a:solidFill>
                            <a:schemeClr val="bg1"/>
                          </a:solidFill>
                          <a:latin typeface="+mn-lt"/>
                          <a:ea typeface="+mn-ea"/>
                          <a:cs typeface="+mn-cs"/>
                        </a:rPr>
                        <a:t> media calendar</a:t>
                      </a:r>
                      <a:endParaRPr lang="en-US" sz="1800" b="1" kern="1200" dirty="0" smtClean="0">
                        <a:solidFill>
                          <a:schemeClr val="bg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Consider assigning board</a:t>
                      </a:r>
                      <a:r>
                        <a:rPr lang="en-US" baseline="0" dirty="0" smtClean="0"/>
                        <a:t> members to  post on a specific day of the month</a:t>
                      </a:r>
                      <a:endParaRPr lang="en-US" dirty="0" smtClean="0"/>
                    </a:p>
                  </a:txBody>
                  <a:tcPr/>
                </a:tc>
              </a:tr>
              <a:tr h="370840">
                <a:tc>
                  <a:txBody>
                    <a:bodyPr/>
                    <a:lstStyle/>
                    <a:p>
                      <a:pPr marL="0" algn="l" defTabSz="914400" rtl="0" eaLnBrk="1" latinLnBrk="0" hangingPunct="1"/>
                      <a:r>
                        <a:rPr lang="en-US" sz="1800" b="1" kern="1200" dirty="0" smtClean="0">
                          <a:solidFill>
                            <a:schemeClr val="bg1"/>
                          </a:solidFill>
                          <a:latin typeface="+mn-lt"/>
                          <a:ea typeface="+mn-ea"/>
                          <a:cs typeface="+mn-cs"/>
                        </a:rPr>
                        <a:t>Link your Facebook</a:t>
                      </a:r>
                      <a:r>
                        <a:rPr lang="en-US" sz="1800" b="1" kern="1200" baseline="0" dirty="0" smtClean="0">
                          <a:solidFill>
                            <a:schemeClr val="bg1"/>
                          </a:solidFill>
                          <a:latin typeface="+mn-lt"/>
                          <a:ea typeface="+mn-ea"/>
                          <a:cs typeface="+mn-cs"/>
                        </a:rPr>
                        <a:t> page</a:t>
                      </a:r>
                      <a:endParaRPr lang="en-US" sz="1800" b="1" kern="1200" dirty="0">
                        <a:solidFill>
                          <a:schemeClr val="bg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dirty="0" smtClean="0"/>
                        <a:t>Embed</a:t>
                      </a:r>
                      <a:r>
                        <a:rPr lang="en-US" baseline="0" dirty="0" smtClean="0"/>
                        <a:t> your Facebook link into your website</a:t>
                      </a:r>
                    </a:p>
                    <a:p>
                      <a:r>
                        <a:rPr lang="en-US" baseline="0" dirty="0" smtClean="0"/>
                        <a:t>Link your social media accounts (twitter, Instagram) so you only have to post once</a:t>
                      </a:r>
                      <a:endParaRPr lang="en-US" dirty="0"/>
                    </a:p>
                  </a:txBody>
                  <a:tcPr/>
                </a:tc>
              </a:tr>
              <a:tr h="370840">
                <a:tc>
                  <a:txBody>
                    <a:bodyPr/>
                    <a:lstStyle/>
                    <a:p>
                      <a:pPr marL="0" algn="l" defTabSz="914400" rtl="0" eaLnBrk="1" latinLnBrk="0" hangingPunct="1"/>
                      <a:r>
                        <a:rPr lang="en-US" sz="1800" b="1" kern="1200" dirty="0" smtClean="0">
                          <a:solidFill>
                            <a:schemeClr val="bg1"/>
                          </a:solidFill>
                          <a:latin typeface="+mn-lt"/>
                          <a:ea typeface="+mn-ea"/>
                          <a:cs typeface="+mn-cs"/>
                        </a:rPr>
                        <a:t>Get</a:t>
                      </a:r>
                      <a:r>
                        <a:rPr lang="en-US" sz="1800" b="1" kern="1200" baseline="0" dirty="0" smtClean="0">
                          <a:solidFill>
                            <a:schemeClr val="bg1"/>
                          </a:solidFill>
                          <a:latin typeface="+mn-lt"/>
                          <a:ea typeface="+mn-ea"/>
                          <a:cs typeface="+mn-cs"/>
                        </a:rPr>
                        <a:t> “likes”</a:t>
                      </a:r>
                      <a:endParaRPr lang="en-US" sz="1800" b="1" kern="1200" dirty="0">
                        <a:solidFill>
                          <a:schemeClr val="bg1"/>
                        </a:solidFill>
                        <a:latin typeface="+mn-lt"/>
                        <a:ea typeface="+mn-ea"/>
                        <a:cs typeface="+mn-cs"/>
                      </a:endParaRP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r>
                        <a:rPr lang="en-US" dirty="0" smtClean="0"/>
                        <a:t>Like</a:t>
                      </a:r>
                      <a:r>
                        <a:rPr lang="en-US" baseline="0" dirty="0" smtClean="0"/>
                        <a:t> similar pages. Ask your members to “like” your page. Ask them to invite their friends to “like” your page.</a:t>
                      </a:r>
                      <a:endParaRPr lang="en-US" dirty="0"/>
                    </a:p>
                  </a:txBody>
                  <a:tcPr/>
                </a:tc>
              </a:tr>
            </a:tbl>
          </a:graphicData>
        </a:graphic>
      </p:graphicFrame>
      <p:sp>
        <p:nvSpPr>
          <p:cNvPr id="5"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7" name="Picture 21" descr="aauw-logo">
            <a:hlinkClick r:id="rId2"/>
          </p:cNvPr>
          <p:cNvPicPr>
            <a:picLocks noChangeAspect="1" noChangeArrowheads="1"/>
          </p:cNvPicPr>
          <p:nvPr/>
        </p:nvPicPr>
        <p:blipFill>
          <a:blip r:embed="rId3" cstate="print"/>
          <a:srcRect/>
          <a:stretch>
            <a:fillRect/>
          </a:stretch>
        </p:blipFill>
        <p:spPr bwMode="auto">
          <a:xfrm>
            <a:off x="4198660" y="6320138"/>
            <a:ext cx="759807" cy="367843"/>
          </a:xfrm>
          <a:prstGeom prst="rect">
            <a:avLst/>
          </a:prstGeom>
          <a:noFill/>
          <a:ln w="9525">
            <a:noFill/>
            <a:miter lim="800000"/>
            <a:headEnd/>
            <a:tailEnd/>
          </a:ln>
        </p:spPr>
      </p:pic>
      <p:cxnSp>
        <p:nvCxnSpPr>
          <p:cNvPr id="8" name="Straight Connector 7"/>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08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When’s the best time to post?</a:t>
            </a:r>
            <a:endParaRPr lang="en-US" dirty="0"/>
          </a:p>
        </p:txBody>
      </p:sp>
      <p:pic>
        <p:nvPicPr>
          <p:cNvPr id="4" name="Picture 3"/>
          <p:cNvPicPr>
            <a:picLocks noChangeAspect="1"/>
          </p:cNvPicPr>
          <p:nvPr/>
        </p:nvPicPr>
        <p:blipFill rotWithShape="1">
          <a:blip r:embed="rId2"/>
          <a:srcRect l="3398" t="14223" r="3159" b="5178"/>
          <a:stretch/>
        </p:blipFill>
        <p:spPr>
          <a:xfrm>
            <a:off x="4324350" y="1524000"/>
            <a:ext cx="4191000" cy="3886200"/>
          </a:xfrm>
          <a:prstGeom prst="rect">
            <a:avLst/>
          </a:prstGeom>
        </p:spPr>
      </p:pic>
      <p:sp>
        <p:nvSpPr>
          <p:cNvPr id="5" name="TextBox 4"/>
          <p:cNvSpPr txBox="1"/>
          <p:nvPr/>
        </p:nvSpPr>
        <p:spPr>
          <a:xfrm>
            <a:off x="685800" y="1447800"/>
            <a:ext cx="3512860" cy="1754326"/>
          </a:xfrm>
          <a:prstGeom prst="rect">
            <a:avLst/>
          </a:prstGeom>
          <a:noFill/>
        </p:spPr>
        <p:txBody>
          <a:bodyPr wrap="square" rtlCol="0">
            <a:spAutoFit/>
          </a:bodyPr>
          <a:lstStyle/>
          <a:p>
            <a:r>
              <a:rPr lang="en-US" dirty="0" smtClean="0"/>
              <a:t>If you have limited time to post, choose a consistent time and stick to it.</a:t>
            </a:r>
          </a:p>
          <a:p>
            <a:endParaRPr lang="en-US" dirty="0"/>
          </a:p>
          <a:p>
            <a:r>
              <a:rPr lang="en-US" dirty="0" smtClean="0"/>
              <a:t>You can also “schedule” your posts ahead of time.</a:t>
            </a:r>
            <a:endParaRPr lang="en-US" dirty="0"/>
          </a:p>
        </p:txBody>
      </p:sp>
      <p:sp>
        <p:nvSpPr>
          <p:cNvPr id="6" name="Slide Number Placeholder 5"/>
          <p:cNvSpPr>
            <a:spLocks noGrp="1"/>
          </p:cNvSpPr>
          <p:nvPr>
            <p:ph type="sldNum" sz="quarter" idx="12"/>
          </p:nvPr>
        </p:nvSpPr>
        <p:spPr/>
        <p:txBody>
          <a:bodyPr/>
          <a:lstStyle/>
          <a:p>
            <a:fld id="{A1A858A8-4014-4B9E-A2A6-76BE308F569E}" type="slidenum">
              <a:rPr lang="en-US" smtClean="0"/>
              <a:t>7</a:t>
            </a:fld>
            <a:endParaRPr lang="en-US"/>
          </a:p>
        </p:txBody>
      </p:sp>
      <p:sp>
        <p:nvSpPr>
          <p:cNvPr id="7"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8" name="Picture 21" descr="aauw-logo">
            <a:hlinkClick r:id="rId3"/>
          </p:cNvPr>
          <p:cNvPicPr>
            <a:picLocks noChangeAspect="1" noChangeArrowheads="1"/>
          </p:cNvPicPr>
          <p:nvPr/>
        </p:nvPicPr>
        <p:blipFill>
          <a:blip r:embed="rId4" cstate="print"/>
          <a:srcRect/>
          <a:stretch>
            <a:fillRect/>
          </a:stretch>
        </p:blipFill>
        <p:spPr bwMode="auto">
          <a:xfrm>
            <a:off x="4198660" y="6320138"/>
            <a:ext cx="759807" cy="367843"/>
          </a:xfrm>
          <a:prstGeom prst="rect">
            <a:avLst/>
          </a:prstGeom>
          <a:noFill/>
          <a:ln w="9525">
            <a:noFill/>
            <a:miter lim="800000"/>
            <a:headEnd/>
            <a:tailEnd/>
          </a:ln>
        </p:spPr>
      </p:pic>
      <p:cxnSp>
        <p:nvCxnSpPr>
          <p:cNvPr id="9" name="Straight Connector 8"/>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85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Getting more “likes”</a:t>
            </a:r>
            <a:endParaRPr lang="en-US" dirty="0"/>
          </a:p>
        </p:txBody>
      </p:sp>
      <p:sp>
        <p:nvSpPr>
          <p:cNvPr id="5" name="Slide Number Placeholder 4"/>
          <p:cNvSpPr>
            <a:spLocks noGrp="1"/>
          </p:cNvSpPr>
          <p:nvPr>
            <p:ph type="sldNum" sz="quarter" idx="12"/>
          </p:nvPr>
        </p:nvSpPr>
        <p:spPr/>
        <p:txBody>
          <a:bodyPr/>
          <a:lstStyle/>
          <a:p>
            <a:pPr>
              <a:defRPr/>
            </a:pPr>
            <a:fld id="{E07AC1AA-057E-42CB-BB61-057722B2D309}" type="slidenum">
              <a:rPr lang="en-US" smtClean="0"/>
              <a:pPr>
                <a:defRPr/>
              </a:pPr>
              <a:t>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3450" y="1682205"/>
            <a:ext cx="3949864" cy="457137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737831"/>
            <a:ext cx="3768582" cy="4322786"/>
          </a:xfrm>
          <a:prstGeom prst="rect">
            <a:avLst/>
          </a:prstGeom>
        </p:spPr>
      </p:pic>
      <p:sp>
        <p:nvSpPr>
          <p:cNvPr id="10"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11" name="Picture 21" descr="aauw-logo">
            <a:hlinkClick r:id="rId4"/>
          </p:cNvPr>
          <p:cNvPicPr>
            <a:picLocks noChangeAspect="1" noChangeArrowheads="1"/>
          </p:cNvPicPr>
          <p:nvPr/>
        </p:nvPicPr>
        <p:blipFill>
          <a:blip r:embed="rId5" cstate="print"/>
          <a:srcRect/>
          <a:stretch>
            <a:fillRect/>
          </a:stretch>
        </p:blipFill>
        <p:spPr bwMode="auto">
          <a:xfrm>
            <a:off x="4198660" y="6320138"/>
            <a:ext cx="759807" cy="367843"/>
          </a:xfrm>
          <a:prstGeom prst="rect">
            <a:avLst/>
          </a:prstGeom>
          <a:noFill/>
          <a:ln w="9525">
            <a:noFill/>
            <a:miter lim="800000"/>
            <a:headEnd/>
            <a:tailEnd/>
          </a:ln>
        </p:spPr>
      </p:pic>
      <p:cxnSp>
        <p:nvCxnSpPr>
          <p:cNvPr id="12" name="Straight Connector 11"/>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all about “likes”</a:t>
            </a:r>
            <a:endParaRPr lang="en-US" dirty="0"/>
          </a:p>
        </p:txBody>
      </p:sp>
      <p:sp>
        <p:nvSpPr>
          <p:cNvPr id="3" name="Content Placeholder 2"/>
          <p:cNvSpPr>
            <a:spLocks noGrp="1"/>
          </p:cNvSpPr>
          <p:nvPr>
            <p:ph idx="1"/>
          </p:nvPr>
        </p:nvSpPr>
        <p:spPr>
          <a:xfrm>
            <a:off x="628650" y="1825625"/>
            <a:ext cx="3486150" cy="4351338"/>
          </a:xfrm>
        </p:spPr>
        <p:txBody>
          <a:bodyPr/>
          <a:lstStyle/>
          <a:p>
            <a:r>
              <a:rPr lang="en-US" dirty="0" smtClean="0"/>
              <a:t>Engagement is KEY</a:t>
            </a:r>
          </a:p>
          <a:p>
            <a:pPr lvl="1"/>
            <a:r>
              <a:rPr lang="en-US" dirty="0" smtClean="0"/>
              <a:t>Likes, Shares, comments, reach</a:t>
            </a:r>
          </a:p>
          <a:p>
            <a:pPr lvl="1"/>
            <a:r>
              <a:rPr lang="en-US" dirty="0" smtClean="0"/>
              <a:t>Ask members to “share” and/or comment on your posts.</a:t>
            </a:r>
          </a:p>
          <a:p>
            <a:pPr lvl="1"/>
            <a:r>
              <a:rPr lang="en-US" dirty="0" smtClean="0"/>
              <a:t>Drive them back to your website for more information</a:t>
            </a:r>
          </a:p>
          <a:p>
            <a:pPr lvl="1"/>
            <a:r>
              <a:rPr lang="en-US" dirty="0" smtClean="0"/>
              <a:t>Videos get the best responses</a:t>
            </a:r>
          </a:p>
          <a:p>
            <a:endParaRPr lang="en-US" dirty="0"/>
          </a:p>
        </p:txBody>
      </p:sp>
      <p:sp>
        <p:nvSpPr>
          <p:cNvPr id="4" name="Slide Number Placeholder 3"/>
          <p:cNvSpPr>
            <a:spLocks noGrp="1"/>
          </p:cNvSpPr>
          <p:nvPr>
            <p:ph type="sldNum" sz="quarter" idx="12"/>
          </p:nvPr>
        </p:nvSpPr>
        <p:spPr/>
        <p:txBody>
          <a:bodyPr/>
          <a:lstStyle/>
          <a:p>
            <a:fld id="{A1A858A8-4014-4B9E-A2A6-76BE308F569E}" type="slidenum">
              <a:rPr lang="en-US" smtClean="0"/>
              <a:t>9</a:t>
            </a:fld>
            <a:endParaRPr lang="en-US"/>
          </a:p>
        </p:txBody>
      </p:sp>
      <p:sp>
        <p:nvSpPr>
          <p:cNvPr id="5" name="Rectangle 8"/>
          <p:cNvSpPr>
            <a:spLocks noChangeArrowheads="1"/>
          </p:cNvSpPr>
          <p:nvPr/>
        </p:nvSpPr>
        <p:spPr bwMode="auto">
          <a:xfrm>
            <a:off x="381000" y="6400800"/>
            <a:ext cx="8165756" cy="246221"/>
          </a:xfrm>
          <a:prstGeom prst="rect">
            <a:avLst/>
          </a:prstGeom>
          <a:noFill/>
          <a:ln w="9525">
            <a:noFill/>
            <a:miter lim="800000"/>
            <a:headEnd/>
            <a:tailEnd/>
          </a:ln>
        </p:spPr>
        <p:txBody>
          <a:bodyPr wrap="square">
            <a:spAutoFit/>
          </a:bodyPr>
          <a:lstStyle/>
          <a:p>
            <a:r>
              <a:rPr lang="en-US" sz="1000" i="1" dirty="0" smtClean="0">
                <a:latin typeface="Calibri" pitchFamily="34" charset="0"/>
              </a:rPr>
              <a:t>February 22, 2018 – Sandi Gabe, AAUW Director, Communications</a:t>
            </a:r>
            <a:endParaRPr lang="en-US" sz="1100" b="1" dirty="0">
              <a:latin typeface="Calibri" pitchFamily="34" charset="0"/>
            </a:endParaRPr>
          </a:p>
        </p:txBody>
      </p:sp>
      <p:pic>
        <p:nvPicPr>
          <p:cNvPr id="6" name="Picture 21" descr="aauw-logo">
            <a:hlinkClick r:id="rId2"/>
          </p:cNvPr>
          <p:cNvPicPr>
            <a:picLocks noChangeAspect="1" noChangeArrowheads="1"/>
          </p:cNvPicPr>
          <p:nvPr/>
        </p:nvPicPr>
        <p:blipFill>
          <a:blip r:embed="rId3" cstate="print"/>
          <a:srcRect/>
          <a:stretch>
            <a:fillRect/>
          </a:stretch>
        </p:blipFill>
        <p:spPr bwMode="auto">
          <a:xfrm>
            <a:off x="4198660" y="6320138"/>
            <a:ext cx="759807" cy="367843"/>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3886200" y="1673855"/>
            <a:ext cx="4962658" cy="4582454"/>
          </a:xfrm>
          <a:prstGeom prst="rect">
            <a:avLst/>
          </a:prstGeom>
        </p:spPr>
      </p:pic>
      <p:cxnSp>
        <p:nvCxnSpPr>
          <p:cNvPr id="8" name="Straight Connector 7"/>
          <p:cNvCxnSpPr/>
          <p:nvPr/>
        </p:nvCxnSpPr>
        <p:spPr>
          <a:xfrm>
            <a:off x="533400" y="1295400"/>
            <a:ext cx="8165756"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83729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4180</TotalTime>
  <Words>1096</Words>
  <Application>Microsoft Office PowerPoint</Application>
  <PresentationFormat>On-screen Show (4:3)</PresentationFormat>
  <Paragraphs>203</Paragraphs>
  <Slides>12</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Office Theme</vt:lpstr>
      <vt:lpstr>Custom Design</vt:lpstr>
      <vt:lpstr>PowerPoint Presentation</vt:lpstr>
      <vt:lpstr>Who’s Here?</vt:lpstr>
      <vt:lpstr>PowerPoint Presentation</vt:lpstr>
      <vt:lpstr>Some Facebook basics</vt:lpstr>
      <vt:lpstr>Setting up your account</vt:lpstr>
      <vt:lpstr>My account is set up. Now what?</vt:lpstr>
      <vt:lpstr>When’s the best time to post?</vt:lpstr>
      <vt:lpstr>Getting more “likes”</vt:lpstr>
      <vt:lpstr>It’s not all about “likes”</vt:lpstr>
      <vt:lpstr>Where can I find content?</vt:lpstr>
      <vt:lpstr>Oh No!  (We got a negative comment)</vt:lpstr>
      <vt:lpstr>Sample Facebook comment policy</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Sandi</dc:creator>
  <cp:lastModifiedBy>Sandi Gabe</cp:lastModifiedBy>
  <cp:revision>146</cp:revision>
  <dcterms:created xsi:type="dcterms:W3CDTF">2013-04-23T22:10:09Z</dcterms:created>
  <dcterms:modified xsi:type="dcterms:W3CDTF">2018-02-22T21:45:06Z</dcterms:modified>
</cp:coreProperties>
</file>