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0" r:id="rId2"/>
    <p:sldId id="256" r:id="rId3"/>
    <p:sldId id="297" r:id="rId4"/>
    <p:sldId id="264" r:id="rId5"/>
    <p:sldId id="262" r:id="rId6"/>
    <p:sldId id="259" r:id="rId7"/>
    <p:sldId id="266" r:id="rId8"/>
    <p:sldId id="267" r:id="rId9"/>
    <p:sldId id="290" r:id="rId10"/>
    <p:sldId id="292" r:id="rId11"/>
    <p:sldId id="293" r:id="rId12"/>
    <p:sldId id="294" r:id="rId13"/>
    <p:sldId id="275" r:id="rId14"/>
    <p:sldId id="273" r:id="rId15"/>
    <p:sldId id="258" r:id="rId16"/>
    <p:sldId id="283" r:id="rId17"/>
    <p:sldId id="302" r:id="rId18"/>
    <p:sldId id="301" r:id="rId19"/>
    <p:sldId id="303" r:id="rId20"/>
    <p:sldId id="29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8080"/>
    <a:srgbClr val="008040"/>
    <a:srgbClr val="FF00FF"/>
    <a:srgbClr val="FF6666"/>
    <a:srgbClr val="80FF00"/>
    <a:srgbClr val="800000"/>
    <a:srgbClr val="000000"/>
    <a:srgbClr val="003296"/>
    <a:srgbClr val="007033"/>
    <a:srgbClr val="FFCC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02" autoAdjust="0"/>
    <p:restoredTop sz="94581" autoAdjust="0"/>
  </p:normalViewPr>
  <p:slideViewPr>
    <p:cSldViewPr>
      <p:cViewPr varScale="1">
        <p:scale>
          <a:sx n="135" d="100"/>
          <a:sy n="135" d="100"/>
        </p:scale>
        <p:origin x="-120" y="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528"/>
    </p:cViewPr>
  </p:sorter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4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C2EE4-ACE0-5547-BF78-B474C8A0CE49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633A4-3C1A-B341-94CA-3C9802C12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01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F6F2-3E68-414F-8D9E-F22F9D3B92A1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1779-B8F0-4E09-86D1-490694082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48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w.org/about/branches.cfm" TargetMode="External"/><Relationship Id="rId4" Type="http://schemas.openxmlformats.org/officeDocument/2006/relationships/hyperlink" Target="http://www.aauw.org/about/join/colleges/cu_menu.cf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47759-B9A1-4844-BA42-692AD6461A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75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6AD36-2AFD-F547-9681-4AC7B4575F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977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DA417-6D07-F542-9AFA-9A96A586EB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940A69-23A5-1144-9C5A-6DFFEBC1D3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42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674A6-A61C-4F44-93C8-1196D2EE25D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95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FD6BD-A6CD-B340-82B0-0A527D0FBF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85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969BD-DA09-4442-B436-F33E469DC8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01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Introduce yourself.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The American Association of University Women (AAUW) is a nationwide network of more than 150,000 members and supporters, 1,000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  <a:hlinkClick r:id="rId3"/>
              </a:rPr>
              <a:t>branches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, and 700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  <a:hlinkClick r:id="rId4"/>
              </a:rPr>
              <a:t>college/university partner member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For</a:t>
            </a:r>
            <a:r>
              <a:rPr lang="en-US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 more than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130 years, AAUW members have examined and taken positions on the fundamental issues of the day — educational, social, economic, and political. Our commitment to our mission of advancing equity for women and girls is reflected in all aspects of our work.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DC59F-D759-7844-BDAB-A84095CB126C}" type="slidenum">
              <a:rPr lang="en-US"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71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877160"/>
            <a:ext cx="70244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0242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4051608-00D2-4D1B-885D-17C662B7A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86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86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4565F44-6D80-42E9-BE16-7C9D07AA426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FPPT.com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hyperlink" Target="http://www.aauw-ca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auw.org" TargetMode="External"/><Relationship Id="rId4" Type="http://schemas.openxmlformats.org/officeDocument/2006/relationships/hyperlink" Target="http://aauw-ca.org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100"/>
            <a:ext cx="8229600" cy="8572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W E L C O M 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0035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Cook</a:t>
            </a:r>
          </a:p>
          <a:p>
            <a:r>
              <a:rPr lang="en-US" dirty="0" smtClean="0"/>
              <a:t>	Donna Mertens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Bakula</a:t>
            </a:r>
            <a:r>
              <a:rPr lang="en-US" dirty="0" smtClean="0"/>
              <a:t> </a:t>
            </a:r>
            <a:r>
              <a:rPr lang="en-US" dirty="0" err="1" smtClean="0"/>
              <a:t>Maniar</a:t>
            </a:r>
            <a:endParaRPr lang="en-US" dirty="0" smtClean="0"/>
          </a:p>
          <a:p>
            <a:r>
              <a:rPr lang="en-US" dirty="0" smtClean="0"/>
              <a:t>			Stormy Miller</a:t>
            </a:r>
          </a:p>
          <a:p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095751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www.aauw-ca.org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33880"/>
            <a:ext cx="6566315" cy="572644"/>
          </a:xfrm>
        </p:spPr>
        <p:txBody>
          <a:bodyPr>
            <a:noAutofit/>
          </a:bodyPr>
          <a:lstStyle/>
          <a:p>
            <a:pPr algn="ctr"/>
            <a:r>
              <a:rPr lang="en-US" i="1" cap="all" dirty="0" smtClean="0">
                <a:solidFill>
                  <a:srgbClr val="FF00FF"/>
                </a:solidFill>
              </a:rPr>
              <a:t>S T U D Y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2025" y="1428750"/>
            <a:ext cx="4728975" cy="2898650"/>
          </a:xfrm>
        </p:spPr>
        <p:txBody>
          <a:bodyPr>
            <a:normAutofit lnSpcReduction="10000"/>
          </a:bodyPr>
          <a:lstStyle/>
          <a:p>
            <a:pPr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Read</a:t>
            </a:r>
          </a:p>
          <a:p>
            <a:pPr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Inquire</a:t>
            </a:r>
          </a:p>
          <a:p>
            <a:pPr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Design program</a:t>
            </a:r>
          </a:p>
          <a:p>
            <a:pPr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Evaluate process</a:t>
            </a:r>
          </a:p>
          <a:p>
            <a:pPr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Define and Redefine program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33880"/>
            <a:ext cx="656631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56" dirty="0" smtClean="0">
                <a:solidFill>
                  <a:srgbClr val="FF00FF"/>
                </a:solidFill>
              </a:rPr>
              <a:t>VISUALIZE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1276350"/>
            <a:ext cx="51054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Put pieces together</a:t>
            </a:r>
          </a:p>
          <a:p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Write workbooks</a:t>
            </a:r>
          </a:p>
          <a:p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Design PowerPoint</a:t>
            </a:r>
          </a:p>
          <a:p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Distribute program</a:t>
            </a:r>
          </a:p>
          <a:p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Schedule training sessions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0955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CC0099"/>
                </a:solidFill>
              </a:rPr>
              <a:t>PRACTICE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6285" y="1581150"/>
            <a:ext cx="5575715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CONDUCT</a:t>
            </a: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lvl="3">
              <a:buNone/>
            </a:pPr>
            <a:r>
              <a:rPr lang="en-US" sz="2800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Successful </a:t>
            </a:r>
          </a:p>
          <a:p>
            <a:pPr lvl="3">
              <a:buNone/>
            </a:pPr>
            <a:r>
              <a:rPr lang="en-US" sz="2800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			Workshops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3550"/>
            <a:ext cx="9144000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8080"/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rgbClr val="008080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rgbClr val="008080"/>
                </a:solidFill>
                <a:ea typeface="+mj-ea"/>
                <a:cs typeface="+mj-cs"/>
              </a:rPr>
              <a:t>FINANCIAL LITERACY</a:t>
            </a:r>
            <a:r>
              <a:rPr lang="en-US" sz="3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cap="all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360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</a:t>
            </a:r>
            <a:r>
              <a:rPr lang="en-US" sz="3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008080"/>
                </a:solidFill>
                <a:ea typeface="+mj-ea"/>
                <a:cs typeface="+mj-cs"/>
              </a:rPr>
              <a:t>PERSONAL</a:t>
            </a:r>
            <a:br>
              <a:rPr lang="en-US" sz="3600" dirty="0" smtClean="0">
                <a:solidFill>
                  <a:srgbClr val="008080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8080"/>
                </a:solidFill>
                <a:ea typeface="ＭＳ Ｐゴシック" pitchFamily="-104" charset="-128"/>
                <a:cs typeface="ＭＳ Ｐゴシック" pitchFamily="-104" charset="-128"/>
              </a:rPr>
              <a:t>Girls 10 to 13 years of age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/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/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endParaRPr lang="en-US" sz="3600" dirty="0">
              <a:solidFill>
                <a:srgbClr val="008080"/>
              </a:solidFill>
              <a:ea typeface="+mj-ea"/>
              <a:cs typeface="+mj-cs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668166" y="2495550"/>
            <a:ext cx="6256634" cy="228783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Introduction to bank services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Savings and Checking accounts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How to keep track of your money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Why you should manage, save and give </a:t>
            </a:r>
          </a:p>
          <a:p>
            <a:pPr>
              <a:buFont typeface="Wingdings" pitchFamily="-109" charset="2"/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71651"/>
            <a:ext cx="7620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</a:t>
            </a:r>
            <a:endParaRPr lang="en-US" sz="5000" dirty="0">
              <a:solidFill>
                <a:srgbClr val="00808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083469"/>
            <a:ext cx="8229600" cy="342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Money Trek </a:t>
            </a: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828800" y="1540669"/>
            <a:ext cx="5494337" cy="293965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Foundation for Financial Literacy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Mission Based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Six Modules with PowerPoint </a:t>
            </a:r>
          </a:p>
          <a:p>
            <a:pPr eaLnBrk="1" hangingPunct="1"/>
            <a:endParaRPr lang="en-US" dirty="0" smtClean="0">
              <a:solidFill>
                <a:schemeClr val="tx2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Workbook </a:t>
            </a:r>
          </a:p>
        </p:txBody>
      </p:sp>
      <p:pic>
        <p:nvPicPr>
          <p:cNvPr id="65540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351025"/>
            <a:ext cx="8093365" cy="7635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MONEY TREK MODULES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79" y="2415079"/>
            <a:ext cx="4040188" cy="2137871"/>
          </a:xfrm>
        </p:spPr>
        <p:txBody>
          <a:bodyPr>
            <a:normAutofit/>
          </a:bodyPr>
          <a:lstStyle/>
          <a:p>
            <a:pPr marL="457200" indent="-457200" algn="l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Money Management</a:t>
            </a:r>
          </a:p>
          <a:p>
            <a:pPr marL="457200" indent="-457200" algn="l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Banks and Checking Accounts</a:t>
            </a:r>
          </a:p>
          <a:p>
            <a:pPr marL="457200" indent="-457200" algn="l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Credit Cards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415079"/>
            <a:ext cx="4041775" cy="2137871"/>
          </a:xfrm>
        </p:spPr>
        <p:txBody>
          <a:bodyPr/>
          <a:lstStyle/>
          <a:p>
            <a:pPr marL="857250" lvl="1" indent="-457200" algn="l">
              <a:buFont typeface="Wingdings" charset="2"/>
              <a:buAutoNum type="arabicPlain" startAt="4"/>
            </a:pPr>
            <a:r>
              <a:rPr lang="en-US" sz="2400" dirty="0" smtClean="0">
                <a:solidFill>
                  <a:srgbClr val="0000FF"/>
                </a:solidFill>
              </a:rPr>
              <a:t>Borrowing &amp; Credit</a:t>
            </a:r>
          </a:p>
          <a:p>
            <a:pPr marL="857250" lvl="1" indent="-457200" algn="l">
              <a:buFont typeface="Wingdings" charset="2"/>
              <a:buAutoNum type="arabicPlain" startAt="4"/>
            </a:pPr>
            <a:r>
              <a:rPr lang="en-US" sz="2400" dirty="0" smtClean="0">
                <a:solidFill>
                  <a:srgbClr val="0000FF"/>
                </a:solidFill>
              </a:rPr>
              <a:t>Saving &amp; Investing</a:t>
            </a:r>
          </a:p>
          <a:p>
            <a:pPr marL="857250" lvl="1" indent="-457200" algn="l">
              <a:buFont typeface="Wingdings" charset="2"/>
              <a:buAutoNum type="arabicPlain" startAt="4"/>
            </a:pPr>
            <a:r>
              <a:rPr lang="en-US" sz="2400" dirty="0" smtClean="0">
                <a:solidFill>
                  <a:srgbClr val="0000FF"/>
                </a:solidFill>
              </a:rPr>
              <a:t>Renting and Buying a House</a:t>
            </a:r>
          </a:p>
          <a:p>
            <a:pPr marL="857250" lvl="1" indent="-457200" algn="l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1524000" y="666750"/>
            <a:ext cx="5867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itchFamily="-109" charset="0"/>
              </a:rPr>
              <a:t>THE SIMPLE TRUTH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-109" charset="0"/>
              </a:rPr>
              <a:t>ABOUT THE GENDER PAY GAP</a:t>
            </a:r>
          </a:p>
        </p:txBody>
      </p:sp>
      <p:pic>
        <p:nvPicPr>
          <p:cNvPr id="84995" name="Picture 2" descr="99656312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314" y="2914650"/>
            <a:ext cx="43068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Work Smart and Start Smart: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What’s the difference?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Start Smart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For college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Discusses long-term impact of the pay gap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Emphasizes budgetary practices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Beginning your career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Longer standing program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Work Smart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Professionals looking to transition or advance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Developing and strengthening negotiation skills via leveraging experience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budgetary practices emphasis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Newer program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0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98" y="891995"/>
            <a:ext cx="8246070" cy="916230"/>
          </a:xfrm>
        </p:spPr>
        <p:txBody>
          <a:bodyPr/>
          <a:lstStyle/>
          <a:p>
            <a:r>
              <a:rPr lang="en-US" dirty="0" smtClean="0"/>
              <a:t>AAUW Work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Negotiating a new job, raise, or promotion</a:t>
            </a:r>
          </a:p>
          <a:p>
            <a:r>
              <a:rPr lang="en-US" sz="2000" dirty="0" smtClean="0"/>
              <a:t>Learning outcomes from the two hour workshop: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Identify and articulate your value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Develop your persuasive response and negotiation strategy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Conduct objective market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Understand the wage gap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55" y="3946095"/>
            <a:ext cx="2290575" cy="801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57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044700"/>
            <a:ext cx="8246070" cy="916230"/>
          </a:xfrm>
        </p:spPr>
        <p:txBody>
          <a:bodyPr/>
          <a:lstStyle/>
          <a:p>
            <a:r>
              <a:rPr lang="en-US" dirty="0" smtClean="0"/>
              <a:t>What’s Happening with Work Smart in 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3206802"/>
          </a:xfrm>
        </p:spPr>
        <p:txBody>
          <a:bodyPr/>
          <a:lstStyle/>
          <a:p>
            <a:r>
              <a:rPr lang="en-US" sz="2400" dirty="0" smtClean="0"/>
              <a:t>Mooneen Lecce Giving Circle pilot – Long Beach, San Jose, California</a:t>
            </a:r>
          </a:p>
          <a:p>
            <a:r>
              <a:rPr lang="en-US" sz="2400" dirty="0" smtClean="0"/>
              <a:t>Luna Foundation’s support of AAUW </a:t>
            </a:r>
          </a:p>
          <a:p>
            <a:r>
              <a:rPr lang="en-US" sz="2400" dirty="0" smtClean="0"/>
              <a:t>Work with City government in Long Beach and San Francisco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7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635805"/>
            <a:ext cx="6561130" cy="1145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Literacy</a:t>
            </a:r>
            <a:br>
              <a:rPr lang="en-US" dirty="0" smtClean="0"/>
            </a:br>
            <a:r>
              <a:rPr lang="en-US" dirty="0" smtClean="0"/>
              <a:t>Educated. Reasoned. Active.</a:t>
            </a:r>
            <a:endParaRPr lang="en-US" dirty="0"/>
          </a:p>
        </p:txBody>
      </p:sp>
      <p:pic>
        <p:nvPicPr>
          <p:cNvPr id="4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-66378" r="-66378"/>
          <a:stretch>
            <a:fillRect/>
          </a:stretch>
        </p:blipFill>
        <p:spPr bwMode="auto">
          <a:xfrm>
            <a:off x="2133600" y="666750"/>
            <a:ext cx="6566315" cy="39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1962150"/>
            <a:ext cx="6172199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Educated		Be prepared</a:t>
            </a:r>
          </a:p>
          <a:p>
            <a:r>
              <a:rPr lang="en-US" dirty="0" smtClean="0"/>
              <a:t>Reasoned		Be logical &amp; articulate</a:t>
            </a:r>
          </a:p>
          <a:p>
            <a:r>
              <a:rPr lang="en-US" dirty="0" smtClean="0"/>
              <a:t>Active		Be dynamic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600" y="81915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Right Knowledge at the Right Time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6781800" cy="344091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540669"/>
            <a:ext cx="8229600" cy="293965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 Goal we all </a:t>
            </a:r>
            <a:r>
              <a:rPr lang="en-US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share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is that of financial responsibility.</a:t>
            </a: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Some people are not </a:t>
            </a:r>
            <a:r>
              <a:rPr lang="en-US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prepared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to manage money, yet they </a:t>
            </a:r>
            <a:r>
              <a:rPr lang="en-US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handle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money.</a:t>
            </a: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7108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49263" y="1541860"/>
            <a:ext cx="8229600" cy="3440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i="1" dirty="0" smtClean="0"/>
              <a:t>FINANCIAL LITERACY PROGRAMS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799" y="2209800"/>
            <a:ext cx="7993063" cy="2647950"/>
          </a:xfrm>
        </p:spPr>
        <p:txBody>
          <a:bodyPr>
            <a:normAutofit/>
          </a:bodyPr>
          <a:lstStyle/>
          <a:p>
            <a:pPr marL="514350" indent="-514350"/>
            <a:endParaRPr lang="en-US" dirty="0" smtClean="0">
              <a:solidFill>
                <a:schemeClr val="tx2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Financial Literacy is Personal</a:t>
            </a:r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Money Trek</a:t>
            </a:r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Start Smart/Work Smart</a:t>
            </a:r>
          </a:p>
          <a:p>
            <a:pPr marL="514350" indent="-514350">
              <a:buNone/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	</a:t>
            </a:r>
            <a:endParaRPr lang="en-US" dirty="0" smtClean="0">
              <a:solidFill>
                <a:srgbClr val="1F497D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3388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effectLst/>
              </a:rPr>
              <a:t>Make Effective Presentations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276350"/>
            <a:ext cx="6566315" cy="28986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1F497D"/>
                </a:solidFill>
                <a:ea typeface="ＭＳ Ｐゴシック" pitchFamily="-109" charset="-128"/>
                <a:cs typeface="ＭＳ Ｐゴシック" pitchFamily="-109" charset="-128"/>
              </a:rPr>
              <a:t>Know your Audience</a:t>
            </a:r>
            <a:endParaRPr lang="en-US" dirty="0" smtClean="0">
              <a:solidFill>
                <a:srgbClr val="1F497D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dirty="0">
                <a:solidFill>
                  <a:srgbClr val="1F497D"/>
                </a:solidFill>
              </a:rPr>
              <a:t>Engage your Audience</a:t>
            </a:r>
          </a:p>
          <a:p>
            <a:pPr>
              <a:buFont typeface="Wingdings" charset="2"/>
              <a:buChar char="²"/>
            </a:pPr>
            <a:r>
              <a:rPr lang="en-US" dirty="0">
                <a:solidFill>
                  <a:srgbClr val="1F497D"/>
                </a:solidFill>
              </a:rPr>
              <a:t>Capture Audience </a:t>
            </a:r>
            <a:r>
              <a:rPr lang="en-US" dirty="0" smtClean="0">
                <a:solidFill>
                  <a:srgbClr val="1F497D"/>
                </a:solidFill>
              </a:rPr>
              <a:t>Attention</a:t>
            </a:r>
          </a:p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1F497D"/>
                </a:solidFill>
              </a:rPr>
              <a:t>Use Awesome Backgrounds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229600" cy="5143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i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T H I N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4950"/>
            <a:ext cx="1219200" cy="2895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800" dirty="0" smtClean="0">
                <a:solidFill>
                  <a:srgbClr val="FF0000"/>
                </a:solidFill>
                <a:ea typeface="+mn-ea"/>
                <a:cs typeface="+mn-cs"/>
              </a:rPr>
              <a:t>R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800" dirty="0" smtClean="0">
                <a:solidFill>
                  <a:srgbClr val="FF0000"/>
                </a:solidFill>
                <a:ea typeface="+mn-ea"/>
                <a:cs typeface="+mn-cs"/>
              </a:rPr>
              <a:t>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800" dirty="0" smtClean="0">
                <a:solidFill>
                  <a:srgbClr val="FF0000"/>
                </a:solidFill>
                <a:ea typeface="+mn-ea"/>
                <a:cs typeface="+mn-cs"/>
              </a:rPr>
              <a:t>V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800" dirty="0" smtClean="0">
                <a:solidFill>
                  <a:srgbClr val="FF0000"/>
                </a:solidFill>
                <a:ea typeface="+mn-ea"/>
                <a:cs typeface="+mn-cs"/>
              </a:rPr>
              <a:t>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43051"/>
            <a:ext cx="3581400" cy="305157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Research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Study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Visualize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Practice</a:t>
            </a:r>
            <a:endParaRPr lang="en-US" sz="3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5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4450"/>
            <a:ext cx="7688264" cy="34409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i="1" cap="all" dirty="0" smtClean="0">
                <a:solidFill>
                  <a:srgbClr val="FF00FF"/>
                </a:solidFill>
                <a:latin typeface="+mn-lt"/>
              </a:rPr>
              <a:t>BEFORE YOU PRESENT</a:t>
            </a:r>
            <a:endParaRPr lang="en-US" sz="4000" i="1" cap="all" dirty="0">
              <a:solidFill>
                <a:srgbClr val="FF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860948"/>
            <a:ext cx="8229600" cy="293965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>
              <a:solidFill>
                <a:schemeClr val="tx2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Research the subject</a:t>
            </a:r>
          </a:p>
          <a:p>
            <a:pPr eaLnBrk="1" hangingPunct="1"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Study your final material</a:t>
            </a:r>
          </a:p>
          <a:p>
            <a:pPr eaLnBrk="1" hangingPunct="1"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Visualize how your audience will be overwhelmed by your knowledge</a:t>
            </a:r>
          </a:p>
          <a:p>
            <a:pPr eaLnBrk="1" hangingPunct="1">
              <a:buClr>
                <a:srgbClr val="990099"/>
              </a:buClr>
            </a:pP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THEN put into </a:t>
            </a:r>
            <a:r>
              <a:rPr lang="en-US" cap="all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p</a:t>
            </a:r>
            <a:r>
              <a:rPr lang="en-US" dirty="0" smtClean="0">
                <a:solidFill>
                  <a:srgbClr val="FF00FF"/>
                </a:solidFill>
                <a:ea typeface="ＭＳ Ｐゴシック" pitchFamily="-109" charset="-128"/>
                <a:cs typeface="ＭＳ Ｐゴシック" pitchFamily="-109" charset="-128"/>
              </a:rPr>
              <a:t>ractice</a:t>
            </a:r>
          </a:p>
        </p:txBody>
      </p:sp>
      <p:pic>
        <p:nvPicPr>
          <p:cNvPr id="4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933450"/>
            <a:ext cx="2598737" cy="342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cap="all" dirty="0" smtClean="0">
                <a:solidFill>
                  <a:srgbClr val="990099"/>
                </a:solidFill>
                <a:ea typeface="+mj-ea"/>
                <a:cs typeface="+mj-cs"/>
              </a:rPr>
              <a:t>Research</a:t>
            </a:r>
            <a:endParaRPr lang="en-US" sz="4000" i="1" cap="all" dirty="0">
              <a:solidFill>
                <a:srgbClr val="990099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1657350"/>
            <a:ext cx="6248399" cy="3012281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solidFill>
                  <a:srgbClr val="1F497D"/>
                </a:solidFill>
                <a:ea typeface="+mn-ea"/>
                <a:cs typeface="+mn-cs"/>
              </a:rPr>
              <a:t>Internet Resources/Search Engines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11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solidFill>
                  <a:srgbClr val="1F497D"/>
                </a:solidFill>
                <a:ea typeface="+mn-ea"/>
                <a:cs typeface="+mn-cs"/>
              </a:rPr>
              <a:t>Financial Institutions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11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solidFill>
                  <a:srgbClr val="1F497D"/>
                </a:solidFill>
                <a:ea typeface="+mn-ea"/>
                <a:cs typeface="+mn-cs"/>
              </a:rPr>
              <a:t>Newspapers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11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solidFill>
                  <a:srgbClr val="1F497D"/>
                </a:solidFill>
                <a:ea typeface="+mn-ea"/>
                <a:cs typeface="+mn-cs"/>
              </a:rPr>
              <a:t>Community organizations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1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solidFill>
                  <a:srgbClr val="FFFFFF"/>
                </a:solidFill>
                <a:ea typeface="+mn-ea"/>
                <a:cs typeface="+mn-cs"/>
                <a:hlinkClick r:id="rId3"/>
              </a:rPr>
              <a:t>http://aauw.org</a:t>
            </a:r>
            <a:endParaRPr lang="en-US" sz="421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21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11" dirty="0" smtClean="0">
                <a:ea typeface="+mn-ea"/>
                <a:cs typeface="+mn-cs"/>
                <a:hlinkClick r:id="rId4"/>
              </a:rPr>
              <a:t>http://aauw-ca.org</a:t>
            </a:r>
            <a:endParaRPr lang="en-US" sz="421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FFFFFF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4" name="P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5148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529</Words>
  <Application>Microsoft Macintosh PowerPoint</Application>
  <PresentationFormat>On-screen Show (16:9)</PresentationFormat>
  <Paragraphs>142</Paragraphs>
  <Slides>20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 E L C O M E</vt:lpstr>
      <vt:lpstr>Financial Literacy Educated. Reasoned. Active.</vt:lpstr>
      <vt:lpstr>The Right Knowledge at the Right Time</vt:lpstr>
      <vt:lpstr>Rationale</vt:lpstr>
      <vt:lpstr>FINANCIAL LITERACY PROGRAMS</vt:lpstr>
      <vt:lpstr>Make Effective Presentations </vt:lpstr>
      <vt:lpstr>T H I N K</vt:lpstr>
      <vt:lpstr>BEFORE YOU PRESENT</vt:lpstr>
      <vt:lpstr>Research</vt:lpstr>
      <vt:lpstr>S T U D Y</vt:lpstr>
      <vt:lpstr>VISUALIZE </vt:lpstr>
      <vt:lpstr>PRACTICE </vt:lpstr>
      <vt:lpstr> FINANCIAL LITERACY iS PERSONAL Girls 10 to 13 years of age  </vt:lpstr>
      <vt:lpstr>Money Trek </vt:lpstr>
      <vt:lpstr>MONEY TREK MODULES</vt:lpstr>
      <vt:lpstr>Slide 16</vt:lpstr>
      <vt:lpstr>Work Smart and Start Smart: What’s the difference?</vt:lpstr>
      <vt:lpstr>AAUW Work Smart</vt:lpstr>
      <vt:lpstr>What’s Happening with Work Smart in CA?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Jan Cook</cp:lastModifiedBy>
  <cp:revision>142</cp:revision>
  <cp:lastPrinted>2018-02-27T18:57:17Z</cp:lastPrinted>
  <dcterms:created xsi:type="dcterms:W3CDTF">2018-04-13T15:39:56Z</dcterms:created>
  <dcterms:modified xsi:type="dcterms:W3CDTF">2018-04-13T15:41:06Z</dcterms:modified>
</cp:coreProperties>
</file>